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83"/>
  </p:notesMasterIdLst>
  <p:sldIdLst>
    <p:sldId id="4644" r:id="rId5"/>
    <p:sldId id="4642" r:id="rId6"/>
    <p:sldId id="4609" r:id="rId7"/>
    <p:sldId id="4792" r:id="rId8"/>
    <p:sldId id="4793" r:id="rId9"/>
    <p:sldId id="4862" r:id="rId10"/>
    <p:sldId id="4867" r:id="rId11"/>
    <p:sldId id="4866" r:id="rId12"/>
    <p:sldId id="4863" r:id="rId13"/>
    <p:sldId id="4861" r:id="rId14"/>
    <p:sldId id="4836" r:id="rId15"/>
    <p:sldId id="4864" r:id="rId16"/>
    <p:sldId id="4865" r:id="rId17"/>
    <p:sldId id="4854" r:id="rId18"/>
    <p:sldId id="4855" r:id="rId19"/>
    <p:sldId id="4860" r:id="rId20"/>
    <p:sldId id="4858" r:id="rId21"/>
    <p:sldId id="4868" r:id="rId22"/>
    <p:sldId id="4869" r:id="rId23"/>
    <p:sldId id="4856" r:id="rId24"/>
    <p:sldId id="4853" r:id="rId25"/>
    <p:sldId id="4912" r:id="rId26"/>
    <p:sldId id="4913" r:id="rId27"/>
    <p:sldId id="4916" r:id="rId28"/>
    <p:sldId id="4917" r:id="rId29"/>
    <p:sldId id="4918" r:id="rId30"/>
    <p:sldId id="4919" r:id="rId31"/>
    <p:sldId id="4897" r:id="rId32"/>
    <p:sldId id="4898" r:id="rId33"/>
    <p:sldId id="4900" r:id="rId34"/>
    <p:sldId id="4899" r:id="rId35"/>
    <p:sldId id="4901" r:id="rId36"/>
    <p:sldId id="4920" r:id="rId37"/>
    <p:sldId id="4923" r:id="rId38"/>
    <p:sldId id="4924" r:id="rId39"/>
    <p:sldId id="4870" r:id="rId40"/>
    <p:sldId id="4871" r:id="rId41"/>
    <p:sldId id="4846" r:id="rId42"/>
    <p:sldId id="4874" r:id="rId43"/>
    <p:sldId id="4880" r:id="rId44"/>
    <p:sldId id="4881" r:id="rId45"/>
    <p:sldId id="4873" r:id="rId46"/>
    <p:sldId id="4876" r:id="rId47"/>
    <p:sldId id="4879" r:id="rId48"/>
    <p:sldId id="4848" r:id="rId49"/>
    <p:sldId id="4882" r:id="rId50"/>
    <p:sldId id="4903" r:id="rId51"/>
    <p:sldId id="4905" r:id="rId52"/>
    <p:sldId id="4914" r:id="rId53"/>
    <p:sldId id="4904" r:id="rId54"/>
    <p:sldId id="4915" r:id="rId55"/>
    <p:sldId id="4909" r:id="rId56"/>
    <p:sldId id="4910" r:id="rId57"/>
    <p:sldId id="4907" r:id="rId58"/>
    <p:sldId id="4906" r:id="rId59"/>
    <p:sldId id="4911" r:id="rId60"/>
    <p:sldId id="4886" r:id="rId61"/>
    <p:sldId id="4887" r:id="rId62"/>
    <p:sldId id="4888" r:id="rId63"/>
    <p:sldId id="4889" r:id="rId64"/>
    <p:sldId id="4891" r:id="rId65"/>
    <p:sldId id="4892" r:id="rId66"/>
    <p:sldId id="4896" r:id="rId67"/>
    <p:sldId id="4850" r:id="rId68"/>
    <p:sldId id="4851" r:id="rId69"/>
    <p:sldId id="4839" r:id="rId70"/>
    <p:sldId id="4840" r:id="rId71"/>
    <p:sldId id="4837" r:id="rId72"/>
    <p:sldId id="4838" r:id="rId73"/>
    <p:sldId id="4841" r:id="rId74"/>
    <p:sldId id="4842" r:id="rId75"/>
    <p:sldId id="4843" r:id="rId76"/>
    <p:sldId id="4844" r:id="rId77"/>
    <p:sldId id="4921" r:id="rId78"/>
    <p:sldId id="4922" r:id="rId79"/>
    <p:sldId id="4791" r:id="rId80"/>
    <p:sldId id="4786" r:id="rId81"/>
    <p:sldId id="4507" r:id="rId82"/>
  </p:sldIdLst>
  <p:sldSz cx="6335713" cy="450056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48"/>
    <a:srgbClr val="777777"/>
    <a:srgbClr val="60A7AC"/>
    <a:srgbClr val="CCD9DA"/>
    <a:srgbClr val="013A4B"/>
    <a:srgbClr val="1D1F3D"/>
    <a:srgbClr val="0094A8"/>
    <a:srgbClr val="0A2C33"/>
    <a:srgbClr val="4D4D4D"/>
    <a:srgbClr val="8F8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08" autoAdjust="0"/>
    <p:restoredTop sz="91568" autoAdjust="0"/>
  </p:normalViewPr>
  <p:slideViewPr>
    <p:cSldViewPr snapToGrid="0">
      <p:cViewPr varScale="1">
        <p:scale>
          <a:sx n="213" d="100"/>
          <a:sy n="213" d="100"/>
        </p:scale>
        <p:origin x="2328" y="16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Williams" userId="3ecc4b20-709d-4ba8-8cc3-775856696a8b" providerId="ADAL" clId="{31FAD75C-C7DD-4673-ACD5-5FAC78A1BA1A}"/>
    <pc:docChg chg="undo redo custSel addSld modSld sldOrd">
      <pc:chgData name="Jeremy Williams" userId="3ecc4b20-709d-4ba8-8cc3-775856696a8b" providerId="ADAL" clId="{31FAD75C-C7DD-4673-ACD5-5FAC78A1BA1A}" dt="2024-05-11T13:16:41.378" v="11785" actId="207"/>
      <pc:docMkLst>
        <pc:docMk/>
      </pc:docMkLst>
      <pc:sldChg chg="modSp mod">
        <pc:chgData name="Jeremy Williams" userId="3ecc4b20-709d-4ba8-8cc3-775856696a8b" providerId="ADAL" clId="{31FAD75C-C7DD-4673-ACD5-5FAC78A1BA1A}" dt="2024-05-11T12:53:24.495" v="10298" actId="20577"/>
        <pc:sldMkLst>
          <pc:docMk/>
          <pc:sldMk cId="1014723647" sldId="4609"/>
        </pc:sldMkLst>
        <pc:spChg chg="mod">
          <ac:chgData name="Jeremy Williams" userId="3ecc4b20-709d-4ba8-8cc3-775856696a8b" providerId="ADAL" clId="{31FAD75C-C7DD-4673-ACD5-5FAC78A1BA1A}" dt="2024-05-11T12:52:50.351" v="10294" actId="207"/>
          <ac:spMkLst>
            <pc:docMk/>
            <pc:sldMk cId="1014723647" sldId="4609"/>
            <ac:spMk id="13" creationId="{DBAE3A5F-D27B-29B5-79AA-516D66061000}"/>
          </ac:spMkLst>
        </pc:spChg>
        <pc:graphicFrameChg chg="mod modGraphic">
          <ac:chgData name="Jeremy Williams" userId="3ecc4b20-709d-4ba8-8cc3-775856696a8b" providerId="ADAL" clId="{31FAD75C-C7DD-4673-ACD5-5FAC78A1BA1A}" dt="2024-05-11T12:52:40.659" v="10291" actId="20577"/>
          <ac:graphicFrameMkLst>
            <pc:docMk/>
            <pc:sldMk cId="1014723647" sldId="4609"/>
            <ac:graphicFrameMk id="3" creationId="{E15601C0-4489-48CA-9828-E794B7F51511}"/>
          </ac:graphicFrameMkLst>
        </pc:graphicFrameChg>
        <pc:graphicFrameChg chg="mod modGraphic">
          <ac:chgData name="Jeremy Williams" userId="3ecc4b20-709d-4ba8-8cc3-775856696a8b" providerId="ADAL" clId="{31FAD75C-C7DD-4673-ACD5-5FAC78A1BA1A}" dt="2024-05-11T12:53:24.495" v="10298" actId="20577"/>
          <ac:graphicFrameMkLst>
            <pc:docMk/>
            <pc:sldMk cId="1014723647" sldId="4609"/>
            <ac:graphicFrameMk id="5" creationId="{02D50D37-9C6F-C97F-908E-D1C4996451EE}"/>
          </ac:graphicFrameMkLst>
        </pc:graphicFrameChg>
      </pc:sldChg>
      <pc:sldChg chg="modSp mod">
        <pc:chgData name="Jeremy Williams" userId="3ecc4b20-709d-4ba8-8cc3-775856696a8b" providerId="ADAL" clId="{31FAD75C-C7DD-4673-ACD5-5FAC78A1BA1A}" dt="2024-05-11T13:16:41.378" v="11785" actId="207"/>
        <pc:sldMkLst>
          <pc:docMk/>
          <pc:sldMk cId="2506665773" sldId="4793"/>
        </pc:sldMkLst>
        <pc:spChg chg="mod">
          <ac:chgData name="Jeremy Williams" userId="3ecc4b20-709d-4ba8-8cc3-775856696a8b" providerId="ADAL" clId="{31FAD75C-C7DD-4673-ACD5-5FAC78A1BA1A}" dt="2024-05-11T13:16:41.378" v="11785" actId="207"/>
          <ac:spMkLst>
            <pc:docMk/>
            <pc:sldMk cId="2506665773" sldId="4793"/>
            <ac:spMk id="11" creationId="{D3C5D73C-D612-9EED-AA69-EA97348F625F}"/>
          </ac:spMkLst>
        </pc:spChg>
        <pc:graphicFrameChg chg="mod modGraphic">
          <ac:chgData name="Jeremy Williams" userId="3ecc4b20-709d-4ba8-8cc3-775856696a8b" providerId="ADAL" clId="{31FAD75C-C7DD-4673-ACD5-5FAC78A1BA1A}" dt="2024-05-11T13:16:37.930" v="11784" actId="20577"/>
          <ac:graphicFrameMkLst>
            <pc:docMk/>
            <pc:sldMk cId="2506665773" sldId="4793"/>
            <ac:graphicFrameMk id="17" creationId="{986851C2-2CAC-80EC-0A9B-F200CB5E2C3A}"/>
          </ac:graphicFrameMkLst>
        </pc:graphicFrameChg>
      </pc:sldChg>
      <pc:sldChg chg="modSp mod">
        <pc:chgData name="Jeremy Williams" userId="3ecc4b20-709d-4ba8-8cc3-775856696a8b" providerId="ADAL" clId="{31FAD75C-C7DD-4673-ACD5-5FAC78A1BA1A}" dt="2024-05-11T07:52:30.108" v="6005" actId="20577"/>
        <pc:sldMkLst>
          <pc:docMk/>
          <pc:sldMk cId="2260588145" sldId="4838"/>
        </pc:sldMkLst>
        <pc:spChg chg="mod">
          <ac:chgData name="Jeremy Williams" userId="3ecc4b20-709d-4ba8-8cc3-775856696a8b" providerId="ADAL" clId="{31FAD75C-C7DD-4673-ACD5-5FAC78A1BA1A}" dt="2024-05-11T07:52:30.108" v="6005" actId="20577"/>
          <ac:spMkLst>
            <pc:docMk/>
            <pc:sldMk cId="2260588145" sldId="4838"/>
            <ac:spMk id="15" creationId="{E0424608-4080-166D-455E-1672F8700EE5}"/>
          </ac:spMkLst>
        </pc:spChg>
      </pc:sldChg>
      <pc:sldChg chg="modSp mod ord">
        <pc:chgData name="Jeremy Williams" userId="3ecc4b20-709d-4ba8-8cc3-775856696a8b" providerId="ADAL" clId="{31FAD75C-C7DD-4673-ACD5-5FAC78A1BA1A}" dt="2024-05-11T07:36:38.144" v="4802" actId="20577"/>
        <pc:sldMkLst>
          <pc:docMk/>
          <pc:sldMk cId="4048188086" sldId="4841"/>
        </pc:sldMkLst>
        <pc:spChg chg="mod">
          <ac:chgData name="Jeremy Williams" userId="3ecc4b20-709d-4ba8-8cc3-775856696a8b" providerId="ADAL" clId="{31FAD75C-C7DD-4673-ACD5-5FAC78A1BA1A}" dt="2024-05-11T07:36:38.144" v="4802" actId="20577"/>
          <ac:spMkLst>
            <pc:docMk/>
            <pc:sldMk cId="4048188086" sldId="4841"/>
            <ac:spMk id="54" creationId="{3F71BA94-867E-8F11-DB02-7EBAE0424575}"/>
          </ac:spMkLst>
        </pc:spChg>
      </pc:sldChg>
      <pc:sldChg chg="modSp mod ord">
        <pc:chgData name="Jeremy Williams" userId="3ecc4b20-709d-4ba8-8cc3-775856696a8b" providerId="ADAL" clId="{31FAD75C-C7DD-4673-ACD5-5FAC78A1BA1A}" dt="2024-05-11T06:40:59.260" v="3545"/>
        <pc:sldMkLst>
          <pc:docMk/>
          <pc:sldMk cId="1358689877" sldId="4842"/>
        </pc:sldMkLst>
        <pc:spChg chg="mod">
          <ac:chgData name="Jeremy Williams" userId="3ecc4b20-709d-4ba8-8cc3-775856696a8b" providerId="ADAL" clId="{31FAD75C-C7DD-4673-ACD5-5FAC78A1BA1A}" dt="2024-05-11T06:35:16.164" v="3496" actId="20577"/>
          <ac:spMkLst>
            <pc:docMk/>
            <pc:sldMk cId="1358689877" sldId="4842"/>
            <ac:spMk id="2" creationId="{8783E38E-71AE-F9CF-92EB-AA56B6603C09}"/>
          </ac:spMkLst>
        </pc:spChg>
      </pc:sldChg>
      <pc:sldChg chg="addSp modSp mod ord">
        <pc:chgData name="Jeremy Williams" userId="3ecc4b20-709d-4ba8-8cc3-775856696a8b" providerId="ADAL" clId="{31FAD75C-C7DD-4673-ACD5-5FAC78A1BA1A}" dt="2024-05-11T07:36:49.068" v="4816" actId="6549"/>
        <pc:sldMkLst>
          <pc:docMk/>
          <pc:sldMk cId="1718759713" sldId="4843"/>
        </pc:sldMkLst>
        <pc:spChg chg="add mod">
          <ac:chgData name="Jeremy Williams" userId="3ecc4b20-709d-4ba8-8cc3-775856696a8b" providerId="ADAL" clId="{31FAD75C-C7DD-4673-ACD5-5FAC78A1BA1A}" dt="2024-05-11T07:36:49.068" v="4816" actId="6549"/>
          <ac:spMkLst>
            <pc:docMk/>
            <pc:sldMk cId="1718759713" sldId="4843"/>
            <ac:spMk id="3" creationId="{1953C3E4-ED83-C4F8-7E9E-B9327238F4E0}"/>
          </ac:spMkLst>
        </pc:spChg>
        <pc:spChg chg="mod">
          <ac:chgData name="Jeremy Williams" userId="3ecc4b20-709d-4ba8-8cc3-775856696a8b" providerId="ADAL" clId="{31FAD75C-C7DD-4673-ACD5-5FAC78A1BA1A}" dt="2024-05-11T07:33:18.345" v="4426" actId="20577"/>
          <ac:spMkLst>
            <pc:docMk/>
            <pc:sldMk cId="1718759713" sldId="4843"/>
            <ac:spMk id="12" creationId="{0331B639-165D-9833-0B1F-018684D03BA0}"/>
          </ac:spMkLst>
        </pc:spChg>
      </pc:sldChg>
      <pc:sldChg chg="addSp modSp mod ord">
        <pc:chgData name="Jeremy Williams" userId="3ecc4b20-709d-4ba8-8cc3-775856696a8b" providerId="ADAL" clId="{31FAD75C-C7DD-4673-ACD5-5FAC78A1BA1A}" dt="2024-05-11T07:37:05.350" v="4817" actId="121"/>
        <pc:sldMkLst>
          <pc:docMk/>
          <pc:sldMk cId="2078942717" sldId="4844"/>
        </pc:sldMkLst>
        <pc:spChg chg="add mod">
          <ac:chgData name="Jeremy Williams" userId="3ecc4b20-709d-4ba8-8cc3-775856696a8b" providerId="ADAL" clId="{31FAD75C-C7DD-4673-ACD5-5FAC78A1BA1A}" dt="2024-05-11T07:37:05.350" v="4817" actId="121"/>
          <ac:spMkLst>
            <pc:docMk/>
            <pc:sldMk cId="2078942717" sldId="4844"/>
            <ac:spMk id="2" creationId="{F716E21A-4316-D291-6077-25E56C4CBAF9}"/>
          </ac:spMkLst>
        </pc:spChg>
        <pc:grpChg chg="mod">
          <ac:chgData name="Jeremy Williams" userId="3ecc4b20-709d-4ba8-8cc3-775856696a8b" providerId="ADAL" clId="{31FAD75C-C7DD-4673-ACD5-5FAC78A1BA1A}" dt="2024-05-11T07:31:13.560" v="4350" actId="1076"/>
          <ac:grpSpMkLst>
            <pc:docMk/>
            <pc:sldMk cId="2078942717" sldId="4844"/>
            <ac:grpSpMk id="4" creationId="{3F511FA4-6955-7EA2-F0A2-AAF5B236E2AF}"/>
          </ac:grpSpMkLst>
        </pc:grpChg>
        <pc:graphicFrameChg chg="mod">
          <ac:chgData name="Jeremy Williams" userId="3ecc4b20-709d-4ba8-8cc3-775856696a8b" providerId="ADAL" clId="{31FAD75C-C7DD-4673-ACD5-5FAC78A1BA1A}" dt="2024-05-11T07:31:13.560" v="4350" actId="1076"/>
          <ac:graphicFrameMkLst>
            <pc:docMk/>
            <pc:sldMk cId="2078942717" sldId="4844"/>
            <ac:graphicFrameMk id="252" creationId="{E80287B6-7225-4CB5-B359-4AD63EC8BB6C}"/>
          </ac:graphicFrameMkLst>
        </pc:graphicFrameChg>
      </pc:sldChg>
      <pc:sldChg chg="addSp modSp mod">
        <pc:chgData name="Jeremy Williams" userId="3ecc4b20-709d-4ba8-8cc3-775856696a8b" providerId="ADAL" clId="{31FAD75C-C7DD-4673-ACD5-5FAC78A1BA1A}" dt="2024-05-11T06:06:01.870" v="2899" actId="1076"/>
        <pc:sldMkLst>
          <pc:docMk/>
          <pc:sldMk cId="2513162693" sldId="4848"/>
        </pc:sldMkLst>
        <pc:spChg chg="mod">
          <ac:chgData name="Jeremy Williams" userId="3ecc4b20-709d-4ba8-8cc3-775856696a8b" providerId="ADAL" clId="{31FAD75C-C7DD-4673-ACD5-5FAC78A1BA1A}" dt="2024-05-11T06:04:50.408" v="2888" actId="20577"/>
          <ac:spMkLst>
            <pc:docMk/>
            <pc:sldMk cId="2513162693" sldId="4848"/>
            <ac:spMk id="2" creationId="{8783E38E-71AE-F9CF-92EB-AA56B6603C09}"/>
          </ac:spMkLst>
        </pc:spChg>
        <pc:spChg chg="add mod">
          <ac:chgData name="Jeremy Williams" userId="3ecc4b20-709d-4ba8-8cc3-775856696a8b" providerId="ADAL" clId="{31FAD75C-C7DD-4673-ACD5-5FAC78A1BA1A}" dt="2024-05-11T06:03:16.345" v="2856" actId="6549"/>
          <ac:spMkLst>
            <pc:docMk/>
            <pc:sldMk cId="2513162693" sldId="4848"/>
            <ac:spMk id="3" creationId="{D4FB9ABF-8E1D-F113-3183-DDEDA12132E5}"/>
          </ac:spMkLst>
        </pc:spChg>
        <pc:spChg chg="add mod">
          <ac:chgData name="Jeremy Williams" userId="3ecc4b20-709d-4ba8-8cc3-775856696a8b" providerId="ADAL" clId="{31FAD75C-C7DD-4673-ACD5-5FAC78A1BA1A}" dt="2024-05-11T06:06:01.870" v="2899" actId="1076"/>
          <ac:spMkLst>
            <pc:docMk/>
            <pc:sldMk cId="2513162693" sldId="4848"/>
            <ac:spMk id="5" creationId="{CD11ECA5-97FB-5F2E-9175-E279044FE061}"/>
          </ac:spMkLst>
        </pc:spChg>
        <pc:spChg chg="add mod">
          <ac:chgData name="Jeremy Williams" userId="3ecc4b20-709d-4ba8-8cc3-775856696a8b" providerId="ADAL" clId="{31FAD75C-C7DD-4673-ACD5-5FAC78A1BA1A}" dt="2024-05-11T06:06:01.870" v="2899" actId="1076"/>
          <ac:spMkLst>
            <pc:docMk/>
            <pc:sldMk cId="2513162693" sldId="4848"/>
            <ac:spMk id="6" creationId="{59FA1514-44B6-707C-B8FD-9AE71E33C2F7}"/>
          </ac:spMkLst>
        </pc:spChg>
      </pc:sldChg>
      <pc:sldChg chg="modSp mod">
        <pc:chgData name="Jeremy Williams" userId="3ecc4b20-709d-4ba8-8cc3-775856696a8b" providerId="ADAL" clId="{31FAD75C-C7DD-4673-ACD5-5FAC78A1BA1A}" dt="2024-05-11T12:58:22.873" v="10346" actId="20577"/>
        <pc:sldMkLst>
          <pc:docMk/>
          <pc:sldMk cId="3498068382" sldId="4853"/>
        </pc:sldMkLst>
        <pc:spChg chg="mod">
          <ac:chgData name="Jeremy Williams" userId="3ecc4b20-709d-4ba8-8cc3-775856696a8b" providerId="ADAL" clId="{31FAD75C-C7DD-4673-ACD5-5FAC78A1BA1A}" dt="2024-05-11T12:58:22.873" v="10346" actId="20577"/>
          <ac:spMkLst>
            <pc:docMk/>
            <pc:sldMk cId="3498068382" sldId="4853"/>
            <ac:spMk id="17" creationId="{B1C2C558-2DBE-7126-7706-05AD143A05E0}"/>
          </ac:spMkLst>
        </pc:spChg>
      </pc:sldChg>
      <pc:sldChg chg="modSp mod">
        <pc:chgData name="Jeremy Williams" userId="3ecc4b20-709d-4ba8-8cc3-775856696a8b" providerId="ADAL" clId="{31FAD75C-C7DD-4673-ACD5-5FAC78A1BA1A}" dt="2024-05-11T04:39:36.259" v="57" actId="6549"/>
        <pc:sldMkLst>
          <pc:docMk/>
          <pc:sldMk cId="140413225" sldId="4855"/>
        </pc:sldMkLst>
        <pc:spChg chg="mod">
          <ac:chgData name="Jeremy Williams" userId="3ecc4b20-709d-4ba8-8cc3-775856696a8b" providerId="ADAL" clId="{31FAD75C-C7DD-4673-ACD5-5FAC78A1BA1A}" dt="2024-05-11T04:39:36.259" v="57" actId="6549"/>
          <ac:spMkLst>
            <pc:docMk/>
            <pc:sldMk cId="140413225" sldId="4855"/>
            <ac:spMk id="2" creationId="{DFEEA5A8-72FE-89C1-B0EC-6F50DB2FC9A6}"/>
          </ac:spMkLst>
        </pc:spChg>
      </pc:sldChg>
      <pc:sldChg chg="modSp mod">
        <pc:chgData name="Jeremy Williams" userId="3ecc4b20-709d-4ba8-8cc3-775856696a8b" providerId="ADAL" clId="{31FAD75C-C7DD-4673-ACD5-5FAC78A1BA1A}" dt="2024-05-11T05:32:28.074" v="2037" actId="14100"/>
        <pc:sldMkLst>
          <pc:docMk/>
          <pc:sldMk cId="3085904682" sldId="4858"/>
        </pc:sldMkLst>
        <pc:spChg chg="mod">
          <ac:chgData name="Jeremy Williams" userId="3ecc4b20-709d-4ba8-8cc3-775856696a8b" providerId="ADAL" clId="{31FAD75C-C7DD-4673-ACD5-5FAC78A1BA1A}" dt="2024-05-11T05:32:28.074" v="2037" actId="14100"/>
          <ac:spMkLst>
            <pc:docMk/>
            <pc:sldMk cId="3085904682" sldId="4858"/>
            <ac:spMk id="8" creationId="{00440D92-1D50-9E88-DC8B-E4702955C383}"/>
          </ac:spMkLst>
        </pc:spChg>
      </pc:sldChg>
      <pc:sldChg chg="modSp mod">
        <pc:chgData name="Jeremy Williams" userId="3ecc4b20-709d-4ba8-8cc3-775856696a8b" providerId="ADAL" clId="{31FAD75C-C7DD-4673-ACD5-5FAC78A1BA1A}" dt="2024-05-11T04:35:14.807" v="1" actId="20577"/>
        <pc:sldMkLst>
          <pc:docMk/>
          <pc:sldMk cId="4097848737" sldId="4862"/>
        </pc:sldMkLst>
        <pc:spChg chg="mod">
          <ac:chgData name="Jeremy Williams" userId="3ecc4b20-709d-4ba8-8cc3-775856696a8b" providerId="ADAL" clId="{31FAD75C-C7DD-4673-ACD5-5FAC78A1BA1A}" dt="2024-05-11T04:35:14.807" v="1" actId="20577"/>
          <ac:spMkLst>
            <pc:docMk/>
            <pc:sldMk cId="4097848737" sldId="4862"/>
            <ac:spMk id="3" creationId="{B40F9E46-7EA3-D4F2-FCC4-DE9C1EA6E486}"/>
          </ac:spMkLst>
        </pc:spChg>
      </pc:sldChg>
      <pc:sldChg chg="addSp delSp modSp mod">
        <pc:chgData name="Jeremy Williams" userId="3ecc4b20-709d-4ba8-8cc3-775856696a8b" providerId="ADAL" clId="{31FAD75C-C7DD-4673-ACD5-5FAC78A1BA1A}" dt="2024-05-11T04:37:05.931" v="49" actId="20577"/>
        <pc:sldMkLst>
          <pc:docMk/>
          <pc:sldMk cId="210384776" sldId="4863"/>
        </pc:sldMkLst>
        <pc:spChg chg="mod topLvl">
          <ac:chgData name="Jeremy Williams" userId="3ecc4b20-709d-4ba8-8cc3-775856696a8b" providerId="ADAL" clId="{31FAD75C-C7DD-4673-ACD5-5FAC78A1BA1A}" dt="2024-05-11T04:36:52.960" v="48" actId="338"/>
          <ac:spMkLst>
            <pc:docMk/>
            <pc:sldMk cId="210384776" sldId="4863"/>
            <ac:spMk id="6" creationId="{1FE39A37-EF44-5E18-39AC-2BC86626E99E}"/>
          </ac:spMkLst>
        </pc:spChg>
        <pc:spChg chg="mod">
          <ac:chgData name="Jeremy Williams" userId="3ecc4b20-709d-4ba8-8cc3-775856696a8b" providerId="ADAL" clId="{31FAD75C-C7DD-4673-ACD5-5FAC78A1BA1A}" dt="2024-05-11T04:37:05.931" v="49" actId="20577"/>
          <ac:spMkLst>
            <pc:docMk/>
            <pc:sldMk cId="210384776" sldId="4863"/>
            <ac:spMk id="10" creationId="{9A21EB18-ADDA-746A-68D3-C3A97BDF3D44}"/>
          </ac:spMkLst>
        </pc:spChg>
        <pc:grpChg chg="add mod">
          <ac:chgData name="Jeremy Williams" userId="3ecc4b20-709d-4ba8-8cc3-775856696a8b" providerId="ADAL" clId="{31FAD75C-C7DD-4673-ACD5-5FAC78A1BA1A}" dt="2024-05-11T04:36:52.960" v="48" actId="338"/>
          <ac:grpSpMkLst>
            <pc:docMk/>
            <pc:sldMk cId="210384776" sldId="4863"/>
            <ac:grpSpMk id="2" creationId="{EA6EBC1C-A3E9-635F-5CD5-3AF1FEF5C3B3}"/>
          </ac:grpSpMkLst>
        </pc:grpChg>
        <pc:grpChg chg="del">
          <ac:chgData name="Jeremy Williams" userId="3ecc4b20-709d-4ba8-8cc3-775856696a8b" providerId="ADAL" clId="{31FAD75C-C7DD-4673-ACD5-5FAC78A1BA1A}" dt="2024-05-11T04:36:20.383" v="2" actId="165"/>
          <ac:grpSpMkLst>
            <pc:docMk/>
            <pc:sldMk cId="210384776" sldId="4863"/>
            <ac:grpSpMk id="4" creationId="{04523582-E07B-2003-B3C2-A18FAB4E60AE}"/>
          </ac:grpSpMkLst>
        </pc:grpChg>
        <pc:picChg chg="mod topLvl">
          <ac:chgData name="Jeremy Williams" userId="3ecc4b20-709d-4ba8-8cc3-775856696a8b" providerId="ADAL" clId="{31FAD75C-C7DD-4673-ACD5-5FAC78A1BA1A}" dt="2024-05-11T04:36:52.960" v="48" actId="338"/>
          <ac:picMkLst>
            <pc:docMk/>
            <pc:sldMk cId="210384776" sldId="4863"/>
            <ac:picMk id="5" creationId="{5B8B2742-8444-FB04-8BA8-CE35B4600A42}"/>
          </ac:picMkLst>
        </pc:picChg>
        <pc:cxnChg chg="mod topLvl">
          <ac:chgData name="Jeremy Williams" userId="3ecc4b20-709d-4ba8-8cc3-775856696a8b" providerId="ADAL" clId="{31FAD75C-C7DD-4673-ACD5-5FAC78A1BA1A}" dt="2024-05-11T04:36:52.960" v="48" actId="338"/>
          <ac:cxnSpMkLst>
            <pc:docMk/>
            <pc:sldMk cId="210384776" sldId="4863"/>
            <ac:cxnSpMk id="7" creationId="{F6B7B74A-42BA-711B-480B-BA69A6A003A3}"/>
          </ac:cxnSpMkLst>
        </pc:cxnChg>
        <pc:cxnChg chg="mod topLvl">
          <ac:chgData name="Jeremy Williams" userId="3ecc4b20-709d-4ba8-8cc3-775856696a8b" providerId="ADAL" clId="{31FAD75C-C7DD-4673-ACD5-5FAC78A1BA1A}" dt="2024-05-11T04:36:52.960" v="48" actId="338"/>
          <ac:cxnSpMkLst>
            <pc:docMk/>
            <pc:sldMk cId="210384776" sldId="4863"/>
            <ac:cxnSpMk id="8" creationId="{B88FF673-660A-0CE2-A0B3-D8CBFCA06A1D}"/>
          </ac:cxnSpMkLst>
        </pc:cxnChg>
        <pc:cxnChg chg="mod topLvl">
          <ac:chgData name="Jeremy Williams" userId="3ecc4b20-709d-4ba8-8cc3-775856696a8b" providerId="ADAL" clId="{31FAD75C-C7DD-4673-ACD5-5FAC78A1BA1A}" dt="2024-05-11T04:36:52.960" v="48" actId="338"/>
          <ac:cxnSpMkLst>
            <pc:docMk/>
            <pc:sldMk cId="210384776" sldId="4863"/>
            <ac:cxnSpMk id="9" creationId="{4EAF757F-031E-C98E-62DF-1143CA3280F6}"/>
          </ac:cxnSpMkLst>
        </pc:cxnChg>
      </pc:sldChg>
      <pc:sldChg chg="addSp delSp modSp mod">
        <pc:chgData name="Jeremy Williams" userId="3ecc4b20-709d-4ba8-8cc3-775856696a8b" providerId="ADAL" clId="{31FAD75C-C7DD-4673-ACD5-5FAC78A1BA1A}" dt="2024-05-11T05:46:45.019" v="2268" actId="1076"/>
        <pc:sldMkLst>
          <pc:docMk/>
          <pc:sldMk cId="659681909" sldId="4868"/>
        </pc:sldMkLst>
        <pc:spChg chg="mod">
          <ac:chgData name="Jeremy Williams" userId="3ecc4b20-709d-4ba8-8cc3-775856696a8b" providerId="ADAL" clId="{31FAD75C-C7DD-4673-ACD5-5FAC78A1BA1A}" dt="2024-05-11T05:39:13.091" v="2149" actId="5793"/>
          <ac:spMkLst>
            <pc:docMk/>
            <pc:sldMk cId="659681909" sldId="4868"/>
            <ac:spMk id="8" creationId="{C41965EE-2073-B8A2-0707-129D7FE47D43}"/>
          </ac:spMkLst>
        </pc:spChg>
        <pc:spChg chg="mod">
          <ac:chgData name="Jeremy Williams" userId="3ecc4b20-709d-4ba8-8cc3-775856696a8b" providerId="ADAL" clId="{31FAD75C-C7DD-4673-ACD5-5FAC78A1BA1A}" dt="2024-05-11T05:39:04.868" v="2135" actId="5793"/>
          <ac:spMkLst>
            <pc:docMk/>
            <pc:sldMk cId="659681909" sldId="4868"/>
            <ac:spMk id="10" creationId="{28E7A90F-BF7E-A435-0ACA-5BDB7979C6A9}"/>
          </ac:spMkLst>
        </pc:spChg>
        <pc:spChg chg="mod">
          <ac:chgData name="Jeremy Williams" userId="3ecc4b20-709d-4ba8-8cc3-775856696a8b" providerId="ADAL" clId="{31FAD75C-C7DD-4673-ACD5-5FAC78A1BA1A}" dt="2024-05-11T05:38:57.664" v="2126" actId="5793"/>
          <ac:spMkLst>
            <pc:docMk/>
            <pc:sldMk cId="659681909" sldId="4868"/>
            <ac:spMk id="29" creationId="{B40F9E46-7EA3-D4F2-FCC4-DE9C1EA6E486}"/>
          </ac:spMkLst>
        </pc:spChg>
        <pc:spChg chg="mod">
          <ac:chgData name="Jeremy Williams" userId="3ecc4b20-709d-4ba8-8cc3-775856696a8b" providerId="ADAL" clId="{31FAD75C-C7DD-4673-ACD5-5FAC78A1BA1A}" dt="2024-05-11T05:46:03.044" v="2241" actId="165"/>
          <ac:spMkLst>
            <pc:docMk/>
            <pc:sldMk cId="659681909" sldId="4868"/>
            <ac:spMk id="32" creationId="{E07937F1-9278-8E16-CB26-44DC9C0D6784}"/>
          </ac:spMkLst>
        </pc:spChg>
        <pc:spChg chg="mod">
          <ac:chgData name="Jeremy Williams" userId="3ecc4b20-709d-4ba8-8cc3-775856696a8b" providerId="ADAL" clId="{31FAD75C-C7DD-4673-ACD5-5FAC78A1BA1A}" dt="2024-05-11T05:46:03.044" v="2241" actId="165"/>
          <ac:spMkLst>
            <pc:docMk/>
            <pc:sldMk cId="659681909" sldId="4868"/>
            <ac:spMk id="33" creationId="{A70D5E4C-84C7-F3EC-E5F7-3EDBC0861AD6}"/>
          </ac:spMkLst>
        </pc:spChg>
        <pc:spChg chg="mod">
          <ac:chgData name="Jeremy Williams" userId="3ecc4b20-709d-4ba8-8cc3-775856696a8b" providerId="ADAL" clId="{31FAD75C-C7DD-4673-ACD5-5FAC78A1BA1A}" dt="2024-05-11T05:46:03.044" v="2241" actId="165"/>
          <ac:spMkLst>
            <pc:docMk/>
            <pc:sldMk cId="659681909" sldId="4868"/>
            <ac:spMk id="34" creationId="{091B1041-5A8D-4CB7-38DA-ADC196811E23}"/>
          </ac:spMkLst>
        </pc:spChg>
        <pc:spChg chg="mod">
          <ac:chgData name="Jeremy Williams" userId="3ecc4b20-709d-4ba8-8cc3-775856696a8b" providerId="ADAL" clId="{31FAD75C-C7DD-4673-ACD5-5FAC78A1BA1A}" dt="2024-05-11T05:46:03.044" v="2241" actId="165"/>
          <ac:spMkLst>
            <pc:docMk/>
            <pc:sldMk cId="659681909" sldId="4868"/>
            <ac:spMk id="35" creationId="{286C98E8-364F-6E38-A13A-150AE6223507}"/>
          </ac:spMkLst>
        </pc:spChg>
        <pc:spChg chg="mod">
          <ac:chgData name="Jeremy Williams" userId="3ecc4b20-709d-4ba8-8cc3-775856696a8b" providerId="ADAL" clId="{31FAD75C-C7DD-4673-ACD5-5FAC78A1BA1A}" dt="2024-05-11T05:46:03.044" v="2241" actId="165"/>
          <ac:spMkLst>
            <pc:docMk/>
            <pc:sldMk cId="659681909" sldId="4868"/>
            <ac:spMk id="36" creationId="{7C44B607-E258-9103-8241-584E8DAFAD00}"/>
          </ac:spMkLst>
        </pc:spChg>
        <pc:spChg chg="mod">
          <ac:chgData name="Jeremy Williams" userId="3ecc4b20-709d-4ba8-8cc3-775856696a8b" providerId="ADAL" clId="{31FAD75C-C7DD-4673-ACD5-5FAC78A1BA1A}" dt="2024-05-11T05:46:03.044" v="2241" actId="165"/>
          <ac:spMkLst>
            <pc:docMk/>
            <pc:sldMk cId="659681909" sldId="4868"/>
            <ac:spMk id="37" creationId="{8FC63411-BBF8-369E-FABB-A2F5518FFD6C}"/>
          </ac:spMkLst>
        </pc:spChg>
        <pc:spChg chg="mod">
          <ac:chgData name="Jeremy Williams" userId="3ecc4b20-709d-4ba8-8cc3-775856696a8b" providerId="ADAL" clId="{31FAD75C-C7DD-4673-ACD5-5FAC78A1BA1A}" dt="2024-05-11T05:46:03.044" v="2241" actId="165"/>
          <ac:spMkLst>
            <pc:docMk/>
            <pc:sldMk cId="659681909" sldId="4868"/>
            <ac:spMk id="38" creationId="{3C09CC66-C377-7B0D-F6A7-87FB9115D740}"/>
          </ac:spMkLst>
        </pc:spChg>
        <pc:spChg chg="mod">
          <ac:chgData name="Jeremy Williams" userId="3ecc4b20-709d-4ba8-8cc3-775856696a8b" providerId="ADAL" clId="{31FAD75C-C7DD-4673-ACD5-5FAC78A1BA1A}" dt="2024-05-11T05:46:03.044" v="2241" actId="165"/>
          <ac:spMkLst>
            <pc:docMk/>
            <pc:sldMk cId="659681909" sldId="4868"/>
            <ac:spMk id="39" creationId="{451BB556-FD30-3EC1-9607-646BECB4FC94}"/>
          </ac:spMkLst>
        </pc:spChg>
        <pc:spChg chg="mod">
          <ac:chgData name="Jeremy Williams" userId="3ecc4b20-709d-4ba8-8cc3-775856696a8b" providerId="ADAL" clId="{31FAD75C-C7DD-4673-ACD5-5FAC78A1BA1A}" dt="2024-05-11T05:46:03.044" v="2241" actId="165"/>
          <ac:spMkLst>
            <pc:docMk/>
            <pc:sldMk cId="659681909" sldId="4868"/>
            <ac:spMk id="40" creationId="{C0ACB06E-E18E-5E3E-CE23-99A69B3F7E94}"/>
          </ac:spMkLst>
        </pc:spChg>
        <pc:spChg chg="mod">
          <ac:chgData name="Jeremy Williams" userId="3ecc4b20-709d-4ba8-8cc3-775856696a8b" providerId="ADAL" clId="{31FAD75C-C7DD-4673-ACD5-5FAC78A1BA1A}" dt="2024-05-11T05:46:03.044" v="2241" actId="165"/>
          <ac:spMkLst>
            <pc:docMk/>
            <pc:sldMk cId="659681909" sldId="4868"/>
            <ac:spMk id="41" creationId="{4ABD80D9-D9A1-E032-9F2B-3CD21A37F7AF}"/>
          </ac:spMkLst>
        </pc:spChg>
        <pc:spChg chg="mod">
          <ac:chgData name="Jeremy Williams" userId="3ecc4b20-709d-4ba8-8cc3-775856696a8b" providerId="ADAL" clId="{31FAD75C-C7DD-4673-ACD5-5FAC78A1BA1A}" dt="2024-05-11T05:46:03.044" v="2241" actId="165"/>
          <ac:spMkLst>
            <pc:docMk/>
            <pc:sldMk cId="659681909" sldId="4868"/>
            <ac:spMk id="42" creationId="{B16197B2-0C17-668A-AEC3-EF30652052B2}"/>
          </ac:spMkLst>
        </pc:spChg>
        <pc:spChg chg="mod">
          <ac:chgData name="Jeremy Williams" userId="3ecc4b20-709d-4ba8-8cc3-775856696a8b" providerId="ADAL" clId="{31FAD75C-C7DD-4673-ACD5-5FAC78A1BA1A}" dt="2024-05-11T05:46:03.044" v="2241" actId="165"/>
          <ac:spMkLst>
            <pc:docMk/>
            <pc:sldMk cId="659681909" sldId="4868"/>
            <ac:spMk id="43" creationId="{C024BD71-A7EC-3D3B-0D37-89635FA93019}"/>
          </ac:spMkLst>
        </pc:spChg>
        <pc:spChg chg="mod">
          <ac:chgData name="Jeremy Williams" userId="3ecc4b20-709d-4ba8-8cc3-775856696a8b" providerId="ADAL" clId="{31FAD75C-C7DD-4673-ACD5-5FAC78A1BA1A}" dt="2024-05-11T05:46:03.044" v="2241" actId="165"/>
          <ac:spMkLst>
            <pc:docMk/>
            <pc:sldMk cId="659681909" sldId="4868"/>
            <ac:spMk id="44" creationId="{EE5E2B22-7930-66EF-2A20-65935088F2C8}"/>
          </ac:spMkLst>
        </pc:spChg>
        <pc:spChg chg="mod">
          <ac:chgData name="Jeremy Williams" userId="3ecc4b20-709d-4ba8-8cc3-775856696a8b" providerId="ADAL" clId="{31FAD75C-C7DD-4673-ACD5-5FAC78A1BA1A}" dt="2024-05-11T05:46:03.044" v="2241" actId="165"/>
          <ac:spMkLst>
            <pc:docMk/>
            <pc:sldMk cId="659681909" sldId="4868"/>
            <ac:spMk id="45" creationId="{42E74583-B7EA-D83F-52B7-50F41CA5C6A4}"/>
          </ac:spMkLst>
        </pc:spChg>
        <pc:spChg chg="mod">
          <ac:chgData name="Jeremy Williams" userId="3ecc4b20-709d-4ba8-8cc3-775856696a8b" providerId="ADAL" clId="{31FAD75C-C7DD-4673-ACD5-5FAC78A1BA1A}" dt="2024-05-11T05:46:03.044" v="2241" actId="165"/>
          <ac:spMkLst>
            <pc:docMk/>
            <pc:sldMk cId="659681909" sldId="4868"/>
            <ac:spMk id="46" creationId="{73890112-2D9D-66A8-3DAB-7B2D18D5A41A}"/>
          </ac:spMkLst>
        </pc:spChg>
        <pc:spChg chg="mod">
          <ac:chgData name="Jeremy Williams" userId="3ecc4b20-709d-4ba8-8cc3-775856696a8b" providerId="ADAL" clId="{31FAD75C-C7DD-4673-ACD5-5FAC78A1BA1A}" dt="2024-05-11T05:46:03.044" v="2241" actId="165"/>
          <ac:spMkLst>
            <pc:docMk/>
            <pc:sldMk cId="659681909" sldId="4868"/>
            <ac:spMk id="47" creationId="{E56027FB-C45B-7F1C-AF8D-B8F6A1AEF7B2}"/>
          </ac:spMkLst>
        </pc:spChg>
        <pc:spChg chg="mod">
          <ac:chgData name="Jeremy Williams" userId="3ecc4b20-709d-4ba8-8cc3-775856696a8b" providerId="ADAL" clId="{31FAD75C-C7DD-4673-ACD5-5FAC78A1BA1A}" dt="2024-05-11T05:46:03.044" v="2241" actId="165"/>
          <ac:spMkLst>
            <pc:docMk/>
            <pc:sldMk cId="659681909" sldId="4868"/>
            <ac:spMk id="48" creationId="{0666D597-8491-A778-E9D2-F4092B9E7B5A}"/>
          </ac:spMkLst>
        </pc:spChg>
        <pc:spChg chg="mod">
          <ac:chgData name="Jeremy Williams" userId="3ecc4b20-709d-4ba8-8cc3-775856696a8b" providerId="ADAL" clId="{31FAD75C-C7DD-4673-ACD5-5FAC78A1BA1A}" dt="2024-05-11T05:46:03.044" v="2241" actId="165"/>
          <ac:spMkLst>
            <pc:docMk/>
            <pc:sldMk cId="659681909" sldId="4868"/>
            <ac:spMk id="49" creationId="{0639BB13-289F-9998-9A18-E147BA0A9A4D}"/>
          </ac:spMkLst>
        </pc:spChg>
        <pc:spChg chg="mod">
          <ac:chgData name="Jeremy Williams" userId="3ecc4b20-709d-4ba8-8cc3-775856696a8b" providerId="ADAL" clId="{31FAD75C-C7DD-4673-ACD5-5FAC78A1BA1A}" dt="2024-05-11T05:46:03.044" v="2241" actId="165"/>
          <ac:spMkLst>
            <pc:docMk/>
            <pc:sldMk cId="659681909" sldId="4868"/>
            <ac:spMk id="50" creationId="{8ACC5407-22FD-EEDE-1331-D7539D3E1C5A}"/>
          </ac:spMkLst>
        </pc:spChg>
        <pc:spChg chg="mod">
          <ac:chgData name="Jeremy Williams" userId="3ecc4b20-709d-4ba8-8cc3-775856696a8b" providerId="ADAL" clId="{31FAD75C-C7DD-4673-ACD5-5FAC78A1BA1A}" dt="2024-05-11T05:46:03.044" v="2241" actId="165"/>
          <ac:spMkLst>
            <pc:docMk/>
            <pc:sldMk cId="659681909" sldId="4868"/>
            <ac:spMk id="51" creationId="{86B00796-BBBB-FA8B-53D3-A46B17E5FD8B}"/>
          </ac:spMkLst>
        </pc:spChg>
        <pc:spChg chg="mod">
          <ac:chgData name="Jeremy Williams" userId="3ecc4b20-709d-4ba8-8cc3-775856696a8b" providerId="ADAL" clId="{31FAD75C-C7DD-4673-ACD5-5FAC78A1BA1A}" dt="2024-05-11T05:46:03.044" v="2241" actId="165"/>
          <ac:spMkLst>
            <pc:docMk/>
            <pc:sldMk cId="659681909" sldId="4868"/>
            <ac:spMk id="52" creationId="{522D5A3B-52D8-336C-EDA3-A36DD630BCF0}"/>
          </ac:spMkLst>
        </pc:spChg>
        <pc:spChg chg="mod">
          <ac:chgData name="Jeremy Williams" userId="3ecc4b20-709d-4ba8-8cc3-775856696a8b" providerId="ADAL" clId="{31FAD75C-C7DD-4673-ACD5-5FAC78A1BA1A}" dt="2024-05-11T05:46:03.044" v="2241" actId="165"/>
          <ac:spMkLst>
            <pc:docMk/>
            <pc:sldMk cId="659681909" sldId="4868"/>
            <ac:spMk id="53" creationId="{2A452491-D8F4-2D0B-1A6C-074295D92E3C}"/>
          </ac:spMkLst>
        </pc:spChg>
        <pc:spChg chg="mod">
          <ac:chgData name="Jeremy Williams" userId="3ecc4b20-709d-4ba8-8cc3-775856696a8b" providerId="ADAL" clId="{31FAD75C-C7DD-4673-ACD5-5FAC78A1BA1A}" dt="2024-05-11T05:46:03.044" v="2241" actId="165"/>
          <ac:spMkLst>
            <pc:docMk/>
            <pc:sldMk cId="659681909" sldId="4868"/>
            <ac:spMk id="54" creationId="{A01FEB7A-7FBE-3838-6E68-42A041A82DC2}"/>
          </ac:spMkLst>
        </pc:spChg>
        <pc:spChg chg="mod">
          <ac:chgData name="Jeremy Williams" userId="3ecc4b20-709d-4ba8-8cc3-775856696a8b" providerId="ADAL" clId="{31FAD75C-C7DD-4673-ACD5-5FAC78A1BA1A}" dt="2024-05-11T05:46:03.044" v="2241" actId="165"/>
          <ac:spMkLst>
            <pc:docMk/>
            <pc:sldMk cId="659681909" sldId="4868"/>
            <ac:spMk id="55" creationId="{41696904-D9BE-2A10-F24B-A911FA10CC35}"/>
          </ac:spMkLst>
        </pc:spChg>
        <pc:spChg chg="del mod">
          <ac:chgData name="Jeremy Williams" userId="3ecc4b20-709d-4ba8-8cc3-775856696a8b" providerId="ADAL" clId="{31FAD75C-C7DD-4673-ACD5-5FAC78A1BA1A}" dt="2024-05-11T05:44:29.351" v="2217" actId="478"/>
          <ac:spMkLst>
            <pc:docMk/>
            <pc:sldMk cId="659681909" sldId="4868"/>
            <ac:spMk id="56" creationId="{2BDA77F3-01CB-3346-E720-1139FD84A10E}"/>
          </ac:spMkLst>
        </pc:spChg>
        <pc:spChg chg="mod">
          <ac:chgData name="Jeremy Williams" userId="3ecc4b20-709d-4ba8-8cc3-775856696a8b" providerId="ADAL" clId="{31FAD75C-C7DD-4673-ACD5-5FAC78A1BA1A}" dt="2024-05-11T05:46:03.044" v="2241" actId="165"/>
          <ac:spMkLst>
            <pc:docMk/>
            <pc:sldMk cId="659681909" sldId="4868"/>
            <ac:spMk id="57" creationId="{769BD6D4-A2F8-28E6-606F-F8294882AF4D}"/>
          </ac:spMkLst>
        </pc:spChg>
        <pc:grpChg chg="del mod">
          <ac:chgData name="Jeremy Williams" userId="3ecc4b20-709d-4ba8-8cc3-775856696a8b" providerId="ADAL" clId="{31FAD75C-C7DD-4673-ACD5-5FAC78A1BA1A}" dt="2024-05-11T05:44:24.455" v="2216" actId="27803"/>
          <ac:grpSpMkLst>
            <pc:docMk/>
            <pc:sldMk cId="659681909" sldId="4868"/>
            <ac:grpSpMk id="31" creationId="{37CE374B-0C93-A7BF-08D9-EBCAC9C773FE}"/>
          </ac:grpSpMkLst>
        </pc:grpChg>
        <pc:grpChg chg="add mod topLvl">
          <ac:chgData name="Jeremy Williams" userId="3ecc4b20-709d-4ba8-8cc3-775856696a8b" providerId="ADAL" clId="{31FAD75C-C7DD-4673-ACD5-5FAC78A1BA1A}" dt="2024-05-11T05:46:03.044" v="2241" actId="165"/>
          <ac:grpSpMkLst>
            <pc:docMk/>
            <pc:sldMk cId="659681909" sldId="4868"/>
            <ac:grpSpMk id="58" creationId="{17EA8DC2-8023-9A7E-7551-2628A89F36DE}"/>
          </ac:grpSpMkLst>
        </pc:grpChg>
        <pc:grpChg chg="add del mod">
          <ac:chgData name="Jeremy Williams" userId="3ecc4b20-709d-4ba8-8cc3-775856696a8b" providerId="ADAL" clId="{31FAD75C-C7DD-4673-ACD5-5FAC78A1BA1A}" dt="2024-05-11T05:46:03.044" v="2241" actId="165"/>
          <ac:grpSpMkLst>
            <pc:docMk/>
            <pc:sldMk cId="659681909" sldId="4868"/>
            <ac:grpSpMk id="59" creationId="{05EA9D89-D887-9FD3-E317-DDA2A21BDAF7}"/>
          </ac:grpSpMkLst>
        </pc:grpChg>
        <pc:picChg chg="add mod topLvl">
          <ac:chgData name="Jeremy Williams" userId="3ecc4b20-709d-4ba8-8cc3-775856696a8b" providerId="ADAL" clId="{31FAD75C-C7DD-4673-ACD5-5FAC78A1BA1A}" dt="2024-05-11T05:46:39.844" v="2266" actId="1076"/>
          <ac:picMkLst>
            <pc:docMk/>
            <pc:sldMk cId="659681909" sldId="4868"/>
            <ac:picMk id="11" creationId="{199A6196-0F24-F2ED-90FA-D89027E7D6AD}"/>
          </ac:picMkLst>
        </pc:picChg>
        <pc:picChg chg="add mod topLvl">
          <ac:chgData name="Jeremy Williams" userId="3ecc4b20-709d-4ba8-8cc3-775856696a8b" providerId="ADAL" clId="{31FAD75C-C7DD-4673-ACD5-5FAC78A1BA1A}" dt="2024-05-11T05:46:28.151" v="2262" actId="1076"/>
          <ac:picMkLst>
            <pc:docMk/>
            <pc:sldMk cId="659681909" sldId="4868"/>
            <ac:picMk id="13" creationId="{DA6CF88E-9168-1E88-20A8-EE108AA44374}"/>
          </ac:picMkLst>
        </pc:picChg>
        <pc:picChg chg="add del mod">
          <ac:chgData name="Jeremy Williams" userId="3ecc4b20-709d-4ba8-8cc3-775856696a8b" providerId="ADAL" clId="{31FAD75C-C7DD-4673-ACD5-5FAC78A1BA1A}" dt="2024-05-11T05:41:06.186" v="2187" actId="478"/>
          <ac:picMkLst>
            <pc:docMk/>
            <pc:sldMk cId="659681909" sldId="4868"/>
            <ac:picMk id="15" creationId="{AB2F97EE-8B14-710D-DAAD-43078AAD313A}"/>
          </ac:picMkLst>
        </pc:picChg>
        <pc:picChg chg="add del mod">
          <ac:chgData name="Jeremy Williams" userId="3ecc4b20-709d-4ba8-8cc3-775856696a8b" providerId="ADAL" clId="{31FAD75C-C7DD-4673-ACD5-5FAC78A1BA1A}" dt="2024-05-11T05:43:50.072" v="2210" actId="478"/>
          <ac:picMkLst>
            <pc:docMk/>
            <pc:sldMk cId="659681909" sldId="4868"/>
            <ac:picMk id="17" creationId="{51978E4D-AA2B-1DD0-7C01-A4AFDB705A56}"/>
          </ac:picMkLst>
        </pc:picChg>
        <pc:picChg chg="add mod topLvl">
          <ac:chgData name="Jeremy Williams" userId="3ecc4b20-709d-4ba8-8cc3-775856696a8b" providerId="ADAL" clId="{31FAD75C-C7DD-4673-ACD5-5FAC78A1BA1A}" dt="2024-05-11T05:46:11.450" v="2251" actId="1037"/>
          <ac:picMkLst>
            <pc:docMk/>
            <pc:sldMk cId="659681909" sldId="4868"/>
            <ac:picMk id="19" creationId="{6BE568AF-087D-30EE-094F-BBC85BE56C80}"/>
          </ac:picMkLst>
        </pc:picChg>
        <pc:picChg chg="add del mod">
          <ac:chgData name="Jeremy Williams" userId="3ecc4b20-709d-4ba8-8cc3-775856696a8b" providerId="ADAL" clId="{31FAD75C-C7DD-4673-ACD5-5FAC78A1BA1A}" dt="2024-05-11T05:44:24.455" v="2216" actId="27803"/>
          <ac:picMkLst>
            <pc:docMk/>
            <pc:sldMk cId="659681909" sldId="4868"/>
            <ac:picMk id="21" creationId="{D48A8995-4FF4-A34B-75DF-E76DF64A5D0B}"/>
          </ac:picMkLst>
        </pc:picChg>
        <pc:picChg chg="add mod topLvl">
          <ac:chgData name="Jeremy Williams" userId="3ecc4b20-709d-4ba8-8cc3-775856696a8b" providerId="ADAL" clId="{31FAD75C-C7DD-4673-ACD5-5FAC78A1BA1A}" dt="2024-05-11T05:46:37.359" v="2265" actId="1076"/>
          <ac:picMkLst>
            <pc:docMk/>
            <pc:sldMk cId="659681909" sldId="4868"/>
            <ac:picMk id="23" creationId="{1FA557E5-E51F-74D8-CD13-4B847105D540}"/>
          </ac:picMkLst>
        </pc:picChg>
        <pc:picChg chg="add mod topLvl">
          <ac:chgData name="Jeremy Williams" userId="3ecc4b20-709d-4ba8-8cc3-775856696a8b" providerId="ADAL" clId="{31FAD75C-C7DD-4673-ACD5-5FAC78A1BA1A}" dt="2024-05-11T05:46:32.023" v="2263" actId="1076"/>
          <ac:picMkLst>
            <pc:docMk/>
            <pc:sldMk cId="659681909" sldId="4868"/>
            <ac:picMk id="25" creationId="{A11622C0-53FE-A8DA-7EFB-AB6D9DD1271E}"/>
          </ac:picMkLst>
        </pc:picChg>
        <pc:picChg chg="add mod topLvl">
          <ac:chgData name="Jeremy Williams" userId="3ecc4b20-709d-4ba8-8cc3-775856696a8b" providerId="ADAL" clId="{31FAD75C-C7DD-4673-ACD5-5FAC78A1BA1A}" dt="2024-05-11T05:46:45.019" v="2268" actId="1076"/>
          <ac:picMkLst>
            <pc:docMk/>
            <pc:sldMk cId="659681909" sldId="4868"/>
            <ac:picMk id="27" creationId="{5A525EC9-A359-80F6-2E2D-CB623B40F802}"/>
          </ac:picMkLst>
        </pc:picChg>
        <pc:picChg chg="add mod">
          <ac:chgData name="Jeremy Williams" userId="3ecc4b20-709d-4ba8-8cc3-775856696a8b" providerId="ADAL" clId="{31FAD75C-C7DD-4673-ACD5-5FAC78A1BA1A}" dt="2024-05-11T05:46:03.044" v="2241" actId="165"/>
          <ac:picMkLst>
            <pc:docMk/>
            <pc:sldMk cId="659681909" sldId="4868"/>
            <ac:picMk id="30" creationId="{F24A6760-5391-CEF8-D693-A84934AE042E}"/>
          </ac:picMkLst>
        </pc:picChg>
      </pc:sldChg>
      <pc:sldChg chg="modSp mod">
        <pc:chgData name="Jeremy Williams" userId="3ecc4b20-709d-4ba8-8cc3-775856696a8b" providerId="ADAL" clId="{31FAD75C-C7DD-4673-ACD5-5FAC78A1BA1A}" dt="2024-05-11T05:39:44.538" v="2186" actId="5793"/>
        <pc:sldMkLst>
          <pc:docMk/>
          <pc:sldMk cId="1293013640" sldId="4869"/>
        </pc:sldMkLst>
        <pc:spChg chg="mod">
          <ac:chgData name="Jeremy Williams" userId="3ecc4b20-709d-4ba8-8cc3-775856696a8b" providerId="ADAL" clId="{31FAD75C-C7DD-4673-ACD5-5FAC78A1BA1A}" dt="2024-05-11T05:39:43.084" v="2182" actId="5793"/>
          <ac:spMkLst>
            <pc:docMk/>
            <pc:sldMk cId="1293013640" sldId="4869"/>
            <ac:spMk id="3" creationId="{E60E22DF-33B3-C407-238A-1E56AE6269FB}"/>
          </ac:spMkLst>
        </pc:spChg>
        <pc:spChg chg="mod">
          <ac:chgData name="Jeremy Williams" userId="3ecc4b20-709d-4ba8-8cc3-775856696a8b" providerId="ADAL" clId="{31FAD75C-C7DD-4673-ACD5-5FAC78A1BA1A}" dt="2024-05-11T05:39:44.538" v="2186" actId="5793"/>
          <ac:spMkLst>
            <pc:docMk/>
            <pc:sldMk cId="1293013640" sldId="4869"/>
            <ac:spMk id="8" creationId="{CA873EED-9993-3420-0D82-AC3BA6E04284}"/>
          </ac:spMkLst>
        </pc:spChg>
        <pc:spChg chg="mod">
          <ac:chgData name="Jeremy Williams" userId="3ecc4b20-709d-4ba8-8cc3-775856696a8b" providerId="ADAL" clId="{31FAD75C-C7DD-4673-ACD5-5FAC78A1BA1A}" dt="2024-05-11T05:39:27.237" v="2167" actId="5793"/>
          <ac:spMkLst>
            <pc:docMk/>
            <pc:sldMk cId="1293013640" sldId="4869"/>
            <ac:spMk id="10" creationId="{CA0B81E2-5699-E3DD-406D-206C68D98682}"/>
          </ac:spMkLst>
        </pc:spChg>
        <pc:spChg chg="mod">
          <ac:chgData name="Jeremy Williams" userId="3ecc4b20-709d-4ba8-8cc3-775856696a8b" providerId="ADAL" clId="{31FAD75C-C7DD-4673-ACD5-5FAC78A1BA1A}" dt="2024-05-11T05:39:23.001" v="2158" actId="5793"/>
          <ac:spMkLst>
            <pc:docMk/>
            <pc:sldMk cId="1293013640" sldId="4869"/>
            <ac:spMk id="11" creationId="{36191D5A-D228-0162-F0AE-ED33F0EDDA1B}"/>
          </ac:spMkLst>
        </pc:spChg>
      </pc:sldChg>
      <pc:sldChg chg="addSp modSp mod">
        <pc:chgData name="Jeremy Williams" userId="3ecc4b20-709d-4ba8-8cc3-775856696a8b" providerId="ADAL" clId="{31FAD75C-C7DD-4673-ACD5-5FAC78A1BA1A}" dt="2024-05-11T05:31:23.173" v="2033" actId="1076"/>
        <pc:sldMkLst>
          <pc:docMk/>
          <pc:sldMk cId="2556449806" sldId="4870"/>
        </pc:sldMkLst>
        <pc:spChg chg="add mod">
          <ac:chgData name="Jeremy Williams" userId="3ecc4b20-709d-4ba8-8cc3-775856696a8b" providerId="ADAL" clId="{31FAD75C-C7DD-4673-ACD5-5FAC78A1BA1A}" dt="2024-05-11T05:31:23.173" v="2033" actId="1076"/>
          <ac:spMkLst>
            <pc:docMk/>
            <pc:sldMk cId="2556449806" sldId="4870"/>
            <ac:spMk id="8" creationId="{5CF6459A-5B69-C4D8-1CDD-AE44E072182E}"/>
          </ac:spMkLst>
        </pc:spChg>
        <pc:spChg chg="add mod">
          <ac:chgData name="Jeremy Williams" userId="3ecc4b20-709d-4ba8-8cc3-775856696a8b" providerId="ADAL" clId="{31FAD75C-C7DD-4673-ACD5-5FAC78A1BA1A}" dt="2024-05-11T05:30:20.139" v="1987" actId="164"/>
          <ac:spMkLst>
            <pc:docMk/>
            <pc:sldMk cId="2556449806" sldId="4870"/>
            <ac:spMk id="10" creationId="{96C47888-AA49-4901-4FC2-998D3F0ABCB3}"/>
          </ac:spMkLst>
        </pc:spChg>
        <pc:spChg chg="add mod">
          <ac:chgData name="Jeremy Williams" userId="3ecc4b20-709d-4ba8-8cc3-775856696a8b" providerId="ADAL" clId="{31FAD75C-C7DD-4673-ACD5-5FAC78A1BA1A}" dt="2024-05-11T05:30:20.139" v="1987" actId="164"/>
          <ac:spMkLst>
            <pc:docMk/>
            <pc:sldMk cId="2556449806" sldId="4870"/>
            <ac:spMk id="11" creationId="{87232AD3-939F-1A53-E423-4631825806E8}"/>
          </ac:spMkLst>
        </pc:spChg>
        <pc:spChg chg="add mod">
          <ac:chgData name="Jeremy Williams" userId="3ecc4b20-709d-4ba8-8cc3-775856696a8b" providerId="ADAL" clId="{31FAD75C-C7DD-4673-ACD5-5FAC78A1BA1A}" dt="2024-05-11T05:30:20.139" v="1987" actId="164"/>
          <ac:spMkLst>
            <pc:docMk/>
            <pc:sldMk cId="2556449806" sldId="4870"/>
            <ac:spMk id="13" creationId="{D0E4C629-8AFC-CE6C-9917-6080B86738A6}"/>
          </ac:spMkLst>
        </pc:spChg>
        <pc:spChg chg="add mod">
          <ac:chgData name="Jeremy Williams" userId="3ecc4b20-709d-4ba8-8cc3-775856696a8b" providerId="ADAL" clId="{31FAD75C-C7DD-4673-ACD5-5FAC78A1BA1A}" dt="2024-05-11T05:30:20.139" v="1987" actId="164"/>
          <ac:spMkLst>
            <pc:docMk/>
            <pc:sldMk cId="2556449806" sldId="4870"/>
            <ac:spMk id="14" creationId="{C7549F35-6928-D0CF-2B58-D39F9A9C8204}"/>
          </ac:spMkLst>
        </pc:spChg>
        <pc:spChg chg="add mod">
          <ac:chgData name="Jeremy Williams" userId="3ecc4b20-709d-4ba8-8cc3-775856696a8b" providerId="ADAL" clId="{31FAD75C-C7DD-4673-ACD5-5FAC78A1BA1A}" dt="2024-05-11T05:30:20.139" v="1987" actId="164"/>
          <ac:spMkLst>
            <pc:docMk/>
            <pc:sldMk cId="2556449806" sldId="4870"/>
            <ac:spMk id="15" creationId="{A28CBC44-4D8B-E2DC-22CE-D49211C43ACA}"/>
          </ac:spMkLst>
        </pc:spChg>
        <pc:spChg chg="add mod">
          <ac:chgData name="Jeremy Williams" userId="3ecc4b20-709d-4ba8-8cc3-775856696a8b" providerId="ADAL" clId="{31FAD75C-C7DD-4673-ACD5-5FAC78A1BA1A}" dt="2024-05-11T05:30:20.139" v="1987" actId="164"/>
          <ac:spMkLst>
            <pc:docMk/>
            <pc:sldMk cId="2556449806" sldId="4870"/>
            <ac:spMk id="16" creationId="{5C1A7D05-C971-C427-8A9C-F838287B66F5}"/>
          </ac:spMkLst>
        </pc:spChg>
        <pc:spChg chg="mod">
          <ac:chgData name="Jeremy Williams" userId="3ecc4b20-709d-4ba8-8cc3-775856696a8b" providerId="ADAL" clId="{31FAD75C-C7DD-4673-ACD5-5FAC78A1BA1A}" dt="2024-05-11T05:31:13.181" v="2032" actId="20577"/>
          <ac:spMkLst>
            <pc:docMk/>
            <pc:sldMk cId="2556449806" sldId="4870"/>
            <ac:spMk id="54" creationId="{3F71BA94-867E-8F11-DB02-7EBAE0424575}"/>
          </ac:spMkLst>
        </pc:spChg>
        <pc:grpChg chg="add mod">
          <ac:chgData name="Jeremy Williams" userId="3ecc4b20-709d-4ba8-8cc3-775856696a8b" providerId="ADAL" clId="{31FAD75C-C7DD-4673-ACD5-5FAC78A1BA1A}" dt="2024-05-11T05:30:24.575" v="1990" actId="164"/>
          <ac:grpSpMkLst>
            <pc:docMk/>
            <pc:sldMk cId="2556449806" sldId="4870"/>
            <ac:grpSpMk id="17" creationId="{41625A31-B72B-CEE2-5CBA-766514405527}"/>
          </ac:grpSpMkLst>
        </pc:grpChg>
        <pc:grpChg chg="add mod">
          <ac:chgData name="Jeremy Williams" userId="3ecc4b20-709d-4ba8-8cc3-775856696a8b" providerId="ADAL" clId="{31FAD75C-C7DD-4673-ACD5-5FAC78A1BA1A}" dt="2024-05-11T05:30:26.661" v="1991" actId="1076"/>
          <ac:grpSpMkLst>
            <pc:docMk/>
            <pc:sldMk cId="2556449806" sldId="4870"/>
            <ac:grpSpMk id="18" creationId="{6BFD38D8-4D85-2C0E-5E20-98EB5291BCBF}"/>
          </ac:grpSpMkLst>
        </pc:grpChg>
        <pc:picChg chg="add mod">
          <ac:chgData name="Jeremy Williams" userId="3ecc4b20-709d-4ba8-8cc3-775856696a8b" providerId="ADAL" clId="{31FAD75C-C7DD-4673-ACD5-5FAC78A1BA1A}" dt="2024-05-11T05:30:24.575" v="1990" actId="164"/>
          <ac:picMkLst>
            <pc:docMk/>
            <pc:sldMk cId="2556449806" sldId="4870"/>
            <ac:picMk id="4" creationId="{76E25FFC-52AD-50CA-F97A-95A9FFB1F09D}"/>
          </ac:picMkLst>
        </pc:picChg>
      </pc:sldChg>
      <pc:sldChg chg="modSp mod">
        <pc:chgData name="Jeremy Williams" userId="3ecc4b20-709d-4ba8-8cc3-775856696a8b" providerId="ADAL" clId="{31FAD75C-C7DD-4673-ACD5-5FAC78A1BA1A}" dt="2024-05-11T05:18:10.522" v="1449" actId="6549"/>
        <pc:sldMkLst>
          <pc:docMk/>
          <pc:sldMk cId="3018294369" sldId="4876"/>
        </pc:sldMkLst>
        <pc:spChg chg="mod">
          <ac:chgData name="Jeremy Williams" userId="3ecc4b20-709d-4ba8-8cc3-775856696a8b" providerId="ADAL" clId="{31FAD75C-C7DD-4673-ACD5-5FAC78A1BA1A}" dt="2024-05-11T05:17:43.232" v="1448" actId="1076"/>
          <ac:spMkLst>
            <pc:docMk/>
            <pc:sldMk cId="3018294369" sldId="4876"/>
            <ac:spMk id="9" creationId="{CBAA6C5E-F79C-B167-7216-EAC2A761B22B}"/>
          </ac:spMkLst>
        </pc:spChg>
        <pc:graphicFrameChg chg="modGraphic">
          <ac:chgData name="Jeremy Williams" userId="3ecc4b20-709d-4ba8-8cc3-775856696a8b" providerId="ADAL" clId="{31FAD75C-C7DD-4673-ACD5-5FAC78A1BA1A}" dt="2024-05-11T05:18:10.522" v="1449" actId="6549"/>
          <ac:graphicFrameMkLst>
            <pc:docMk/>
            <pc:sldMk cId="3018294369" sldId="4876"/>
            <ac:graphicFrameMk id="21" creationId="{BF7FA73E-AEBA-480E-988C-0BA9B4A607A8}"/>
          </ac:graphicFrameMkLst>
        </pc:graphicFrameChg>
      </pc:sldChg>
      <pc:sldChg chg="modSp mod">
        <pc:chgData name="Jeremy Williams" userId="3ecc4b20-709d-4ba8-8cc3-775856696a8b" providerId="ADAL" clId="{31FAD75C-C7DD-4673-ACD5-5FAC78A1BA1A}" dt="2024-05-11T05:24:44.843" v="1851" actId="20577"/>
        <pc:sldMkLst>
          <pc:docMk/>
          <pc:sldMk cId="3246497070" sldId="4879"/>
        </pc:sldMkLst>
        <pc:spChg chg="mod">
          <ac:chgData name="Jeremy Williams" userId="3ecc4b20-709d-4ba8-8cc3-775856696a8b" providerId="ADAL" clId="{31FAD75C-C7DD-4673-ACD5-5FAC78A1BA1A}" dt="2024-05-11T05:24:44.843" v="1851" actId="20577"/>
          <ac:spMkLst>
            <pc:docMk/>
            <pc:sldMk cId="3246497070" sldId="4879"/>
            <ac:spMk id="6" creationId="{1DDBD3E6-5C5B-5C6D-9153-FDF44E746136}"/>
          </ac:spMkLst>
        </pc:spChg>
      </pc:sldChg>
      <pc:sldChg chg="modSp mod">
        <pc:chgData name="Jeremy Williams" userId="3ecc4b20-709d-4ba8-8cc3-775856696a8b" providerId="ADAL" clId="{31FAD75C-C7DD-4673-ACD5-5FAC78A1BA1A}" dt="2024-05-11T06:27:22.657" v="3245" actId="108"/>
        <pc:sldMkLst>
          <pc:docMk/>
          <pc:sldMk cId="1286007612" sldId="4887"/>
        </pc:sldMkLst>
        <pc:spChg chg="mod">
          <ac:chgData name="Jeremy Williams" userId="3ecc4b20-709d-4ba8-8cc3-775856696a8b" providerId="ADAL" clId="{31FAD75C-C7DD-4673-ACD5-5FAC78A1BA1A}" dt="2024-05-11T06:27:22.657" v="3245" actId="108"/>
          <ac:spMkLst>
            <pc:docMk/>
            <pc:sldMk cId="1286007612" sldId="4887"/>
            <ac:spMk id="10" creationId="{3B304EA9-1283-4EFA-A9C2-768F2ED968A4}"/>
          </ac:spMkLst>
        </pc:spChg>
      </pc:sldChg>
      <pc:sldChg chg="modSp mod">
        <pc:chgData name="Jeremy Williams" userId="3ecc4b20-709d-4ba8-8cc3-775856696a8b" providerId="ADAL" clId="{31FAD75C-C7DD-4673-ACD5-5FAC78A1BA1A}" dt="2024-05-11T05:13:38.800" v="1420" actId="20577"/>
        <pc:sldMkLst>
          <pc:docMk/>
          <pc:sldMk cId="2151907189" sldId="4897"/>
        </pc:sldMkLst>
        <pc:spChg chg="mod">
          <ac:chgData name="Jeremy Williams" userId="3ecc4b20-709d-4ba8-8cc3-775856696a8b" providerId="ADAL" clId="{31FAD75C-C7DD-4673-ACD5-5FAC78A1BA1A}" dt="2024-05-11T05:13:38.800" v="1420" actId="20577"/>
          <ac:spMkLst>
            <pc:docMk/>
            <pc:sldMk cId="2151907189" sldId="4897"/>
            <ac:spMk id="4" creationId="{C223962D-A7D8-0411-0D16-81D2CB973312}"/>
          </ac:spMkLst>
        </pc:spChg>
      </pc:sldChg>
      <pc:sldChg chg="modSp mod">
        <pc:chgData name="Jeremy Williams" userId="3ecc4b20-709d-4ba8-8cc3-775856696a8b" providerId="ADAL" clId="{31FAD75C-C7DD-4673-ACD5-5FAC78A1BA1A}" dt="2024-05-11T13:00:25.275" v="10361" actId="20577"/>
        <pc:sldMkLst>
          <pc:docMk/>
          <pc:sldMk cId="3832784743" sldId="4899"/>
        </pc:sldMkLst>
        <pc:spChg chg="mod">
          <ac:chgData name="Jeremy Williams" userId="3ecc4b20-709d-4ba8-8cc3-775856696a8b" providerId="ADAL" clId="{31FAD75C-C7DD-4673-ACD5-5FAC78A1BA1A}" dt="2024-05-11T13:00:25.275" v="10361" actId="20577"/>
          <ac:spMkLst>
            <pc:docMk/>
            <pc:sldMk cId="3832784743" sldId="4899"/>
            <ac:spMk id="52" creationId="{2A6B2D6C-CDD9-32B0-64DC-DC06410A8D7C}"/>
          </ac:spMkLst>
        </pc:spChg>
      </pc:sldChg>
      <pc:sldChg chg="modSp mod">
        <pc:chgData name="Jeremy Williams" userId="3ecc4b20-709d-4ba8-8cc3-775856696a8b" providerId="ADAL" clId="{31FAD75C-C7DD-4673-ACD5-5FAC78A1BA1A}" dt="2024-05-11T11:57:10.656" v="7754" actId="20577"/>
        <pc:sldMkLst>
          <pc:docMk/>
          <pc:sldMk cId="2490436980" sldId="4900"/>
        </pc:sldMkLst>
        <pc:spChg chg="mod">
          <ac:chgData name="Jeremy Williams" userId="3ecc4b20-709d-4ba8-8cc3-775856696a8b" providerId="ADAL" clId="{31FAD75C-C7DD-4673-ACD5-5FAC78A1BA1A}" dt="2024-05-11T11:57:10.656" v="7754" actId="20577"/>
          <ac:spMkLst>
            <pc:docMk/>
            <pc:sldMk cId="2490436980" sldId="4900"/>
            <ac:spMk id="2" creationId="{953B71F9-8CBC-FC74-D1C3-EC6B31F97B7D}"/>
          </ac:spMkLst>
        </pc:spChg>
      </pc:sldChg>
      <pc:sldChg chg="modSp mod">
        <pc:chgData name="Jeremy Williams" userId="3ecc4b20-709d-4ba8-8cc3-775856696a8b" providerId="ADAL" clId="{31FAD75C-C7DD-4673-ACD5-5FAC78A1BA1A}" dt="2024-05-11T12:01:37.810" v="7987" actId="21"/>
        <pc:sldMkLst>
          <pc:docMk/>
          <pc:sldMk cId="3668056240" sldId="4901"/>
        </pc:sldMkLst>
        <pc:spChg chg="mod">
          <ac:chgData name="Jeremy Williams" userId="3ecc4b20-709d-4ba8-8cc3-775856696a8b" providerId="ADAL" clId="{31FAD75C-C7DD-4673-ACD5-5FAC78A1BA1A}" dt="2024-05-11T12:01:37.810" v="7987" actId="21"/>
          <ac:spMkLst>
            <pc:docMk/>
            <pc:sldMk cId="3668056240" sldId="4901"/>
            <ac:spMk id="5" creationId="{88E8E4F6-3961-A08F-CA90-1877CE0CF5D7}"/>
          </ac:spMkLst>
        </pc:spChg>
      </pc:sldChg>
      <pc:sldChg chg="addSp modSp mod">
        <pc:chgData name="Jeremy Williams" userId="3ecc4b20-709d-4ba8-8cc3-775856696a8b" providerId="ADAL" clId="{31FAD75C-C7DD-4673-ACD5-5FAC78A1BA1A}" dt="2024-05-11T06:07:59.316" v="2930" actId="20577"/>
        <pc:sldMkLst>
          <pc:docMk/>
          <pc:sldMk cId="3066018369" sldId="4907"/>
        </pc:sldMkLst>
        <pc:spChg chg="mod">
          <ac:chgData name="Jeremy Williams" userId="3ecc4b20-709d-4ba8-8cc3-775856696a8b" providerId="ADAL" clId="{31FAD75C-C7DD-4673-ACD5-5FAC78A1BA1A}" dt="2024-05-11T06:07:59.316" v="2930" actId="20577"/>
          <ac:spMkLst>
            <pc:docMk/>
            <pc:sldMk cId="3066018369" sldId="4907"/>
            <ac:spMk id="4" creationId="{00000000-0000-0000-0000-000000000000}"/>
          </ac:spMkLst>
        </pc:spChg>
        <pc:spChg chg="add mod">
          <ac:chgData name="Jeremy Williams" userId="3ecc4b20-709d-4ba8-8cc3-775856696a8b" providerId="ADAL" clId="{31FAD75C-C7DD-4673-ACD5-5FAC78A1BA1A}" dt="2024-05-11T06:07:24.221" v="2919" actId="1076"/>
          <ac:spMkLst>
            <pc:docMk/>
            <pc:sldMk cId="3066018369" sldId="4907"/>
            <ac:spMk id="6" creationId="{921E9C84-6DDE-7963-2AE3-CA83F3B5CE0E}"/>
          </ac:spMkLst>
        </pc:spChg>
        <pc:spChg chg="add mod">
          <ac:chgData name="Jeremy Williams" userId="3ecc4b20-709d-4ba8-8cc3-775856696a8b" providerId="ADAL" clId="{31FAD75C-C7DD-4673-ACD5-5FAC78A1BA1A}" dt="2024-05-11T06:07:52.656" v="2929" actId="1076"/>
          <ac:spMkLst>
            <pc:docMk/>
            <pc:sldMk cId="3066018369" sldId="4907"/>
            <ac:spMk id="9" creationId="{51A1A0E5-4ED9-C119-E857-017FD7B96A1C}"/>
          </ac:spMkLst>
        </pc:spChg>
      </pc:sldChg>
      <pc:sldChg chg="addSp delSp modSp mod">
        <pc:chgData name="Jeremy Williams" userId="3ecc4b20-709d-4ba8-8cc3-775856696a8b" providerId="ADAL" clId="{31FAD75C-C7DD-4673-ACD5-5FAC78A1BA1A}" dt="2024-05-11T06:26:24.793" v="3241" actId="113"/>
        <pc:sldMkLst>
          <pc:docMk/>
          <pc:sldMk cId="1233108760" sldId="4909"/>
        </pc:sldMkLst>
        <pc:spChg chg="mod">
          <ac:chgData name="Jeremy Williams" userId="3ecc4b20-709d-4ba8-8cc3-775856696a8b" providerId="ADAL" clId="{31FAD75C-C7DD-4673-ACD5-5FAC78A1BA1A}" dt="2024-05-11T06:26:24.793" v="3241" actId="113"/>
          <ac:spMkLst>
            <pc:docMk/>
            <pc:sldMk cId="1233108760" sldId="4909"/>
            <ac:spMk id="4" creationId="{42302324-6EF8-BDE5-5322-120E9CF672D8}"/>
          </ac:spMkLst>
        </pc:spChg>
        <pc:spChg chg="add del mod">
          <ac:chgData name="Jeremy Williams" userId="3ecc4b20-709d-4ba8-8cc3-775856696a8b" providerId="ADAL" clId="{31FAD75C-C7DD-4673-ACD5-5FAC78A1BA1A}" dt="2024-05-11T06:08:51.154" v="2938" actId="478"/>
          <ac:spMkLst>
            <pc:docMk/>
            <pc:sldMk cId="1233108760" sldId="4909"/>
            <ac:spMk id="10" creationId="{27FD7430-8919-0FE2-A269-76B4DFBC5616}"/>
          </ac:spMkLst>
        </pc:spChg>
        <pc:spChg chg="add mod">
          <ac:chgData name="Jeremy Williams" userId="3ecc4b20-709d-4ba8-8cc3-775856696a8b" providerId="ADAL" clId="{31FAD75C-C7DD-4673-ACD5-5FAC78A1BA1A}" dt="2024-05-11T06:26:01.202" v="3236" actId="164"/>
          <ac:spMkLst>
            <pc:docMk/>
            <pc:sldMk cId="1233108760" sldId="4909"/>
            <ac:spMk id="13" creationId="{C0814F7A-C4C6-9C5C-C5D8-5E8359EE472E}"/>
          </ac:spMkLst>
        </pc:spChg>
        <pc:spChg chg="add mod">
          <ac:chgData name="Jeremy Williams" userId="3ecc4b20-709d-4ba8-8cc3-775856696a8b" providerId="ADAL" clId="{31FAD75C-C7DD-4673-ACD5-5FAC78A1BA1A}" dt="2024-05-11T06:26:01.202" v="3236" actId="164"/>
          <ac:spMkLst>
            <pc:docMk/>
            <pc:sldMk cId="1233108760" sldId="4909"/>
            <ac:spMk id="14" creationId="{30F95F2C-E9E9-650D-2829-CD73F7164025}"/>
          </ac:spMkLst>
        </pc:spChg>
        <pc:spChg chg="add mod">
          <ac:chgData name="Jeremy Williams" userId="3ecc4b20-709d-4ba8-8cc3-775856696a8b" providerId="ADAL" clId="{31FAD75C-C7DD-4673-ACD5-5FAC78A1BA1A}" dt="2024-05-11T06:26:01.202" v="3236" actId="164"/>
          <ac:spMkLst>
            <pc:docMk/>
            <pc:sldMk cId="1233108760" sldId="4909"/>
            <ac:spMk id="15" creationId="{00A7B411-91F8-CDAC-C353-7BEEB800696C}"/>
          </ac:spMkLst>
        </pc:spChg>
        <pc:spChg chg="add del mod">
          <ac:chgData name="Jeremy Williams" userId="3ecc4b20-709d-4ba8-8cc3-775856696a8b" providerId="ADAL" clId="{31FAD75C-C7DD-4673-ACD5-5FAC78A1BA1A}" dt="2024-05-11T06:12:57.915" v="3002" actId="478"/>
          <ac:spMkLst>
            <pc:docMk/>
            <pc:sldMk cId="1233108760" sldId="4909"/>
            <ac:spMk id="16" creationId="{E622F457-C917-EC7B-0576-4AFA7E2BFE03}"/>
          </ac:spMkLst>
        </pc:spChg>
        <pc:spChg chg="add del mod">
          <ac:chgData name="Jeremy Williams" userId="3ecc4b20-709d-4ba8-8cc3-775856696a8b" providerId="ADAL" clId="{31FAD75C-C7DD-4673-ACD5-5FAC78A1BA1A}" dt="2024-05-11T06:17:17.541" v="3074" actId="478"/>
          <ac:spMkLst>
            <pc:docMk/>
            <pc:sldMk cId="1233108760" sldId="4909"/>
            <ac:spMk id="17" creationId="{5B9958B4-4434-DF4B-6766-06E52DE70A05}"/>
          </ac:spMkLst>
        </pc:spChg>
        <pc:spChg chg="add del mod">
          <ac:chgData name="Jeremy Williams" userId="3ecc4b20-709d-4ba8-8cc3-775856696a8b" providerId="ADAL" clId="{31FAD75C-C7DD-4673-ACD5-5FAC78A1BA1A}" dt="2024-05-11T06:16:38.008" v="3071" actId="478"/>
          <ac:spMkLst>
            <pc:docMk/>
            <pc:sldMk cId="1233108760" sldId="4909"/>
            <ac:spMk id="18" creationId="{94679185-A446-FDBC-F0B8-2588918A8560}"/>
          </ac:spMkLst>
        </pc:spChg>
        <pc:spChg chg="add del mod">
          <ac:chgData name="Jeremy Williams" userId="3ecc4b20-709d-4ba8-8cc3-775856696a8b" providerId="ADAL" clId="{31FAD75C-C7DD-4673-ACD5-5FAC78A1BA1A}" dt="2024-05-11T06:16:04.099" v="3055" actId="478"/>
          <ac:spMkLst>
            <pc:docMk/>
            <pc:sldMk cId="1233108760" sldId="4909"/>
            <ac:spMk id="19" creationId="{D3408074-089C-61C9-9499-C358FBF26341}"/>
          </ac:spMkLst>
        </pc:spChg>
        <pc:spChg chg="add mod">
          <ac:chgData name="Jeremy Williams" userId="3ecc4b20-709d-4ba8-8cc3-775856696a8b" providerId="ADAL" clId="{31FAD75C-C7DD-4673-ACD5-5FAC78A1BA1A}" dt="2024-05-11T06:26:01.202" v="3236" actId="164"/>
          <ac:spMkLst>
            <pc:docMk/>
            <pc:sldMk cId="1233108760" sldId="4909"/>
            <ac:spMk id="20" creationId="{5F755001-0546-92D2-414B-8560050F30D6}"/>
          </ac:spMkLst>
        </pc:spChg>
        <pc:spChg chg="add mod">
          <ac:chgData name="Jeremy Williams" userId="3ecc4b20-709d-4ba8-8cc3-775856696a8b" providerId="ADAL" clId="{31FAD75C-C7DD-4673-ACD5-5FAC78A1BA1A}" dt="2024-05-11T06:26:01.202" v="3236" actId="164"/>
          <ac:spMkLst>
            <pc:docMk/>
            <pc:sldMk cId="1233108760" sldId="4909"/>
            <ac:spMk id="21" creationId="{745B68EF-E055-D5D6-FA22-0259ED234835}"/>
          </ac:spMkLst>
        </pc:spChg>
        <pc:spChg chg="add del mod">
          <ac:chgData name="Jeremy Williams" userId="3ecc4b20-709d-4ba8-8cc3-775856696a8b" providerId="ADAL" clId="{31FAD75C-C7DD-4673-ACD5-5FAC78A1BA1A}" dt="2024-05-11T06:16:33.705" v="3069" actId="478"/>
          <ac:spMkLst>
            <pc:docMk/>
            <pc:sldMk cId="1233108760" sldId="4909"/>
            <ac:spMk id="22" creationId="{864AC9EA-09E3-9647-638A-D339119AED48}"/>
          </ac:spMkLst>
        </pc:spChg>
        <pc:spChg chg="add mod">
          <ac:chgData name="Jeremy Williams" userId="3ecc4b20-709d-4ba8-8cc3-775856696a8b" providerId="ADAL" clId="{31FAD75C-C7DD-4673-ACD5-5FAC78A1BA1A}" dt="2024-05-11T06:26:01.202" v="3236" actId="164"/>
          <ac:spMkLst>
            <pc:docMk/>
            <pc:sldMk cId="1233108760" sldId="4909"/>
            <ac:spMk id="23" creationId="{CADDEACE-1524-BB84-02CA-124C5E2E92C0}"/>
          </ac:spMkLst>
        </pc:spChg>
        <pc:spChg chg="add mod">
          <ac:chgData name="Jeremy Williams" userId="3ecc4b20-709d-4ba8-8cc3-775856696a8b" providerId="ADAL" clId="{31FAD75C-C7DD-4673-ACD5-5FAC78A1BA1A}" dt="2024-05-11T06:26:01.202" v="3236" actId="164"/>
          <ac:spMkLst>
            <pc:docMk/>
            <pc:sldMk cId="1233108760" sldId="4909"/>
            <ac:spMk id="24" creationId="{A562403E-75BB-7380-C708-EEE78EB6D777}"/>
          </ac:spMkLst>
        </pc:spChg>
        <pc:spChg chg="add del mod">
          <ac:chgData name="Jeremy Williams" userId="3ecc4b20-709d-4ba8-8cc3-775856696a8b" providerId="ADAL" clId="{31FAD75C-C7DD-4673-ACD5-5FAC78A1BA1A}" dt="2024-05-11T06:25:29.780" v="3228" actId="478"/>
          <ac:spMkLst>
            <pc:docMk/>
            <pc:sldMk cId="1233108760" sldId="4909"/>
            <ac:spMk id="25" creationId="{3ED4411C-F077-9404-1D3E-7F7BD63A3EA5}"/>
          </ac:spMkLst>
        </pc:spChg>
        <pc:spChg chg="add mod">
          <ac:chgData name="Jeremy Williams" userId="3ecc4b20-709d-4ba8-8cc3-775856696a8b" providerId="ADAL" clId="{31FAD75C-C7DD-4673-ACD5-5FAC78A1BA1A}" dt="2024-05-11T06:26:01.202" v="3236" actId="164"/>
          <ac:spMkLst>
            <pc:docMk/>
            <pc:sldMk cId="1233108760" sldId="4909"/>
            <ac:spMk id="26" creationId="{592B88A2-FD7F-9AE1-C880-4664C8D33917}"/>
          </ac:spMkLst>
        </pc:spChg>
        <pc:spChg chg="add mod">
          <ac:chgData name="Jeremy Williams" userId="3ecc4b20-709d-4ba8-8cc3-775856696a8b" providerId="ADAL" clId="{31FAD75C-C7DD-4673-ACD5-5FAC78A1BA1A}" dt="2024-05-11T06:26:01.202" v="3236" actId="164"/>
          <ac:spMkLst>
            <pc:docMk/>
            <pc:sldMk cId="1233108760" sldId="4909"/>
            <ac:spMk id="27" creationId="{3040D644-7B64-E112-A125-2528B53D9989}"/>
          </ac:spMkLst>
        </pc:spChg>
        <pc:spChg chg="add mod">
          <ac:chgData name="Jeremy Williams" userId="3ecc4b20-709d-4ba8-8cc3-775856696a8b" providerId="ADAL" clId="{31FAD75C-C7DD-4673-ACD5-5FAC78A1BA1A}" dt="2024-05-11T06:26:01.202" v="3236" actId="164"/>
          <ac:spMkLst>
            <pc:docMk/>
            <pc:sldMk cId="1233108760" sldId="4909"/>
            <ac:spMk id="28" creationId="{C55F4539-A181-311E-7C20-1D598B24C727}"/>
          </ac:spMkLst>
        </pc:spChg>
        <pc:spChg chg="add del mod">
          <ac:chgData name="Jeremy Williams" userId="3ecc4b20-709d-4ba8-8cc3-775856696a8b" providerId="ADAL" clId="{31FAD75C-C7DD-4673-ACD5-5FAC78A1BA1A}" dt="2024-05-11T06:19:03.629" v="3097" actId="478"/>
          <ac:spMkLst>
            <pc:docMk/>
            <pc:sldMk cId="1233108760" sldId="4909"/>
            <ac:spMk id="29" creationId="{370C60FC-B804-DF16-4B48-C7AD51B59DCA}"/>
          </ac:spMkLst>
        </pc:spChg>
        <pc:spChg chg="add del mod">
          <ac:chgData name="Jeremy Williams" userId="3ecc4b20-709d-4ba8-8cc3-775856696a8b" providerId="ADAL" clId="{31FAD75C-C7DD-4673-ACD5-5FAC78A1BA1A}" dt="2024-05-11T06:18:46.882" v="3094" actId="478"/>
          <ac:spMkLst>
            <pc:docMk/>
            <pc:sldMk cId="1233108760" sldId="4909"/>
            <ac:spMk id="30" creationId="{2121AFA7-6778-1676-41BE-85515053A83D}"/>
          </ac:spMkLst>
        </pc:spChg>
        <pc:spChg chg="add del mod">
          <ac:chgData name="Jeremy Williams" userId="3ecc4b20-709d-4ba8-8cc3-775856696a8b" providerId="ADAL" clId="{31FAD75C-C7DD-4673-ACD5-5FAC78A1BA1A}" dt="2024-05-11T06:19:03.629" v="3097" actId="478"/>
          <ac:spMkLst>
            <pc:docMk/>
            <pc:sldMk cId="1233108760" sldId="4909"/>
            <ac:spMk id="31" creationId="{7432BE04-3F87-4BC6-7AFC-B7FBE685AF9D}"/>
          </ac:spMkLst>
        </pc:spChg>
        <pc:spChg chg="add mod">
          <ac:chgData name="Jeremy Williams" userId="3ecc4b20-709d-4ba8-8cc3-775856696a8b" providerId="ADAL" clId="{31FAD75C-C7DD-4673-ACD5-5FAC78A1BA1A}" dt="2024-05-11T06:19:05.730" v="3099" actId="571"/>
          <ac:spMkLst>
            <pc:docMk/>
            <pc:sldMk cId="1233108760" sldId="4909"/>
            <ac:spMk id="32" creationId="{E3F3D035-2E1E-7B42-3A13-C75F4DBDFB91}"/>
          </ac:spMkLst>
        </pc:spChg>
        <pc:spChg chg="add del mod">
          <ac:chgData name="Jeremy Williams" userId="3ecc4b20-709d-4ba8-8cc3-775856696a8b" providerId="ADAL" clId="{31FAD75C-C7DD-4673-ACD5-5FAC78A1BA1A}" dt="2024-05-11T06:23:02.943" v="3162" actId="478"/>
          <ac:spMkLst>
            <pc:docMk/>
            <pc:sldMk cId="1233108760" sldId="4909"/>
            <ac:spMk id="33" creationId="{2B543DB2-44FB-8BC6-1FE5-2EF1DB7987A8}"/>
          </ac:spMkLst>
        </pc:spChg>
        <pc:spChg chg="add del mod">
          <ac:chgData name="Jeremy Williams" userId="3ecc4b20-709d-4ba8-8cc3-775856696a8b" providerId="ADAL" clId="{31FAD75C-C7DD-4673-ACD5-5FAC78A1BA1A}" dt="2024-05-11T06:23:02.943" v="3162" actId="478"/>
          <ac:spMkLst>
            <pc:docMk/>
            <pc:sldMk cId="1233108760" sldId="4909"/>
            <ac:spMk id="34" creationId="{60CD4C2F-D16E-8275-CA61-3DA4BB9BD2B9}"/>
          </ac:spMkLst>
        </pc:spChg>
        <pc:spChg chg="add del mod">
          <ac:chgData name="Jeremy Williams" userId="3ecc4b20-709d-4ba8-8cc3-775856696a8b" providerId="ADAL" clId="{31FAD75C-C7DD-4673-ACD5-5FAC78A1BA1A}" dt="2024-05-11T06:23:02.943" v="3162" actId="478"/>
          <ac:spMkLst>
            <pc:docMk/>
            <pc:sldMk cId="1233108760" sldId="4909"/>
            <ac:spMk id="35" creationId="{E8975A16-CCE0-9C46-3126-5F40C841CBD4}"/>
          </ac:spMkLst>
        </pc:spChg>
        <pc:spChg chg="add del mod ord">
          <ac:chgData name="Jeremy Williams" userId="3ecc4b20-709d-4ba8-8cc3-775856696a8b" providerId="ADAL" clId="{31FAD75C-C7DD-4673-ACD5-5FAC78A1BA1A}" dt="2024-05-11T06:26:01.202" v="3236" actId="164"/>
          <ac:spMkLst>
            <pc:docMk/>
            <pc:sldMk cId="1233108760" sldId="4909"/>
            <ac:spMk id="36" creationId="{650E98AB-7A60-C26F-A856-A0DC6E77C88A}"/>
          </ac:spMkLst>
        </pc:spChg>
        <pc:spChg chg="add del mod ord">
          <ac:chgData name="Jeremy Williams" userId="3ecc4b20-709d-4ba8-8cc3-775856696a8b" providerId="ADAL" clId="{31FAD75C-C7DD-4673-ACD5-5FAC78A1BA1A}" dt="2024-05-11T06:26:01.202" v="3236" actId="164"/>
          <ac:spMkLst>
            <pc:docMk/>
            <pc:sldMk cId="1233108760" sldId="4909"/>
            <ac:spMk id="37" creationId="{A2935444-916E-1735-8DB1-D72D8641EAAF}"/>
          </ac:spMkLst>
        </pc:spChg>
        <pc:spChg chg="add del mod ord">
          <ac:chgData name="Jeremy Williams" userId="3ecc4b20-709d-4ba8-8cc3-775856696a8b" providerId="ADAL" clId="{31FAD75C-C7DD-4673-ACD5-5FAC78A1BA1A}" dt="2024-05-11T06:23:02.943" v="3162" actId="478"/>
          <ac:spMkLst>
            <pc:docMk/>
            <pc:sldMk cId="1233108760" sldId="4909"/>
            <ac:spMk id="38" creationId="{722A97AB-DCF2-FA46-82CD-BA950E23384E}"/>
          </ac:spMkLst>
        </pc:spChg>
        <pc:spChg chg="add del mod ord">
          <ac:chgData name="Jeremy Williams" userId="3ecc4b20-709d-4ba8-8cc3-775856696a8b" providerId="ADAL" clId="{31FAD75C-C7DD-4673-ACD5-5FAC78A1BA1A}" dt="2024-05-11T06:26:01.202" v="3236" actId="164"/>
          <ac:spMkLst>
            <pc:docMk/>
            <pc:sldMk cId="1233108760" sldId="4909"/>
            <ac:spMk id="39" creationId="{CEB6824A-0C96-8535-AA09-F3974A8AC2D4}"/>
          </ac:spMkLst>
        </pc:spChg>
        <pc:spChg chg="add mod">
          <ac:chgData name="Jeremy Williams" userId="3ecc4b20-709d-4ba8-8cc3-775856696a8b" providerId="ADAL" clId="{31FAD75C-C7DD-4673-ACD5-5FAC78A1BA1A}" dt="2024-05-11T06:26:01.202" v="3236" actId="164"/>
          <ac:spMkLst>
            <pc:docMk/>
            <pc:sldMk cId="1233108760" sldId="4909"/>
            <ac:spMk id="40" creationId="{78DCF00E-97F7-DD73-FCF2-CD805B1A2FB0}"/>
          </ac:spMkLst>
        </pc:spChg>
        <pc:spChg chg="add del mod">
          <ac:chgData name="Jeremy Williams" userId="3ecc4b20-709d-4ba8-8cc3-775856696a8b" providerId="ADAL" clId="{31FAD75C-C7DD-4673-ACD5-5FAC78A1BA1A}" dt="2024-05-11T06:25:35.082" v="3230" actId="478"/>
          <ac:spMkLst>
            <pc:docMk/>
            <pc:sldMk cId="1233108760" sldId="4909"/>
            <ac:spMk id="41" creationId="{DB03845E-1BA0-560F-D986-75446839A5FB}"/>
          </ac:spMkLst>
        </pc:spChg>
        <pc:spChg chg="add mod">
          <ac:chgData name="Jeremy Williams" userId="3ecc4b20-709d-4ba8-8cc3-775856696a8b" providerId="ADAL" clId="{31FAD75C-C7DD-4673-ACD5-5FAC78A1BA1A}" dt="2024-05-11T06:26:01.202" v="3236" actId="164"/>
          <ac:spMkLst>
            <pc:docMk/>
            <pc:sldMk cId="1233108760" sldId="4909"/>
            <ac:spMk id="42" creationId="{E44D3D5B-4E53-022E-0833-78DF0F4A1FB9}"/>
          </ac:spMkLst>
        </pc:spChg>
        <pc:spChg chg="add mod">
          <ac:chgData name="Jeremy Williams" userId="3ecc4b20-709d-4ba8-8cc3-775856696a8b" providerId="ADAL" clId="{31FAD75C-C7DD-4673-ACD5-5FAC78A1BA1A}" dt="2024-05-11T06:26:01.202" v="3236" actId="164"/>
          <ac:spMkLst>
            <pc:docMk/>
            <pc:sldMk cId="1233108760" sldId="4909"/>
            <ac:spMk id="43" creationId="{F54DDC2B-A6E8-19CA-7AAE-0F492917710A}"/>
          </ac:spMkLst>
        </pc:spChg>
        <pc:spChg chg="add mod">
          <ac:chgData name="Jeremy Williams" userId="3ecc4b20-709d-4ba8-8cc3-775856696a8b" providerId="ADAL" clId="{31FAD75C-C7DD-4673-ACD5-5FAC78A1BA1A}" dt="2024-05-11T06:26:01.202" v="3236" actId="164"/>
          <ac:spMkLst>
            <pc:docMk/>
            <pc:sldMk cId="1233108760" sldId="4909"/>
            <ac:spMk id="44" creationId="{18BD8AC6-8222-8EA5-5FFE-6EADED99A9FE}"/>
          </ac:spMkLst>
        </pc:spChg>
        <pc:spChg chg="add mod">
          <ac:chgData name="Jeremy Williams" userId="3ecc4b20-709d-4ba8-8cc3-775856696a8b" providerId="ADAL" clId="{31FAD75C-C7DD-4673-ACD5-5FAC78A1BA1A}" dt="2024-05-11T06:26:01.202" v="3236" actId="164"/>
          <ac:spMkLst>
            <pc:docMk/>
            <pc:sldMk cId="1233108760" sldId="4909"/>
            <ac:spMk id="45" creationId="{D128CABF-4885-9F9A-D484-D20256D2DDB3}"/>
          </ac:spMkLst>
        </pc:spChg>
        <pc:spChg chg="add mod">
          <ac:chgData name="Jeremy Williams" userId="3ecc4b20-709d-4ba8-8cc3-775856696a8b" providerId="ADAL" clId="{31FAD75C-C7DD-4673-ACD5-5FAC78A1BA1A}" dt="2024-05-11T06:26:01.202" v="3236" actId="164"/>
          <ac:spMkLst>
            <pc:docMk/>
            <pc:sldMk cId="1233108760" sldId="4909"/>
            <ac:spMk id="46" creationId="{FB87B835-A529-3CF2-E1F4-C31F2A573AA9}"/>
          </ac:spMkLst>
        </pc:spChg>
        <pc:grpChg chg="add mod">
          <ac:chgData name="Jeremy Williams" userId="3ecc4b20-709d-4ba8-8cc3-775856696a8b" providerId="ADAL" clId="{31FAD75C-C7DD-4673-ACD5-5FAC78A1BA1A}" dt="2024-05-11T06:26:04.809" v="3237" actId="1076"/>
          <ac:grpSpMkLst>
            <pc:docMk/>
            <pc:sldMk cId="1233108760" sldId="4909"/>
            <ac:grpSpMk id="47" creationId="{17E0EAF1-ACB8-157A-FD57-64C70F0EE393}"/>
          </ac:grpSpMkLst>
        </pc:grpChg>
        <pc:picChg chg="add mod">
          <ac:chgData name="Jeremy Williams" userId="3ecc4b20-709d-4ba8-8cc3-775856696a8b" providerId="ADAL" clId="{31FAD75C-C7DD-4673-ACD5-5FAC78A1BA1A}" dt="2024-05-11T06:26:01.202" v="3236" actId="164"/>
          <ac:picMkLst>
            <pc:docMk/>
            <pc:sldMk cId="1233108760" sldId="4909"/>
            <ac:picMk id="12" creationId="{91E73123-B77B-6028-574F-B0DF85936B5A}"/>
          </ac:picMkLst>
        </pc:picChg>
      </pc:sldChg>
      <pc:sldChg chg="modSp mod">
        <pc:chgData name="Jeremy Williams" userId="3ecc4b20-709d-4ba8-8cc3-775856696a8b" providerId="ADAL" clId="{31FAD75C-C7DD-4673-ACD5-5FAC78A1BA1A}" dt="2024-05-11T06:12:21.112" v="2992" actId="108"/>
        <pc:sldMkLst>
          <pc:docMk/>
          <pc:sldMk cId="1452510755" sldId="4910"/>
        </pc:sldMkLst>
        <pc:spChg chg="mod">
          <ac:chgData name="Jeremy Williams" userId="3ecc4b20-709d-4ba8-8cc3-775856696a8b" providerId="ADAL" clId="{31FAD75C-C7DD-4673-ACD5-5FAC78A1BA1A}" dt="2024-05-11T06:12:21.112" v="2992" actId="108"/>
          <ac:spMkLst>
            <pc:docMk/>
            <pc:sldMk cId="1452510755" sldId="4910"/>
            <ac:spMk id="2" creationId="{42302324-6EF8-BDE5-5322-120E9CF672D8}"/>
          </ac:spMkLst>
        </pc:spChg>
      </pc:sldChg>
      <pc:sldChg chg="addSp modSp mod">
        <pc:chgData name="Jeremy Williams" userId="3ecc4b20-709d-4ba8-8cc3-775856696a8b" providerId="ADAL" clId="{31FAD75C-C7DD-4673-ACD5-5FAC78A1BA1A}" dt="2024-05-11T04:41:06.293" v="67" actId="1035"/>
        <pc:sldMkLst>
          <pc:docMk/>
          <pc:sldMk cId="570963716" sldId="4912"/>
        </pc:sldMkLst>
        <pc:spChg chg="mod">
          <ac:chgData name="Jeremy Williams" userId="3ecc4b20-709d-4ba8-8cc3-775856696a8b" providerId="ADAL" clId="{31FAD75C-C7DD-4673-ACD5-5FAC78A1BA1A}" dt="2024-05-11T04:40:56.212" v="59" actId="6549"/>
          <ac:spMkLst>
            <pc:docMk/>
            <pc:sldMk cId="570963716" sldId="4912"/>
            <ac:spMk id="4" creationId="{C223962D-A7D8-0411-0D16-81D2CB973312}"/>
          </ac:spMkLst>
        </pc:spChg>
        <pc:spChg chg="add mod">
          <ac:chgData name="Jeremy Williams" userId="3ecc4b20-709d-4ba8-8cc3-775856696a8b" providerId="ADAL" clId="{31FAD75C-C7DD-4673-ACD5-5FAC78A1BA1A}" dt="2024-05-11T04:41:06.293" v="67" actId="1035"/>
          <ac:spMkLst>
            <pc:docMk/>
            <pc:sldMk cId="570963716" sldId="4912"/>
            <ac:spMk id="6" creationId="{D5DDF128-5BAD-FCB0-BA41-021E21D5E793}"/>
          </ac:spMkLst>
        </pc:spChg>
      </pc:sldChg>
      <pc:sldChg chg="modSp mod">
        <pc:chgData name="Jeremy Williams" userId="3ecc4b20-709d-4ba8-8cc3-775856696a8b" providerId="ADAL" clId="{31FAD75C-C7DD-4673-ACD5-5FAC78A1BA1A}" dt="2024-05-11T05:08:28.103" v="1264" actId="6549"/>
        <pc:sldMkLst>
          <pc:docMk/>
          <pc:sldMk cId="2114422635" sldId="4913"/>
        </pc:sldMkLst>
        <pc:spChg chg="mod">
          <ac:chgData name="Jeremy Williams" userId="3ecc4b20-709d-4ba8-8cc3-775856696a8b" providerId="ADAL" clId="{31FAD75C-C7DD-4673-ACD5-5FAC78A1BA1A}" dt="2024-05-11T05:08:28.103" v="1264" actId="6549"/>
          <ac:spMkLst>
            <pc:docMk/>
            <pc:sldMk cId="2114422635" sldId="4913"/>
            <ac:spMk id="27" creationId="{BC3A2903-EB70-D09D-AB24-40D079742E0E}"/>
          </ac:spMkLst>
        </pc:spChg>
      </pc:sldChg>
      <pc:sldChg chg="modSp mod">
        <pc:chgData name="Jeremy Williams" userId="3ecc4b20-709d-4ba8-8cc3-775856696a8b" providerId="ADAL" clId="{31FAD75C-C7DD-4673-ACD5-5FAC78A1BA1A}" dt="2024-05-11T04:52:01.158" v="475" actId="6549"/>
        <pc:sldMkLst>
          <pc:docMk/>
          <pc:sldMk cId="4095173618" sldId="4916"/>
        </pc:sldMkLst>
        <pc:spChg chg="mod">
          <ac:chgData name="Jeremy Williams" userId="3ecc4b20-709d-4ba8-8cc3-775856696a8b" providerId="ADAL" clId="{31FAD75C-C7DD-4673-ACD5-5FAC78A1BA1A}" dt="2024-05-11T04:49:33.306" v="272" actId="1076"/>
          <ac:spMkLst>
            <pc:docMk/>
            <pc:sldMk cId="4095173618" sldId="4916"/>
            <ac:spMk id="13" creationId="{FAFF2282-FEF7-D9B8-C46B-A4BCDDAAF729}"/>
          </ac:spMkLst>
        </pc:spChg>
        <pc:spChg chg="mod">
          <ac:chgData name="Jeremy Williams" userId="3ecc4b20-709d-4ba8-8cc3-775856696a8b" providerId="ADAL" clId="{31FAD75C-C7DD-4673-ACD5-5FAC78A1BA1A}" dt="2024-05-11T04:52:01.158" v="475" actId="6549"/>
          <ac:spMkLst>
            <pc:docMk/>
            <pc:sldMk cId="4095173618" sldId="4916"/>
            <ac:spMk id="26" creationId="{DAB61FAD-B5CD-6AAD-7DC9-CD6040D0BBE4}"/>
          </ac:spMkLst>
        </pc:spChg>
      </pc:sldChg>
      <pc:sldChg chg="addSp modSp mod">
        <pc:chgData name="Jeremy Williams" userId="3ecc4b20-709d-4ba8-8cc3-775856696a8b" providerId="ADAL" clId="{31FAD75C-C7DD-4673-ACD5-5FAC78A1BA1A}" dt="2024-05-11T05:50:01.278" v="2289" actId="1036"/>
        <pc:sldMkLst>
          <pc:docMk/>
          <pc:sldMk cId="2180184950" sldId="4917"/>
        </pc:sldMkLst>
        <pc:spChg chg="add">
          <ac:chgData name="Jeremy Williams" userId="3ecc4b20-709d-4ba8-8cc3-775856696a8b" providerId="ADAL" clId="{31FAD75C-C7DD-4673-ACD5-5FAC78A1BA1A}" dt="2024-05-11T04:53:59.673" v="635"/>
          <ac:spMkLst>
            <pc:docMk/>
            <pc:sldMk cId="2180184950" sldId="4917"/>
            <ac:spMk id="2" creationId="{4EEF2517-19D7-33EC-C830-A9127ADFA453}"/>
          </ac:spMkLst>
        </pc:spChg>
        <pc:spChg chg="mod">
          <ac:chgData name="Jeremy Williams" userId="3ecc4b20-709d-4ba8-8cc3-775856696a8b" providerId="ADAL" clId="{31FAD75C-C7DD-4673-ACD5-5FAC78A1BA1A}" dt="2024-05-11T05:49:44.410" v="2282" actId="6549"/>
          <ac:spMkLst>
            <pc:docMk/>
            <pc:sldMk cId="2180184950" sldId="4917"/>
            <ac:spMk id="3" creationId="{2D0FF8D3-8079-2AA9-3A4F-BA5DB58BDE18}"/>
          </ac:spMkLst>
        </pc:spChg>
        <pc:spChg chg="mod">
          <ac:chgData name="Jeremy Williams" userId="3ecc4b20-709d-4ba8-8cc3-775856696a8b" providerId="ADAL" clId="{31FAD75C-C7DD-4673-ACD5-5FAC78A1BA1A}" dt="2024-05-11T05:49:56.920" v="2284" actId="1076"/>
          <ac:spMkLst>
            <pc:docMk/>
            <pc:sldMk cId="2180184950" sldId="4917"/>
            <ac:spMk id="11" creationId="{7BEB91D1-385D-A487-6F74-A6EC847285A6}"/>
          </ac:spMkLst>
        </pc:spChg>
        <pc:picChg chg="add mod">
          <ac:chgData name="Jeremy Williams" userId="3ecc4b20-709d-4ba8-8cc3-775856696a8b" providerId="ADAL" clId="{31FAD75C-C7DD-4673-ACD5-5FAC78A1BA1A}" dt="2024-05-11T05:49:19.058" v="2277" actId="12788"/>
          <ac:picMkLst>
            <pc:docMk/>
            <pc:sldMk cId="2180184950" sldId="4917"/>
            <ac:picMk id="5" creationId="{565879B5-A163-A5E8-6CDC-3A325439F747}"/>
          </ac:picMkLst>
        </pc:picChg>
        <pc:picChg chg="add mod">
          <ac:chgData name="Jeremy Williams" userId="3ecc4b20-709d-4ba8-8cc3-775856696a8b" providerId="ADAL" clId="{31FAD75C-C7DD-4673-ACD5-5FAC78A1BA1A}" dt="2024-05-11T05:50:01.278" v="2289" actId="1036"/>
          <ac:picMkLst>
            <pc:docMk/>
            <pc:sldMk cId="2180184950" sldId="4917"/>
            <ac:picMk id="7" creationId="{2B28689A-4E8B-7406-1560-C0337EDB43E9}"/>
          </ac:picMkLst>
        </pc:picChg>
        <pc:picChg chg="add mod">
          <ac:chgData name="Jeremy Williams" userId="3ecc4b20-709d-4ba8-8cc3-775856696a8b" providerId="ADAL" clId="{31FAD75C-C7DD-4673-ACD5-5FAC78A1BA1A}" dt="2024-05-11T05:49:56.920" v="2284" actId="1076"/>
          <ac:picMkLst>
            <pc:docMk/>
            <pc:sldMk cId="2180184950" sldId="4917"/>
            <ac:picMk id="9" creationId="{1F5CF6C7-F8B3-8B37-9D13-995FE3CF626A}"/>
          </ac:picMkLst>
        </pc:picChg>
      </pc:sldChg>
      <pc:sldChg chg="addSp delSp modSp mod">
        <pc:chgData name="Jeremy Williams" userId="3ecc4b20-709d-4ba8-8cc3-775856696a8b" providerId="ADAL" clId="{31FAD75C-C7DD-4673-ACD5-5FAC78A1BA1A}" dt="2024-05-11T05:12:40.664" v="1395" actId="1076"/>
        <pc:sldMkLst>
          <pc:docMk/>
          <pc:sldMk cId="3647837175" sldId="4918"/>
        </pc:sldMkLst>
        <pc:spChg chg="del">
          <ac:chgData name="Jeremy Williams" userId="3ecc4b20-709d-4ba8-8cc3-775856696a8b" providerId="ADAL" clId="{31FAD75C-C7DD-4673-ACD5-5FAC78A1BA1A}" dt="2024-05-11T04:44:39.446" v="87" actId="21"/>
          <ac:spMkLst>
            <pc:docMk/>
            <pc:sldMk cId="3647837175" sldId="4918"/>
            <ac:spMk id="4" creationId="{762E95C6-5FBE-CBFA-7FAA-885015FEBEC2}"/>
          </ac:spMkLst>
        </pc:spChg>
        <pc:spChg chg="del mod">
          <ac:chgData name="Jeremy Williams" userId="3ecc4b20-709d-4ba8-8cc3-775856696a8b" providerId="ADAL" clId="{31FAD75C-C7DD-4673-ACD5-5FAC78A1BA1A}" dt="2024-05-11T04:44:39.446" v="87" actId="21"/>
          <ac:spMkLst>
            <pc:docMk/>
            <pc:sldMk cId="3647837175" sldId="4918"/>
            <ac:spMk id="6" creationId="{82A352F6-F9A9-37CD-A707-41EF3FFEA9E2}"/>
          </ac:spMkLst>
        </pc:spChg>
        <pc:spChg chg="del">
          <ac:chgData name="Jeremy Williams" userId="3ecc4b20-709d-4ba8-8cc3-775856696a8b" providerId="ADAL" clId="{31FAD75C-C7DD-4673-ACD5-5FAC78A1BA1A}" dt="2024-05-11T04:44:39.446" v="87" actId="21"/>
          <ac:spMkLst>
            <pc:docMk/>
            <pc:sldMk cId="3647837175" sldId="4918"/>
            <ac:spMk id="9" creationId="{743FC3A4-D97F-9B31-2353-8D89FCFD3AF1}"/>
          </ac:spMkLst>
        </pc:spChg>
        <pc:spChg chg="add mod">
          <ac:chgData name="Jeremy Williams" userId="3ecc4b20-709d-4ba8-8cc3-775856696a8b" providerId="ADAL" clId="{31FAD75C-C7DD-4673-ACD5-5FAC78A1BA1A}" dt="2024-05-11T05:12:40.664" v="1395" actId="1076"/>
          <ac:spMkLst>
            <pc:docMk/>
            <pc:sldMk cId="3647837175" sldId="4918"/>
            <ac:spMk id="10" creationId="{E3D49206-0B17-A73C-794E-9B5CF7C27CED}"/>
          </ac:spMkLst>
        </pc:spChg>
        <pc:spChg chg="add mod">
          <ac:chgData name="Jeremy Williams" userId="3ecc4b20-709d-4ba8-8cc3-775856696a8b" providerId="ADAL" clId="{31FAD75C-C7DD-4673-ACD5-5FAC78A1BA1A}" dt="2024-05-11T05:12:36.679" v="1394" actId="20577"/>
          <ac:spMkLst>
            <pc:docMk/>
            <pc:sldMk cId="3647837175" sldId="4918"/>
            <ac:spMk id="11" creationId="{00E05689-202D-DE38-B77E-B5BF20E66426}"/>
          </ac:spMkLst>
        </pc:spChg>
        <pc:spChg chg="del mod">
          <ac:chgData name="Jeremy Williams" userId="3ecc4b20-709d-4ba8-8cc3-775856696a8b" providerId="ADAL" clId="{31FAD75C-C7DD-4673-ACD5-5FAC78A1BA1A}" dt="2024-05-11T04:44:39.446" v="87" actId="21"/>
          <ac:spMkLst>
            <pc:docMk/>
            <pc:sldMk cId="3647837175" sldId="4918"/>
            <ac:spMk id="13" creationId="{FAFF2282-FEF7-D9B8-C46B-A4BCDDAAF729}"/>
          </ac:spMkLst>
        </pc:spChg>
      </pc:sldChg>
      <pc:sldChg chg="addSp delSp modSp mod">
        <pc:chgData name="Jeremy Williams" userId="3ecc4b20-709d-4ba8-8cc3-775856696a8b" providerId="ADAL" clId="{31FAD75C-C7DD-4673-ACD5-5FAC78A1BA1A}" dt="2024-05-11T04:44:59.128" v="92" actId="1076"/>
        <pc:sldMkLst>
          <pc:docMk/>
          <pc:sldMk cId="2691986891" sldId="4919"/>
        </pc:sldMkLst>
        <pc:spChg chg="del">
          <ac:chgData name="Jeremy Williams" userId="3ecc4b20-709d-4ba8-8cc3-775856696a8b" providerId="ADAL" clId="{31FAD75C-C7DD-4673-ACD5-5FAC78A1BA1A}" dt="2024-05-11T04:44:46.352" v="88" actId="478"/>
          <ac:spMkLst>
            <pc:docMk/>
            <pc:sldMk cId="2691986891" sldId="4919"/>
            <ac:spMk id="2" creationId="{8811EFD8-3495-2D8E-7007-076BA3676F6A}"/>
          </ac:spMkLst>
        </pc:spChg>
        <pc:spChg chg="del">
          <ac:chgData name="Jeremy Williams" userId="3ecc4b20-709d-4ba8-8cc3-775856696a8b" providerId="ADAL" clId="{31FAD75C-C7DD-4673-ACD5-5FAC78A1BA1A}" dt="2024-05-11T04:44:46.352" v="88" actId="478"/>
          <ac:spMkLst>
            <pc:docMk/>
            <pc:sldMk cId="2691986891" sldId="4919"/>
            <ac:spMk id="3" creationId="{2D0FF8D3-8079-2AA9-3A4F-BA5DB58BDE18}"/>
          </ac:spMkLst>
        </pc:spChg>
        <pc:spChg chg="add mod">
          <ac:chgData name="Jeremy Williams" userId="3ecc4b20-709d-4ba8-8cc3-775856696a8b" providerId="ADAL" clId="{31FAD75C-C7DD-4673-ACD5-5FAC78A1BA1A}" dt="2024-05-11T04:44:53.102" v="91" actId="1076"/>
          <ac:spMkLst>
            <pc:docMk/>
            <pc:sldMk cId="2691986891" sldId="4919"/>
            <ac:spMk id="4" creationId="{762E95C6-5FBE-CBFA-7FAA-885015FEBEC2}"/>
          </ac:spMkLst>
        </pc:spChg>
        <pc:spChg chg="add mod">
          <ac:chgData name="Jeremy Williams" userId="3ecc4b20-709d-4ba8-8cc3-775856696a8b" providerId="ADAL" clId="{31FAD75C-C7DD-4673-ACD5-5FAC78A1BA1A}" dt="2024-05-11T04:44:59.128" v="92" actId="1076"/>
          <ac:spMkLst>
            <pc:docMk/>
            <pc:sldMk cId="2691986891" sldId="4919"/>
            <ac:spMk id="6" creationId="{82A352F6-F9A9-37CD-A707-41EF3FFEA9E2}"/>
          </ac:spMkLst>
        </pc:spChg>
        <pc:spChg chg="add mod">
          <ac:chgData name="Jeremy Williams" userId="3ecc4b20-709d-4ba8-8cc3-775856696a8b" providerId="ADAL" clId="{31FAD75C-C7DD-4673-ACD5-5FAC78A1BA1A}" dt="2024-05-11T04:44:53.102" v="91" actId="1076"/>
          <ac:spMkLst>
            <pc:docMk/>
            <pc:sldMk cId="2691986891" sldId="4919"/>
            <ac:spMk id="9" creationId="{743FC3A4-D97F-9B31-2353-8D89FCFD3AF1}"/>
          </ac:spMkLst>
        </pc:spChg>
        <pc:spChg chg="del">
          <ac:chgData name="Jeremy Williams" userId="3ecc4b20-709d-4ba8-8cc3-775856696a8b" providerId="ADAL" clId="{31FAD75C-C7DD-4673-ACD5-5FAC78A1BA1A}" dt="2024-05-11T04:44:49.017" v="89" actId="478"/>
          <ac:spMkLst>
            <pc:docMk/>
            <pc:sldMk cId="2691986891" sldId="4919"/>
            <ac:spMk id="11" creationId="{7BEB91D1-385D-A487-6F74-A6EC847285A6}"/>
          </ac:spMkLst>
        </pc:spChg>
        <pc:spChg chg="add mod">
          <ac:chgData name="Jeremy Williams" userId="3ecc4b20-709d-4ba8-8cc3-775856696a8b" providerId="ADAL" clId="{31FAD75C-C7DD-4673-ACD5-5FAC78A1BA1A}" dt="2024-05-11T04:44:53.102" v="91" actId="1076"/>
          <ac:spMkLst>
            <pc:docMk/>
            <pc:sldMk cId="2691986891" sldId="4919"/>
            <ac:spMk id="13" creationId="{FAFF2282-FEF7-D9B8-C46B-A4BCDDAAF729}"/>
          </ac:spMkLst>
        </pc:spChg>
      </pc:sldChg>
      <pc:sldChg chg="modSp mod">
        <pc:chgData name="Jeremy Williams" userId="3ecc4b20-709d-4ba8-8cc3-775856696a8b" providerId="ADAL" clId="{31FAD75C-C7DD-4673-ACD5-5FAC78A1BA1A}" dt="2024-05-11T12:01:41.502" v="7988"/>
        <pc:sldMkLst>
          <pc:docMk/>
          <pc:sldMk cId="2497660074" sldId="4920"/>
        </pc:sldMkLst>
        <pc:spChg chg="mod">
          <ac:chgData name="Jeremy Williams" userId="3ecc4b20-709d-4ba8-8cc3-775856696a8b" providerId="ADAL" clId="{31FAD75C-C7DD-4673-ACD5-5FAC78A1BA1A}" dt="2024-05-11T12:01:41.502" v="7988"/>
          <ac:spMkLst>
            <pc:docMk/>
            <pc:sldMk cId="2497660074" sldId="4920"/>
            <ac:spMk id="3" creationId="{D0388FBB-469F-2EEF-C276-5CCD33011F7B}"/>
          </ac:spMkLst>
        </pc:spChg>
      </pc:sldChg>
      <pc:sldChg chg="addSp modSp add mod">
        <pc:chgData name="Jeremy Williams" userId="3ecc4b20-709d-4ba8-8cc3-775856696a8b" providerId="ADAL" clId="{31FAD75C-C7DD-4673-ACD5-5FAC78A1BA1A}" dt="2024-05-11T07:54:17.264" v="6045" actId="20577"/>
        <pc:sldMkLst>
          <pc:docMk/>
          <pc:sldMk cId="3794289730" sldId="4921"/>
        </pc:sldMkLst>
        <pc:spChg chg="add mod">
          <ac:chgData name="Jeremy Williams" userId="3ecc4b20-709d-4ba8-8cc3-775856696a8b" providerId="ADAL" clId="{31FAD75C-C7DD-4673-ACD5-5FAC78A1BA1A}" dt="2024-05-11T07:54:17.264" v="6045" actId="20577"/>
          <ac:spMkLst>
            <pc:docMk/>
            <pc:sldMk cId="3794289730" sldId="4921"/>
            <ac:spMk id="3" creationId="{9EDC3623-4E6C-9CDA-A27F-56D7F18B7EA5}"/>
          </ac:spMkLst>
        </pc:spChg>
        <pc:spChg chg="mod">
          <ac:chgData name="Jeremy Williams" userId="3ecc4b20-709d-4ba8-8cc3-775856696a8b" providerId="ADAL" clId="{31FAD75C-C7DD-4673-ACD5-5FAC78A1BA1A}" dt="2024-05-11T06:42:46.016" v="3708" actId="20577"/>
          <ac:spMkLst>
            <pc:docMk/>
            <pc:sldMk cId="3794289730" sldId="4921"/>
            <ac:spMk id="12" creationId="{0331B639-165D-9833-0B1F-018684D03BA0}"/>
          </ac:spMkLst>
        </pc:spChg>
        <pc:spChg chg="mod">
          <ac:chgData name="Jeremy Williams" userId="3ecc4b20-709d-4ba8-8cc3-775856696a8b" providerId="ADAL" clId="{31FAD75C-C7DD-4673-ACD5-5FAC78A1BA1A}" dt="2024-05-11T07:51:51.715" v="5999" actId="20577"/>
          <ac:spMkLst>
            <pc:docMk/>
            <pc:sldMk cId="3794289730" sldId="4921"/>
            <ac:spMk id="54" creationId="{3F71BA94-867E-8F11-DB02-7EBAE0424575}"/>
          </ac:spMkLst>
        </pc:spChg>
      </pc:sldChg>
      <pc:sldChg chg="addSp delSp modSp add mod replId">
        <pc:chgData name="Jeremy Williams" userId="3ecc4b20-709d-4ba8-8cc3-775856696a8b" providerId="ADAL" clId="{31FAD75C-C7DD-4673-ACD5-5FAC78A1BA1A}" dt="2024-05-11T07:49:58.253" v="5880" actId="20577"/>
        <pc:sldMkLst>
          <pc:docMk/>
          <pc:sldMk cId="2071272560" sldId="4922"/>
        </pc:sldMkLst>
        <pc:spChg chg="add mod">
          <ac:chgData name="Jeremy Williams" userId="3ecc4b20-709d-4ba8-8cc3-775856696a8b" providerId="ADAL" clId="{31FAD75C-C7DD-4673-ACD5-5FAC78A1BA1A}" dt="2024-05-11T07:49:58.253" v="5880" actId="20577"/>
          <ac:spMkLst>
            <pc:docMk/>
            <pc:sldMk cId="2071272560" sldId="4922"/>
            <ac:spMk id="2" creationId="{B15BCAB5-7BCC-9CC8-B31D-8E13DBAB2ADE}"/>
          </ac:spMkLst>
        </pc:spChg>
        <pc:spChg chg="del mod">
          <ac:chgData name="Jeremy Williams" userId="3ecc4b20-709d-4ba8-8cc3-775856696a8b" providerId="ADAL" clId="{31FAD75C-C7DD-4673-ACD5-5FAC78A1BA1A}" dt="2024-05-11T06:57:27.680" v="4306" actId="478"/>
          <ac:spMkLst>
            <pc:docMk/>
            <pc:sldMk cId="2071272560" sldId="4922"/>
            <ac:spMk id="15" creationId="{E0424608-4080-166D-455E-1672F8700EE5}"/>
          </ac:spMkLst>
        </pc:spChg>
      </pc:sldChg>
      <pc:sldChg chg="addSp delSp modSp add mod">
        <pc:chgData name="Jeremy Williams" userId="3ecc4b20-709d-4ba8-8cc3-775856696a8b" providerId="ADAL" clId="{31FAD75C-C7DD-4673-ACD5-5FAC78A1BA1A}" dt="2024-05-11T12:35:45.474" v="10105" actId="6549"/>
        <pc:sldMkLst>
          <pc:docMk/>
          <pc:sldMk cId="3359226794" sldId="4923"/>
        </pc:sldMkLst>
        <pc:spChg chg="add">
          <ac:chgData name="Jeremy Williams" userId="3ecc4b20-709d-4ba8-8cc3-775856696a8b" providerId="ADAL" clId="{31FAD75C-C7DD-4673-ACD5-5FAC78A1BA1A}" dt="2024-05-11T12:03:21.439" v="8002"/>
          <ac:spMkLst>
            <pc:docMk/>
            <pc:sldMk cId="3359226794" sldId="4923"/>
            <ac:spMk id="2" creationId="{1517DC8C-00FD-141B-A8CC-6142446D3571}"/>
          </ac:spMkLst>
        </pc:spChg>
        <pc:spChg chg="add del">
          <ac:chgData name="Jeremy Williams" userId="3ecc4b20-709d-4ba8-8cc3-775856696a8b" providerId="ADAL" clId="{31FAD75C-C7DD-4673-ACD5-5FAC78A1BA1A}" dt="2024-05-11T12:03:27.793" v="8005" actId="22"/>
          <ac:spMkLst>
            <pc:docMk/>
            <pc:sldMk cId="3359226794" sldId="4923"/>
            <ac:spMk id="4" creationId="{DB3C4D7E-4B48-7D19-3C56-81621F29E3C6}"/>
          </ac:spMkLst>
        </pc:spChg>
        <pc:spChg chg="mod">
          <ac:chgData name="Jeremy Williams" userId="3ecc4b20-709d-4ba8-8cc3-775856696a8b" providerId="ADAL" clId="{31FAD75C-C7DD-4673-ACD5-5FAC78A1BA1A}" dt="2024-05-11T12:35:45.474" v="10105" actId="6549"/>
          <ac:spMkLst>
            <pc:docMk/>
            <pc:sldMk cId="3359226794" sldId="4923"/>
            <ac:spMk id="5" creationId="{88E8E4F6-3961-A08F-CA90-1877CE0CF5D7}"/>
          </ac:spMkLst>
        </pc:spChg>
        <pc:spChg chg="mod">
          <ac:chgData name="Jeremy Williams" userId="3ecc4b20-709d-4ba8-8cc3-775856696a8b" providerId="ADAL" clId="{31FAD75C-C7DD-4673-ACD5-5FAC78A1BA1A}" dt="2024-05-11T12:03:50.646" v="8012" actId="20577"/>
          <ac:spMkLst>
            <pc:docMk/>
            <pc:sldMk cId="3359226794" sldId="4923"/>
            <ac:spMk id="6" creationId="{D2FBD49E-5F47-FF34-BC85-9AFBB62003D9}"/>
          </ac:spMkLst>
        </pc:spChg>
      </pc:sldChg>
      <pc:sldChg chg="addSp delSp modSp add mod">
        <pc:chgData name="Jeremy Williams" userId="3ecc4b20-709d-4ba8-8cc3-775856696a8b" providerId="ADAL" clId="{31FAD75C-C7DD-4673-ACD5-5FAC78A1BA1A}" dt="2024-05-11T12:51:10.551" v="10282" actId="20577"/>
        <pc:sldMkLst>
          <pc:docMk/>
          <pc:sldMk cId="3393898245" sldId="4924"/>
        </pc:sldMkLst>
        <pc:spChg chg="add mod">
          <ac:chgData name="Jeremy Williams" userId="3ecc4b20-709d-4ba8-8cc3-775856696a8b" providerId="ADAL" clId="{31FAD75C-C7DD-4673-ACD5-5FAC78A1BA1A}" dt="2024-05-11T12:51:10.551" v="10282" actId="20577"/>
          <ac:spMkLst>
            <pc:docMk/>
            <pc:sldMk cId="3393898245" sldId="4924"/>
            <ac:spMk id="2" creationId="{B46EF175-76A7-1CE8-B9C2-DAFF748F845D}"/>
          </ac:spMkLst>
        </pc:spChg>
        <pc:spChg chg="del mod">
          <ac:chgData name="Jeremy Williams" userId="3ecc4b20-709d-4ba8-8cc3-775856696a8b" providerId="ADAL" clId="{31FAD75C-C7DD-4673-ACD5-5FAC78A1BA1A}" dt="2024-05-11T12:16:40.064" v="8546" actId="478"/>
          <ac:spMkLst>
            <pc:docMk/>
            <pc:sldMk cId="3393898245" sldId="4924"/>
            <ac:spMk id="3" creationId="{D0388FBB-469F-2EEF-C276-5CCD33011F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767C1407-5A43-43CC-A00D-A44F9C06198F}" type="datetimeFigureOut">
              <a:rPr lang="en-GB" smtClean="0"/>
              <a:t>11/05/2024</a:t>
            </a:fld>
            <a:endParaRPr lang="en-GB"/>
          </a:p>
        </p:txBody>
      </p:sp>
      <p:sp>
        <p:nvSpPr>
          <p:cNvPr id="4" name="Slide Image Placeholder 3"/>
          <p:cNvSpPr>
            <a:spLocks noGrp="1" noRot="1" noChangeAspect="1"/>
          </p:cNvSpPr>
          <p:nvPr>
            <p:ph type="sldImg" idx="2"/>
          </p:nvPr>
        </p:nvSpPr>
        <p:spPr>
          <a:xfrm>
            <a:off x="1120775" y="1279525"/>
            <a:ext cx="4862513"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12A235B4-F94F-4B4A-AC15-D2830AD85B26}" type="slidenum">
              <a:rPr lang="en-GB" smtClean="0"/>
              <a:t>‹#›</a:t>
            </a:fld>
            <a:endParaRPr lang="en-GB"/>
          </a:p>
        </p:txBody>
      </p:sp>
    </p:spTree>
    <p:extLst>
      <p:ext uri="{BB962C8B-B14F-4D97-AF65-F5344CB8AC3E}">
        <p14:creationId xmlns:p14="http://schemas.microsoft.com/office/powerpoint/2010/main" val="642036422"/>
      </p:ext>
    </p:extLst>
  </p:cSld>
  <p:clrMap bg1="lt1" tx1="dk1" bg2="lt2" tx2="dk2" accent1="accent1" accent2="accent2" accent3="accent3" accent4="accent4" accent5="accent5" accent6="accent6" hlink="hlink" folHlink="folHlink"/>
  <p:notesStyle>
    <a:lvl1pPr marL="0" algn="l" defTabSz="590935" rtl="0" eaLnBrk="1" latinLnBrk="0" hangingPunct="1">
      <a:defRPr sz="776" kern="1200">
        <a:solidFill>
          <a:schemeClr val="tx1"/>
        </a:solidFill>
        <a:latin typeface="+mn-lt"/>
        <a:ea typeface="+mn-ea"/>
        <a:cs typeface="+mn-cs"/>
      </a:defRPr>
    </a:lvl1pPr>
    <a:lvl2pPr marL="295466" algn="l" defTabSz="590935" rtl="0" eaLnBrk="1" latinLnBrk="0" hangingPunct="1">
      <a:defRPr sz="776" kern="1200">
        <a:solidFill>
          <a:schemeClr val="tx1"/>
        </a:solidFill>
        <a:latin typeface="+mn-lt"/>
        <a:ea typeface="+mn-ea"/>
        <a:cs typeface="+mn-cs"/>
      </a:defRPr>
    </a:lvl2pPr>
    <a:lvl3pPr marL="590935" algn="l" defTabSz="590935" rtl="0" eaLnBrk="1" latinLnBrk="0" hangingPunct="1">
      <a:defRPr sz="776" kern="1200">
        <a:solidFill>
          <a:schemeClr val="tx1"/>
        </a:solidFill>
        <a:latin typeface="+mn-lt"/>
        <a:ea typeface="+mn-ea"/>
        <a:cs typeface="+mn-cs"/>
      </a:defRPr>
    </a:lvl3pPr>
    <a:lvl4pPr marL="886401" algn="l" defTabSz="590935" rtl="0" eaLnBrk="1" latinLnBrk="0" hangingPunct="1">
      <a:defRPr sz="776" kern="1200">
        <a:solidFill>
          <a:schemeClr val="tx1"/>
        </a:solidFill>
        <a:latin typeface="+mn-lt"/>
        <a:ea typeface="+mn-ea"/>
        <a:cs typeface="+mn-cs"/>
      </a:defRPr>
    </a:lvl4pPr>
    <a:lvl5pPr marL="1181869" algn="l" defTabSz="590935" rtl="0" eaLnBrk="1" latinLnBrk="0" hangingPunct="1">
      <a:defRPr sz="776" kern="1200">
        <a:solidFill>
          <a:schemeClr val="tx1"/>
        </a:solidFill>
        <a:latin typeface="+mn-lt"/>
        <a:ea typeface="+mn-ea"/>
        <a:cs typeface="+mn-cs"/>
      </a:defRPr>
    </a:lvl5pPr>
    <a:lvl6pPr marL="1477335" algn="l" defTabSz="590935" rtl="0" eaLnBrk="1" latinLnBrk="0" hangingPunct="1">
      <a:defRPr sz="776" kern="1200">
        <a:solidFill>
          <a:schemeClr val="tx1"/>
        </a:solidFill>
        <a:latin typeface="+mn-lt"/>
        <a:ea typeface="+mn-ea"/>
        <a:cs typeface="+mn-cs"/>
      </a:defRPr>
    </a:lvl6pPr>
    <a:lvl7pPr marL="1772802" algn="l" defTabSz="590935" rtl="0" eaLnBrk="1" latinLnBrk="0" hangingPunct="1">
      <a:defRPr sz="776" kern="1200">
        <a:solidFill>
          <a:schemeClr val="tx1"/>
        </a:solidFill>
        <a:latin typeface="+mn-lt"/>
        <a:ea typeface="+mn-ea"/>
        <a:cs typeface="+mn-cs"/>
      </a:defRPr>
    </a:lvl7pPr>
    <a:lvl8pPr marL="2068271" algn="l" defTabSz="590935" rtl="0" eaLnBrk="1" latinLnBrk="0" hangingPunct="1">
      <a:defRPr sz="776" kern="1200">
        <a:solidFill>
          <a:schemeClr val="tx1"/>
        </a:solidFill>
        <a:latin typeface="+mn-lt"/>
        <a:ea typeface="+mn-ea"/>
        <a:cs typeface="+mn-cs"/>
      </a:defRPr>
    </a:lvl8pPr>
    <a:lvl9pPr marL="2363739" algn="l" defTabSz="590935" rtl="0" eaLnBrk="1" latinLnBrk="0" hangingPunct="1">
      <a:defRPr sz="7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A235B4-F94F-4B4A-AC15-D2830AD85B26}" type="slidenum">
              <a:rPr lang="en-GB" smtClean="0"/>
              <a:t>1</a:t>
            </a:fld>
            <a:endParaRPr lang="en-GB"/>
          </a:p>
        </p:txBody>
      </p:sp>
    </p:spTree>
    <p:extLst>
      <p:ext uri="{BB962C8B-B14F-4D97-AF65-F5344CB8AC3E}">
        <p14:creationId xmlns:p14="http://schemas.microsoft.com/office/powerpoint/2010/main" val="71326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21</a:t>
            </a:fld>
            <a:endParaRPr lang="en-GB"/>
          </a:p>
        </p:txBody>
      </p:sp>
    </p:spTree>
    <p:extLst>
      <p:ext uri="{BB962C8B-B14F-4D97-AF65-F5344CB8AC3E}">
        <p14:creationId xmlns:p14="http://schemas.microsoft.com/office/powerpoint/2010/main" val="1216473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22</a:t>
            </a:fld>
            <a:endParaRPr lang="en-GB"/>
          </a:p>
        </p:txBody>
      </p:sp>
    </p:spTree>
    <p:extLst>
      <p:ext uri="{BB962C8B-B14F-4D97-AF65-F5344CB8AC3E}">
        <p14:creationId xmlns:p14="http://schemas.microsoft.com/office/powerpoint/2010/main" val="341526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23</a:t>
            </a:fld>
            <a:endParaRPr lang="en-GB"/>
          </a:p>
        </p:txBody>
      </p:sp>
    </p:spTree>
    <p:extLst>
      <p:ext uri="{BB962C8B-B14F-4D97-AF65-F5344CB8AC3E}">
        <p14:creationId xmlns:p14="http://schemas.microsoft.com/office/powerpoint/2010/main" val="3477968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24</a:t>
            </a:fld>
            <a:endParaRPr lang="en-GB"/>
          </a:p>
        </p:txBody>
      </p:sp>
    </p:spTree>
    <p:extLst>
      <p:ext uri="{BB962C8B-B14F-4D97-AF65-F5344CB8AC3E}">
        <p14:creationId xmlns:p14="http://schemas.microsoft.com/office/powerpoint/2010/main" val="890822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25</a:t>
            </a:fld>
            <a:endParaRPr lang="en-GB"/>
          </a:p>
        </p:txBody>
      </p:sp>
    </p:spTree>
    <p:extLst>
      <p:ext uri="{BB962C8B-B14F-4D97-AF65-F5344CB8AC3E}">
        <p14:creationId xmlns:p14="http://schemas.microsoft.com/office/powerpoint/2010/main" val="3695539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26</a:t>
            </a:fld>
            <a:endParaRPr lang="en-GB"/>
          </a:p>
        </p:txBody>
      </p:sp>
    </p:spTree>
    <p:extLst>
      <p:ext uri="{BB962C8B-B14F-4D97-AF65-F5344CB8AC3E}">
        <p14:creationId xmlns:p14="http://schemas.microsoft.com/office/powerpoint/2010/main" val="1714325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27</a:t>
            </a:fld>
            <a:endParaRPr lang="en-GB"/>
          </a:p>
        </p:txBody>
      </p:sp>
    </p:spTree>
    <p:extLst>
      <p:ext uri="{BB962C8B-B14F-4D97-AF65-F5344CB8AC3E}">
        <p14:creationId xmlns:p14="http://schemas.microsoft.com/office/powerpoint/2010/main" val="3918026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28</a:t>
            </a:fld>
            <a:endParaRPr lang="en-GB"/>
          </a:p>
        </p:txBody>
      </p:sp>
    </p:spTree>
    <p:extLst>
      <p:ext uri="{BB962C8B-B14F-4D97-AF65-F5344CB8AC3E}">
        <p14:creationId xmlns:p14="http://schemas.microsoft.com/office/powerpoint/2010/main" val="1140474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29</a:t>
            </a:fld>
            <a:endParaRPr lang="en-GB"/>
          </a:p>
        </p:txBody>
      </p:sp>
    </p:spTree>
    <p:extLst>
      <p:ext uri="{BB962C8B-B14F-4D97-AF65-F5344CB8AC3E}">
        <p14:creationId xmlns:p14="http://schemas.microsoft.com/office/powerpoint/2010/main" val="2554364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30</a:t>
            </a:fld>
            <a:endParaRPr lang="en-GB"/>
          </a:p>
        </p:txBody>
      </p:sp>
    </p:spTree>
    <p:extLst>
      <p:ext uri="{BB962C8B-B14F-4D97-AF65-F5344CB8AC3E}">
        <p14:creationId xmlns:p14="http://schemas.microsoft.com/office/powerpoint/2010/main" val="1499428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7</a:t>
            </a:fld>
            <a:endParaRPr lang="en-GB"/>
          </a:p>
        </p:txBody>
      </p:sp>
    </p:spTree>
    <p:extLst>
      <p:ext uri="{BB962C8B-B14F-4D97-AF65-F5344CB8AC3E}">
        <p14:creationId xmlns:p14="http://schemas.microsoft.com/office/powerpoint/2010/main" val="76260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31</a:t>
            </a:fld>
            <a:endParaRPr lang="en-GB"/>
          </a:p>
        </p:txBody>
      </p:sp>
    </p:spTree>
    <p:extLst>
      <p:ext uri="{BB962C8B-B14F-4D97-AF65-F5344CB8AC3E}">
        <p14:creationId xmlns:p14="http://schemas.microsoft.com/office/powerpoint/2010/main" val="3910784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32</a:t>
            </a:fld>
            <a:endParaRPr lang="en-GB"/>
          </a:p>
        </p:txBody>
      </p:sp>
    </p:spTree>
    <p:extLst>
      <p:ext uri="{BB962C8B-B14F-4D97-AF65-F5344CB8AC3E}">
        <p14:creationId xmlns:p14="http://schemas.microsoft.com/office/powerpoint/2010/main" val="1998928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33</a:t>
            </a:fld>
            <a:endParaRPr lang="en-GB"/>
          </a:p>
        </p:txBody>
      </p:sp>
    </p:spTree>
    <p:extLst>
      <p:ext uri="{BB962C8B-B14F-4D97-AF65-F5344CB8AC3E}">
        <p14:creationId xmlns:p14="http://schemas.microsoft.com/office/powerpoint/2010/main" val="936761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34</a:t>
            </a:fld>
            <a:endParaRPr lang="en-GB"/>
          </a:p>
        </p:txBody>
      </p:sp>
    </p:spTree>
    <p:extLst>
      <p:ext uri="{BB962C8B-B14F-4D97-AF65-F5344CB8AC3E}">
        <p14:creationId xmlns:p14="http://schemas.microsoft.com/office/powerpoint/2010/main" val="372335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35</a:t>
            </a:fld>
            <a:endParaRPr lang="en-GB"/>
          </a:p>
        </p:txBody>
      </p:sp>
    </p:spTree>
    <p:extLst>
      <p:ext uri="{BB962C8B-B14F-4D97-AF65-F5344CB8AC3E}">
        <p14:creationId xmlns:p14="http://schemas.microsoft.com/office/powerpoint/2010/main" val="3020609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37</a:t>
            </a:fld>
            <a:endParaRPr lang="en-GB"/>
          </a:p>
        </p:txBody>
      </p:sp>
    </p:spTree>
    <p:extLst>
      <p:ext uri="{BB962C8B-B14F-4D97-AF65-F5344CB8AC3E}">
        <p14:creationId xmlns:p14="http://schemas.microsoft.com/office/powerpoint/2010/main" val="3968011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38</a:t>
            </a:fld>
            <a:endParaRPr lang="en-GB"/>
          </a:p>
        </p:txBody>
      </p:sp>
    </p:spTree>
    <p:extLst>
      <p:ext uri="{BB962C8B-B14F-4D97-AF65-F5344CB8AC3E}">
        <p14:creationId xmlns:p14="http://schemas.microsoft.com/office/powerpoint/2010/main" val="2551850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39</a:t>
            </a:fld>
            <a:endParaRPr lang="en-GB"/>
          </a:p>
        </p:txBody>
      </p:sp>
    </p:spTree>
    <p:extLst>
      <p:ext uri="{BB962C8B-B14F-4D97-AF65-F5344CB8AC3E}">
        <p14:creationId xmlns:p14="http://schemas.microsoft.com/office/powerpoint/2010/main" val="3146816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40</a:t>
            </a:fld>
            <a:endParaRPr lang="en-GB"/>
          </a:p>
        </p:txBody>
      </p:sp>
    </p:spTree>
    <p:extLst>
      <p:ext uri="{BB962C8B-B14F-4D97-AF65-F5344CB8AC3E}">
        <p14:creationId xmlns:p14="http://schemas.microsoft.com/office/powerpoint/2010/main" val="327017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41</a:t>
            </a:fld>
            <a:endParaRPr lang="en-GB"/>
          </a:p>
        </p:txBody>
      </p:sp>
    </p:spTree>
    <p:extLst>
      <p:ext uri="{BB962C8B-B14F-4D97-AF65-F5344CB8AC3E}">
        <p14:creationId xmlns:p14="http://schemas.microsoft.com/office/powerpoint/2010/main" val="1428118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9</a:t>
            </a:fld>
            <a:endParaRPr lang="en-GB"/>
          </a:p>
        </p:txBody>
      </p:sp>
    </p:spTree>
    <p:extLst>
      <p:ext uri="{BB962C8B-B14F-4D97-AF65-F5344CB8AC3E}">
        <p14:creationId xmlns:p14="http://schemas.microsoft.com/office/powerpoint/2010/main" val="3496337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42</a:t>
            </a:fld>
            <a:endParaRPr lang="en-GB"/>
          </a:p>
        </p:txBody>
      </p:sp>
    </p:spTree>
    <p:extLst>
      <p:ext uri="{BB962C8B-B14F-4D97-AF65-F5344CB8AC3E}">
        <p14:creationId xmlns:p14="http://schemas.microsoft.com/office/powerpoint/2010/main" val="2232294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44</a:t>
            </a:fld>
            <a:endParaRPr lang="en-GB"/>
          </a:p>
        </p:txBody>
      </p:sp>
    </p:spTree>
    <p:extLst>
      <p:ext uri="{BB962C8B-B14F-4D97-AF65-F5344CB8AC3E}">
        <p14:creationId xmlns:p14="http://schemas.microsoft.com/office/powerpoint/2010/main" val="1138343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45</a:t>
            </a:fld>
            <a:endParaRPr lang="en-GB"/>
          </a:p>
        </p:txBody>
      </p:sp>
    </p:spTree>
    <p:extLst>
      <p:ext uri="{BB962C8B-B14F-4D97-AF65-F5344CB8AC3E}">
        <p14:creationId xmlns:p14="http://schemas.microsoft.com/office/powerpoint/2010/main" val="171287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46</a:t>
            </a:fld>
            <a:endParaRPr lang="en-GB"/>
          </a:p>
        </p:txBody>
      </p:sp>
    </p:spTree>
    <p:extLst>
      <p:ext uri="{BB962C8B-B14F-4D97-AF65-F5344CB8AC3E}">
        <p14:creationId xmlns:p14="http://schemas.microsoft.com/office/powerpoint/2010/main" val="3062955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47</a:t>
            </a:fld>
            <a:endParaRPr lang="en-GB"/>
          </a:p>
        </p:txBody>
      </p:sp>
    </p:spTree>
    <p:extLst>
      <p:ext uri="{BB962C8B-B14F-4D97-AF65-F5344CB8AC3E}">
        <p14:creationId xmlns:p14="http://schemas.microsoft.com/office/powerpoint/2010/main" val="4286977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48</a:t>
            </a:fld>
            <a:endParaRPr lang="en-GB"/>
          </a:p>
        </p:txBody>
      </p:sp>
    </p:spTree>
    <p:extLst>
      <p:ext uri="{BB962C8B-B14F-4D97-AF65-F5344CB8AC3E}">
        <p14:creationId xmlns:p14="http://schemas.microsoft.com/office/powerpoint/2010/main" val="2682888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49</a:t>
            </a:fld>
            <a:endParaRPr lang="en-GB"/>
          </a:p>
        </p:txBody>
      </p:sp>
    </p:spTree>
    <p:extLst>
      <p:ext uri="{BB962C8B-B14F-4D97-AF65-F5344CB8AC3E}">
        <p14:creationId xmlns:p14="http://schemas.microsoft.com/office/powerpoint/2010/main" val="6549125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50</a:t>
            </a:fld>
            <a:endParaRPr lang="en-GB"/>
          </a:p>
        </p:txBody>
      </p:sp>
    </p:spTree>
    <p:extLst>
      <p:ext uri="{BB962C8B-B14F-4D97-AF65-F5344CB8AC3E}">
        <p14:creationId xmlns:p14="http://schemas.microsoft.com/office/powerpoint/2010/main" val="6446571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51</a:t>
            </a:fld>
            <a:endParaRPr lang="en-GB"/>
          </a:p>
        </p:txBody>
      </p:sp>
    </p:spTree>
    <p:extLst>
      <p:ext uri="{BB962C8B-B14F-4D97-AF65-F5344CB8AC3E}">
        <p14:creationId xmlns:p14="http://schemas.microsoft.com/office/powerpoint/2010/main" val="16496407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52</a:t>
            </a:fld>
            <a:endParaRPr lang="en-GB"/>
          </a:p>
        </p:txBody>
      </p:sp>
    </p:spTree>
    <p:extLst>
      <p:ext uri="{BB962C8B-B14F-4D97-AF65-F5344CB8AC3E}">
        <p14:creationId xmlns:p14="http://schemas.microsoft.com/office/powerpoint/2010/main" val="3024433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11</a:t>
            </a:fld>
            <a:endParaRPr lang="en-GB"/>
          </a:p>
        </p:txBody>
      </p:sp>
    </p:spTree>
    <p:extLst>
      <p:ext uri="{BB962C8B-B14F-4D97-AF65-F5344CB8AC3E}">
        <p14:creationId xmlns:p14="http://schemas.microsoft.com/office/powerpoint/2010/main" val="1971276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53</a:t>
            </a:fld>
            <a:endParaRPr lang="en-GB"/>
          </a:p>
        </p:txBody>
      </p:sp>
    </p:spTree>
    <p:extLst>
      <p:ext uri="{BB962C8B-B14F-4D97-AF65-F5344CB8AC3E}">
        <p14:creationId xmlns:p14="http://schemas.microsoft.com/office/powerpoint/2010/main" val="1244639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54</a:t>
            </a:fld>
            <a:endParaRPr lang="en-GB"/>
          </a:p>
        </p:txBody>
      </p:sp>
    </p:spTree>
    <p:extLst>
      <p:ext uri="{BB962C8B-B14F-4D97-AF65-F5344CB8AC3E}">
        <p14:creationId xmlns:p14="http://schemas.microsoft.com/office/powerpoint/2010/main" val="10843514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55</a:t>
            </a:fld>
            <a:endParaRPr lang="en-GB"/>
          </a:p>
        </p:txBody>
      </p:sp>
    </p:spTree>
    <p:extLst>
      <p:ext uri="{BB962C8B-B14F-4D97-AF65-F5344CB8AC3E}">
        <p14:creationId xmlns:p14="http://schemas.microsoft.com/office/powerpoint/2010/main" val="6717990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56</a:t>
            </a:fld>
            <a:endParaRPr lang="en-GB"/>
          </a:p>
        </p:txBody>
      </p:sp>
    </p:spTree>
    <p:extLst>
      <p:ext uri="{BB962C8B-B14F-4D97-AF65-F5344CB8AC3E}">
        <p14:creationId xmlns:p14="http://schemas.microsoft.com/office/powerpoint/2010/main" val="19594103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57</a:t>
            </a:fld>
            <a:endParaRPr lang="en-GB"/>
          </a:p>
        </p:txBody>
      </p:sp>
    </p:spTree>
    <p:extLst>
      <p:ext uri="{BB962C8B-B14F-4D97-AF65-F5344CB8AC3E}">
        <p14:creationId xmlns:p14="http://schemas.microsoft.com/office/powerpoint/2010/main" val="30027261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58</a:t>
            </a:fld>
            <a:endParaRPr lang="en-GB"/>
          </a:p>
        </p:txBody>
      </p:sp>
    </p:spTree>
    <p:extLst>
      <p:ext uri="{BB962C8B-B14F-4D97-AF65-F5344CB8AC3E}">
        <p14:creationId xmlns:p14="http://schemas.microsoft.com/office/powerpoint/2010/main" val="3827414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59</a:t>
            </a:fld>
            <a:endParaRPr lang="en-GB"/>
          </a:p>
        </p:txBody>
      </p:sp>
    </p:spTree>
    <p:extLst>
      <p:ext uri="{BB962C8B-B14F-4D97-AF65-F5344CB8AC3E}">
        <p14:creationId xmlns:p14="http://schemas.microsoft.com/office/powerpoint/2010/main" val="15528894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60</a:t>
            </a:fld>
            <a:endParaRPr lang="en-GB"/>
          </a:p>
        </p:txBody>
      </p:sp>
    </p:spTree>
    <p:extLst>
      <p:ext uri="{BB962C8B-B14F-4D97-AF65-F5344CB8AC3E}">
        <p14:creationId xmlns:p14="http://schemas.microsoft.com/office/powerpoint/2010/main" val="34430902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61</a:t>
            </a:fld>
            <a:endParaRPr lang="en-GB"/>
          </a:p>
        </p:txBody>
      </p:sp>
    </p:spTree>
    <p:extLst>
      <p:ext uri="{BB962C8B-B14F-4D97-AF65-F5344CB8AC3E}">
        <p14:creationId xmlns:p14="http://schemas.microsoft.com/office/powerpoint/2010/main" val="33500341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62</a:t>
            </a:fld>
            <a:endParaRPr lang="en-GB"/>
          </a:p>
        </p:txBody>
      </p:sp>
    </p:spTree>
    <p:extLst>
      <p:ext uri="{BB962C8B-B14F-4D97-AF65-F5344CB8AC3E}">
        <p14:creationId xmlns:p14="http://schemas.microsoft.com/office/powerpoint/2010/main" val="4148600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13</a:t>
            </a:fld>
            <a:endParaRPr lang="en-GB"/>
          </a:p>
        </p:txBody>
      </p:sp>
    </p:spTree>
    <p:extLst>
      <p:ext uri="{BB962C8B-B14F-4D97-AF65-F5344CB8AC3E}">
        <p14:creationId xmlns:p14="http://schemas.microsoft.com/office/powerpoint/2010/main" val="7922685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63</a:t>
            </a:fld>
            <a:endParaRPr lang="en-GB"/>
          </a:p>
        </p:txBody>
      </p:sp>
    </p:spTree>
    <p:extLst>
      <p:ext uri="{BB962C8B-B14F-4D97-AF65-F5344CB8AC3E}">
        <p14:creationId xmlns:p14="http://schemas.microsoft.com/office/powerpoint/2010/main" val="18979316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65</a:t>
            </a:fld>
            <a:endParaRPr lang="en-GB"/>
          </a:p>
        </p:txBody>
      </p:sp>
    </p:spTree>
    <p:extLst>
      <p:ext uri="{BB962C8B-B14F-4D97-AF65-F5344CB8AC3E}">
        <p14:creationId xmlns:p14="http://schemas.microsoft.com/office/powerpoint/2010/main" val="36487341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67</a:t>
            </a:fld>
            <a:endParaRPr lang="en-GB"/>
          </a:p>
        </p:txBody>
      </p:sp>
    </p:spTree>
    <p:extLst>
      <p:ext uri="{BB962C8B-B14F-4D97-AF65-F5344CB8AC3E}">
        <p14:creationId xmlns:p14="http://schemas.microsoft.com/office/powerpoint/2010/main" val="18993398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69</a:t>
            </a:fld>
            <a:endParaRPr lang="en-GB"/>
          </a:p>
        </p:txBody>
      </p:sp>
    </p:spTree>
    <p:extLst>
      <p:ext uri="{BB962C8B-B14F-4D97-AF65-F5344CB8AC3E}">
        <p14:creationId xmlns:p14="http://schemas.microsoft.com/office/powerpoint/2010/main" val="173628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71</a:t>
            </a:fld>
            <a:endParaRPr lang="en-GB"/>
          </a:p>
        </p:txBody>
      </p:sp>
    </p:spTree>
    <p:extLst>
      <p:ext uri="{BB962C8B-B14F-4D97-AF65-F5344CB8AC3E}">
        <p14:creationId xmlns:p14="http://schemas.microsoft.com/office/powerpoint/2010/main" val="40199298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73</a:t>
            </a:fld>
            <a:endParaRPr lang="en-GB"/>
          </a:p>
        </p:txBody>
      </p:sp>
    </p:spTree>
    <p:extLst>
      <p:ext uri="{BB962C8B-B14F-4D97-AF65-F5344CB8AC3E}">
        <p14:creationId xmlns:p14="http://schemas.microsoft.com/office/powerpoint/2010/main" val="33699639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75</a:t>
            </a:fld>
            <a:endParaRPr lang="en-GB"/>
          </a:p>
        </p:txBody>
      </p:sp>
    </p:spTree>
    <p:extLst>
      <p:ext uri="{BB962C8B-B14F-4D97-AF65-F5344CB8AC3E}">
        <p14:creationId xmlns:p14="http://schemas.microsoft.com/office/powerpoint/2010/main" val="20257492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279525"/>
            <a:ext cx="4862513" cy="34544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A235B4-F94F-4B4A-AC15-D2830AD85B26}" type="slidenum">
              <a:rPr lang="en-GB" smtClean="0"/>
              <a:t>78</a:t>
            </a:fld>
            <a:endParaRPr lang="en-GB"/>
          </a:p>
        </p:txBody>
      </p:sp>
    </p:spTree>
    <p:extLst>
      <p:ext uri="{BB962C8B-B14F-4D97-AF65-F5344CB8AC3E}">
        <p14:creationId xmlns:p14="http://schemas.microsoft.com/office/powerpoint/2010/main" val="205098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15</a:t>
            </a:fld>
            <a:endParaRPr lang="en-GB"/>
          </a:p>
        </p:txBody>
      </p:sp>
    </p:spTree>
    <p:extLst>
      <p:ext uri="{BB962C8B-B14F-4D97-AF65-F5344CB8AC3E}">
        <p14:creationId xmlns:p14="http://schemas.microsoft.com/office/powerpoint/2010/main" val="2583766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17</a:t>
            </a:fld>
            <a:endParaRPr lang="en-GB"/>
          </a:p>
        </p:txBody>
      </p:sp>
    </p:spTree>
    <p:extLst>
      <p:ext uri="{BB962C8B-B14F-4D97-AF65-F5344CB8AC3E}">
        <p14:creationId xmlns:p14="http://schemas.microsoft.com/office/powerpoint/2010/main" val="2210457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18</a:t>
            </a:fld>
            <a:endParaRPr lang="en-GB"/>
          </a:p>
        </p:txBody>
      </p:sp>
    </p:spTree>
    <p:extLst>
      <p:ext uri="{BB962C8B-B14F-4D97-AF65-F5344CB8AC3E}">
        <p14:creationId xmlns:p14="http://schemas.microsoft.com/office/powerpoint/2010/main" val="3858686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A235B4-F94F-4B4A-AC15-D2830AD85B26}" type="slidenum">
              <a:rPr lang="en-GB" smtClean="0"/>
              <a:t>19</a:t>
            </a:fld>
            <a:endParaRPr lang="en-GB"/>
          </a:p>
        </p:txBody>
      </p:sp>
    </p:spTree>
    <p:extLst>
      <p:ext uri="{BB962C8B-B14F-4D97-AF65-F5344CB8AC3E}">
        <p14:creationId xmlns:p14="http://schemas.microsoft.com/office/powerpoint/2010/main" val="429828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5179" y="736551"/>
            <a:ext cx="5385356" cy="1566863"/>
          </a:xfrm>
        </p:spPr>
        <p:txBody>
          <a:bodyPr anchor="b"/>
          <a:lstStyle>
            <a:lvl1pPr algn="ctr">
              <a:defRPr sz="3938"/>
            </a:lvl1pPr>
          </a:lstStyle>
          <a:p>
            <a:r>
              <a:rPr lang="en-US"/>
              <a:t>Click to edit Master title style</a:t>
            </a:r>
            <a:endParaRPr lang="en-US" dirty="0"/>
          </a:p>
        </p:txBody>
      </p:sp>
      <p:sp>
        <p:nvSpPr>
          <p:cNvPr id="3" name="Subtitle 2"/>
          <p:cNvSpPr>
            <a:spLocks noGrp="1"/>
          </p:cNvSpPr>
          <p:nvPr>
            <p:ph type="subTitle" idx="1"/>
          </p:nvPr>
        </p:nvSpPr>
        <p:spPr>
          <a:xfrm>
            <a:off x="791964" y="2363838"/>
            <a:ext cx="4751785" cy="1086594"/>
          </a:xfrm>
        </p:spPr>
        <p:txBody>
          <a:bodyPr/>
          <a:lstStyle>
            <a:lvl1pPr marL="0" indent="0" algn="ctr">
              <a:buNone/>
              <a:defRPr sz="1575"/>
            </a:lvl1pPr>
            <a:lvl2pPr marL="300060" indent="0" algn="ctr">
              <a:buNone/>
              <a:defRPr sz="1313"/>
            </a:lvl2pPr>
            <a:lvl3pPr marL="600121" indent="0" algn="ctr">
              <a:buNone/>
              <a:defRPr sz="1181"/>
            </a:lvl3pPr>
            <a:lvl4pPr marL="900181" indent="0" algn="ctr">
              <a:buNone/>
              <a:defRPr sz="1050"/>
            </a:lvl4pPr>
            <a:lvl5pPr marL="1200241" indent="0" algn="ctr">
              <a:buNone/>
              <a:defRPr sz="1050"/>
            </a:lvl5pPr>
            <a:lvl6pPr marL="1500302" indent="0" algn="ctr">
              <a:buNone/>
              <a:defRPr sz="1050"/>
            </a:lvl6pPr>
            <a:lvl7pPr marL="1800362" indent="0" algn="ctr">
              <a:buNone/>
              <a:defRPr sz="1050"/>
            </a:lvl7pPr>
            <a:lvl8pPr marL="2100423" indent="0" algn="ctr">
              <a:buNone/>
              <a:defRPr sz="1050"/>
            </a:lvl8pPr>
            <a:lvl9pPr marL="2400483" indent="0" algn="ctr">
              <a:buNone/>
              <a:defRPr sz="10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1CD9C9-02CC-4AC0-8632-62834C0D5A8B}" type="datetimeFigureOut">
              <a:rPr lang="en-GB" smtClean="0"/>
              <a:t>11/05/2024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3537077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1CD9C9-02CC-4AC0-8632-62834C0D5A8B}" type="datetimeFigureOut">
              <a:rPr lang="en-GB" smtClean="0"/>
              <a:t>11/05/2024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341612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33995" y="239613"/>
            <a:ext cx="1366138" cy="381401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35581" y="239613"/>
            <a:ext cx="4019218" cy="38140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1CD9C9-02CC-4AC0-8632-62834C0D5A8B}" type="datetimeFigureOut">
              <a:rPr lang="en-GB" smtClean="0"/>
              <a:t>11/05/2024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3017041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 y="4171359"/>
            <a:ext cx="327180" cy="239614"/>
          </a:xfrm>
        </p:spPr>
        <p:txBody>
          <a:bodyPr/>
          <a:lstStyle>
            <a:lvl1pPr algn="ctr">
              <a:defRPr>
                <a:solidFill>
                  <a:srgbClr val="0094A8"/>
                </a:solidFill>
              </a:defRPr>
            </a:lvl1pPr>
          </a:lstStyle>
          <a:p>
            <a:fld id="{C011AD72-A2EC-4686-BA36-824214780EC5}" type="slidenum">
              <a:rPr lang="en-GB" smtClean="0"/>
              <a:pPr/>
              <a:t>‹#›</a:t>
            </a:fld>
            <a:endParaRPr lang="en-GB"/>
          </a:p>
        </p:txBody>
      </p:sp>
    </p:spTree>
    <p:extLst>
      <p:ext uri="{BB962C8B-B14F-4D97-AF65-F5344CB8AC3E}">
        <p14:creationId xmlns:p14="http://schemas.microsoft.com/office/powerpoint/2010/main" val="710178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1CD9C9-02CC-4AC0-8632-62834C0D5A8B}" type="datetimeFigureOut">
              <a:rPr lang="en-GB" smtClean="0"/>
              <a:t>11/05/2024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33169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32281" y="1122017"/>
            <a:ext cx="5464552" cy="1872109"/>
          </a:xfrm>
        </p:spPr>
        <p:txBody>
          <a:bodyPr anchor="b"/>
          <a:lstStyle>
            <a:lvl1pPr>
              <a:defRPr sz="3938"/>
            </a:lvl1pPr>
          </a:lstStyle>
          <a:p>
            <a:r>
              <a:rPr lang="en-US"/>
              <a:t>Click to edit Master title style</a:t>
            </a:r>
            <a:endParaRPr lang="en-US" dirty="0"/>
          </a:p>
        </p:txBody>
      </p:sp>
      <p:sp>
        <p:nvSpPr>
          <p:cNvPr id="3" name="Text Placeholder 2"/>
          <p:cNvSpPr>
            <a:spLocks noGrp="1"/>
          </p:cNvSpPr>
          <p:nvPr>
            <p:ph type="body" idx="1"/>
          </p:nvPr>
        </p:nvSpPr>
        <p:spPr>
          <a:xfrm>
            <a:off x="432281" y="3011836"/>
            <a:ext cx="5464552" cy="984498"/>
          </a:xfrm>
        </p:spPr>
        <p:txBody>
          <a:bodyPr/>
          <a:lstStyle>
            <a:lvl1pPr marL="0" indent="0">
              <a:buNone/>
              <a:defRPr sz="1575">
                <a:solidFill>
                  <a:schemeClr val="tx1"/>
                </a:solidFill>
              </a:defRPr>
            </a:lvl1pPr>
            <a:lvl2pPr marL="300060" indent="0">
              <a:buNone/>
              <a:defRPr sz="1313">
                <a:solidFill>
                  <a:schemeClr val="tx1">
                    <a:tint val="75000"/>
                  </a:schemeClr>
                </a:solidFill>
              </a:defRPr>
            </a:lvl2pPr>
            <a:lvl3pPr marL="600121" indent="0">
              <a:buNone/>
              <a:defRPr sz="1181">
                <a:solidFill>
                  <a:schemeClr val="tx1">
                    <a:tint val="75000"/>
                  </a:schemeClr>
                </a:solidFill>
              </a:defRPr>
            </a:lvl3pPr>
            <a:lvl4pPr marL="900181" indent="0">
              <a:buNone/>
              <a:defRPr sz="1050">
                <a:solidFill>
                  <a:schemeClr val="tx1">
                    <a:tint val="75000"/>
                  </a:schemeClr>
                </a:solidFill>
              </a:defRPr>
            </a:lvl4pPr>
            <a:lvl5pPr marL="1200241" indent="0">
              <a:buNone/>
              <a:defRPr sz="1050">
                <a:solidFill>
                  <a:schemeClr val="tx1">
                    <a:tint val="75000"/>
                  </a:schemeClr>
                </a:solidFill>
              </a:defRPr>
            </a:lvl5pPr>
            <a:lvl6pPr marL="1500302" indent="0">
              <a:buNone/>
              <a:defRPr sz="1050">
                <a:solidFill>
                  <a:schemeClr val="tx1">
                    <a:tint val="75000"/>
                  </a:schemeClr>
                </a:solidFill>
              </a:defRPr>
            </a:lvl6pPr>
            <a:lvl7pPr marL="1800362" indent="0">
              <a:buNone/>
              <a:defRPr sz="1050">
                <a:solidFill>
                  <a:schemeClr val="tx1">
                    <a:tint val="75000"/>
                  </a:schemeClr>
                </a:solidFill>
              </a:defRPr>
            </a:lvl7pPr>
            <a:lvl8pPr marL="2100423" indent="0">
              <a:buNone/>
              <a:defRPr sz="1050">
                <a:solidFill>
                  <a:schemeClr val="tx1">
                    <a:tint val="75000"/>
                  </a:schemeClr>
                </a:solidFill>
              </a:defRPr>
            </a:lvl8pPr>
            <a:lvl9pPr marL="2400483"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1CD9C9-02CC-4AC0-8632-62834C0D5A8B}" type="datetimeFigureOut">
              <a:rPr lang="en-GB" smtClean="0"/>
              <a:t>11/05/2024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341560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5580" y="1198066"/>
            <a:ext cx="2692678" cy="28555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07455" y="1198066"/>
            <a:ext cx="2692678" cy="28555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1CD9C9-02CC-4AC0-8632-62834C0D5A8B}" type="datetimeFigureOut">
              <a:rPr lang="en-GB" smtClean="0"/>
              <a:t>11/05/2024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198259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6406" y="239614"/>
            <a:ext cx="5464552" cy="869901"/>
          </a:xfrm>
        </p:spPr>
        <p:txBody>
          <a:bodyPr/>
          <a:lstStyle/>
          <a:p>
            <a:r>
              <a:rPr lang="en-US"/>
              <a:t>Click to edit Master title style</a:t>
            </a:r>
            <a:endParaRPr lang="en-US" dirty="0"/>
          </a:p>
        </p:txBody>
      </p:sp>
      <p:sp>
        <p:nvSpPr>
          <p:cNvPr id="3" name="Text Placeholder 2"/>
          <p:cNvSpPr>
            <a:spLocks noGrp="1"/>
          </p:cNvSpPr>
          <p:nvPr>
            <p:ph type="body" idx="1"/>
          </p:nvPr>
        </p:nvSpPr>
        <p:spPr>
          <a:xfrm>
            <a:off x="436406" y="1103263"/>
            <a:ext cx="2680303" cy="540692"/>
          </a:xfrm>
        </p:spPr>
        <p:txBody>
          <a:bodyPr anchor="b"/>
          <a:lstStyle>
            <a:lvl1pPr marL="0" indent="0">
              <a:buNone/>
              <a:defRPr sz="1575" b="1"/>
            </a:lvl1pPr>
            <a:lvl2pPr marL="300060" indent="0">
              <a:buNone/>
              <a:defRPr sz="1313" b="1"/>
            </a:lvl2pPr>
            <a:lvl3pPr marL="600121" indent="0">
              <a:buNone/>
              <a:defRPr sz="1181" b="1"/>
            </a:lvl3pPr>
            <a:lvl4pPr marL="900181" indent="0">
              <a:buNone/>
              <a:defRPr sz="1050" b="1"/>
            </a:lvl4pPr>
            <a:lvl5pPr marL="1200241" indent="0">
              <a:buNone/>
              <a:defRPr sz="1050" b="1"/>
            </a:lvl5pPr>
            <a:lvl6pPr marL="1500302" indent="0">
              <a:buNone/>
              <a:defRPr sz="1050" b="1"/>
            </a:lvl6pPr>
            <a:lvl7pPr marL="1800362" indent="0">
              <a:buNone/>
              <a:defRPr sz="1050" b="1"/>
            </a:lvl7pPr>
            <a:lvl8pPr marL="2100423" indent="0">
              <a:buNone/>
              <a:defRPr sz="1050" b="1"/>
            </a:lvl8pPr>
            <a:lvl9pPr marL="2400483" indent="0">
              <a:buNone/>
              <a:defRPr sz="1050" b="1"/>
            </a:lvl9pPr>
          </a:lstStyle>
          <a:p>
            <a:pPr lvl="0"/>
            <a:r>
              <a:rPr lang="en-US"/>
              <a:t>Click to edit Master text styles</a:t>
            </a:r>
          </a:p>
        </p:txBody>
      </p:sp>
      <p:sp>
        <p:nvSpPr>
          <p:cNvPr id="4" name="Content Placeholder 3"/>
          <p:cNvSpPr>
            <a:spLocks noGrp="1"/>
          </p:cNvSpPr>
          <p:nvPr>
            <p:ph sz="half" idx="2"/>
          </p:nvPr>
        </p:nvSpPr>
        <p:spPr>
          <a:xfrm>
            <a:off x="436406" y="1643956"/>
            <a:ext cx="2680303" cy="2418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207455" y="1103263"/>
            <a:ext cx="2693503" cy="540692"/>
          </a:xfrm>
        </p:spPr>
        <p:txBody>
          <a:bodyPr anchor="b"/>
          <a:lstStyle>
            <a:lvl1pPr marL="0" indent="0">
              <a:buNone/>
              <a:defRPr sz="1575" b="1"/>
            </a:lvl1pPr>
            <a:lvl2pPr marL="300060" indent="0">
              <a:buNone/>
              <a:defRPr sz="1313" b="1"/>
            </a:lvl2pPr>
            <a:lvl3pPr marL="600121" indent="0">
              <a:buNone/>
              <a:defRPr sz="1181" b="1"/>
            </a:lvl3pPr>
            <a:lvl4pPr marL="900181" indent="0">
              <a:buNone/>
              <a:defRPr sz="1050" b="1"/>
            </a:lvl4pPr>
            <a:lvl5pPr marL="1200241" indent="0">
              <a:buNone/>
              <a:defRPr sz="1050" b="1"/>
            </a:lvl5pPr>
            <a:lvl6pPr marL="1500302" indent="0">
              <a:buNone/>
              <a:defRPr sz="1050" b="1"/>
            </a:lvl6pPr>
            <a:lvl7pPr marL="1800362" indent="0">
              <a:buNone/>
              <a:defRPr sz="1050" b="1"/>
            </a:lvl7pPr>
            <a:lvl8pPr marL="2100423" indent="0">
              <a:buNone/>
              <a:defRPr sz="1050" b="1"/>
            </a:lvl8pPr>
            <a:lvl9pPr marL="2400483" indent="0">
              <a:buNone/>
              <a:defRPr sz="1050" b="1"/>
            </a:lvl9pPr>
          </a:lstStyle>
          <a:p>
            <a:pPr lvl="0"/>
            <a:r>
              <a:rPr lang="en-US"/>
              <a:t>Click to edit Master text styles</a:t>
            </a:r>
          </a:p>
        </p:txBody>
      </p:sp>
      <p:sp>
        <p:nvSpPr>
          <p:cNvPr id="6" name="Content Placeholder 5"/>
          <p:cNvSpPr>
            <a:spLocks noGrp="1"/>
          </p:cNvSpPr>
          <p:nvPr>
            <p:ph sz="quarter" idx="4"/>
          </p:nvPr>
        </p:nvSpPr>
        <p:spPr>
          <a:xfrm>
            <a:off x="3207455" y="1643956"/>
            <a:ext cx="2693503" cy="2418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1CD9C9-02CC-4AC0-8632-62834C0D5A8B}" type="datetimeFigureOut">
              <a:rPr lang="en-GB" smtClean="0"/>
              <a:t>11/05/2024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2575429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1CD9C9-02CC-4AC0-8632-62834C0D5A8B}" type="datetimeFigureOut">
              <a:rPr lang="en-GB" smtClean="0"/>
              <a:t>11/05/2024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282610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CD9C9-02CC-4AC0-8632-62834C0D5A8B}" type="datetimeFigureOut">
              <a:rPr lang="en-GB" smtClean="0"/>
              <a:t>11/05/2024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2523658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6406" y="300038"/>
            <a:ext cx="2043432" cy="1050131"/>
          </a:xfrm>
        </p:spPr>
        <p:txBody>
          <a:bodyPr anchor="b"/>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2693503" y="647999"/>
            <a:ext cx="3207455" cy="3198317"/>
          </a:xfrm>
        </p:spPr>
        <p:txBody>
          <a:bodyPr/>
          <a:lstStyle>
            <a:lvl1pPr>
              <a:defRPr sz="2100"/>
            </a:lvl1pPr>
            <a:lvl2pPr>
              <a:defRPr sz="1838"/>
            </a:lvl2pPr>
            <a:lvl3pPr>
              <a:defRPr sz="1575"/>
            </a:lvl3pPr>
            <a:lvl4pPr>
              <a:defRPr sz="1313"/>
            </a:lvl4pPr>
            <a:lvl5pPr>
              <a:defRPr sz="1313"/>
            </a:lvl5pPr>
            <a:lvl6pPr>
              <a:defRPr sz="1313"/>
            </a:lvl6pPr>
            <a:lvl7pPr>
              <a:defRPr sz="1313"/>
            </a:lvl7pPr>
            <a:lvl8pPr>
              <a:defRPr sz="1313"/>
            </a:lvl8pPr>
            <a:lvl9pPr>
              <a:defRPr sz="13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6406" y="1350169"/>
            <a:ext cx="2043432" cy="2501355"/>
          </a:xfrm>
        </p:spPr>
        <p:txBody>
          <a:bodyPr/>
          <a:lstStyle>
            <a:lvl1pPr marL="0" indent="0">
              <a:buNone/>
              <a:defRPr sz="1050"/>
            </a:lvl1pPr>
            <a:lvl2pPr marL="300060" indent="0">
              <a:buNone/>
              <a:defRPr sz="919"/>
            </a:lvl2pPr>
            <a:lvl3pPr marL="600121" indent="0">
              <a:buNone/>
              <a:defRPr sz="788"/>
            </a:lvl3pPr>
            <a:lvl4pPr marL="900181" indent="0">
              <a:buNone/>
              <a:defRPr sz="656"/>
            </a:lvl4pPr>
            <a:lvl5pPr marL="1200241" indent="0">
              <a:buNone/>
              <a:defRPr sz="656"/>
            </a:lvl5pPr>
            <a:lvl6pPr marL="1500302" indent="0">
              <a:buNone/>
              <a:defRPr sz="656"/>
            </a:lvl6pPr>
            <a:lvl7pPr marL="1800362" indent="0">
              <a:buNone/>
              <a:defRPr sz="656"/>
            </a:lvl7pPr>
            <a:lvl8pPr marL="2100423" indent="0">
              <a:buNone/>
              <a:defRPr sz="656"/>
            </a:lvl8pPr>
            <a:lvl9pPr marL="2400483" indent="0">
              <a:buNone/>
              <a:defRPr sz="656"/>
            </a:lvl9pPr>
          </a:lstStyle>
          <a:p>
            <a:pPr lvl="0"/>
            <a:r>
              <a:rPr lang="en-US"/>
              <a:t>Click to edit Master text styles</a:t>
            </a:r>
          </a:p>
        </p:txBody>
      </p:sp>
      <p:sp>
        <p:nvSpPr>
          <p:cNvPr id="5" name="Date Placeholder 4"/>
          <p:cNvSpPr>
            <a:spLocks noGrp="1"/>
          </p:cNvSpPr>
          <p:nvPr>
            <p:ph type="dt" sz="half" idx="10"/>
          </p:nvPr>
        </p:nvSpPr>
        <p:spPr/>
        <p:txBody>
          <a:bodyPr/>
          <a:lstStyle/>
          <a:p>
            <a:fld id="{711CD9C9-02CC-4AC0-8632-62834C0D5A8B}" type="datetimeFigureOut">
              <a:rPr lang="en-GB" smtClean="0"/>
              <a:t>11/05/2024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1827902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6406" y="300038"/>
            <a:ext cx="2043432" cy="1050131"/>
          </a:xfrm>
        </p:spPr>
        <p:txBody>
          <a:bodyPr anchor="b"/>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93503" y="647999"/>
            <a:ext cx="3207455" cy="3198317"/>
          </a:xfrm>
        </p:spPr>
        <p:txBody>
          <a:bodyPr anchor="t"/>
          <a:lstStyle>
            <a:lvl1pPr marL="0" indent="0">
              <a:buNone/>
              <a:defRPr sz="2100"/>
            </a:lvl1pPr>
            <a:lvl2pPr marL="300060" indent="0">
              <a:buNone/>
              <a:defRPr sz="1838"/>
            </a:lvl2pPr>
            <a:lvl3pPr marL="600121" indent="0">
              <a:buNone/>
              <a:defRPr sz="1575"/>
            </a:lvl3pPr>
            <a:lvl4pPr marL="900181" indent="0">
              <a:buNone/>
              <a:defRPr sz="1313"/>
            </a:lvl4pPr>
            <a:lvl5pPr marL="1200241" indent="0">
              <a:buNone/>
              <a:defRPr sz="1313"/>
            </a:lvl5pPr>
            <a:lvl6pPr marL="1500302" indent="0">
              <a:buNone/>
              <a:defRPr sz="1313"/>
            </a:lvl6pPr>
            <a:lvl7pPr marL="1800362" indent="0">
              <a:buNone/>
              <a:defRPr sz="1313"/>
            </a:lvl7pPr>
            <a:lvl8pPr marL="2100423" indent="0">
              <a:buNone/>
              <a:defRPr sz="1313"/>
            </a:lvl8pPr>
            <a:lvl9pPr marL="2400483" indent="0">
              <a:buNone/>
              <a:defRPr sz="1313"/>
            </a:lvl9pPr>
          </a:lstStyle>
          <a:p>
            <a:r>
              <a:rPr lang="en-US"/>
              <a:t>Click icon to add picture</a:t>
            </a:r>
            <a:endParaRPr lang="en-US" dirty="0"/>
          </a:p>
        </p:txBody>
      </p:sp>
      <p:sp>
        <p:nvSpPr>
          <p:cNvPr id="4" name="Text Placeholder 3"/>
          <p:cNvSpPr>
            <a:spLocks noGrp="1"/>
          </p:cNvSpPr>
          <p:nvPr>
            <p:ph type="body" sz="half" idx="2"/>
          </p:nvPr>
        </p:nvSpPr>
        <p:spPr>
          <a:xfrm>
            <a:off x="436406" y="1350169"/>
            <a:ext cx="2043432" cy="2501355"/>
          </a:xfrm>
        </p:spPr>
        <p:txBody>
          <a:bodyPr/>
          <a:lstStyle>
            <a:lvl1pPr marL="0" indent="0">
              <a:buNone/>
              <a:defRPr sz="1050"/>
            </a:lvl1pPr>
            <a:lvl2pPr marL="300060" indent="0">
              <a:buNone/>
              <a:defRPr sz="919"/>
            </a:lvl2pPr>
            <a:lvl3pPr marL="600121" indent="0">
              <a:buNone/>
              <a:defRPr sz="788"/>
            </a:lvl3pPr>
            <a:lvl4pPr marL="900181" indent="0">
              <a:buNone/>
              <a:defRPr sz="656"/>
            </a:lvl4pPr>
            <a:lvl5pPr marL="1200241" indent="0">
              <a:buNone/>
              <a:defRPr sz="656"/>
            </a:lvl5pPr>
            <a:lvl6pPr marL="1500302" indent="0">
              <a:buNone/>
              <a:defRPr sz="656"/>
            </a:lvl6pPr>
            <a:lvl7pPr marL="1800362" indent="0">
              <a:buNone/>
              <a:defRPr sz="656"/>
            </a:lvl7pPr>
            <a:lvl8pPr marL="2100423" indent="0">
              <a:buNone/>
              <a:defRPr sz="656"/>
            </a:lvl8pPr>
            <a:lvl9pPr marL="2400483" indent="0">
              <a:buNone/>
              <a:defRPr sz="656"/>
            </a:lvl9pPr>
          </a:lstStyle>
          <a:p>
            <a:pPr lvl="0"/>
            <a:r>
              <a:rPr lang="en-US"/>
              <a:t>Click to edit Master text styles</a:t>
            </a:r>
          </a:p>
        </p:txBody>
      </p:sp>
      <p:sp>
        <p:nvSpPr>
          <p:cNvPr id="5" name="Date Placeholder 4"/>
          <p:cNvSpPr>
            <a:spLocks noGrp="1"/>
          </p:cNvSpPr>
          <p:nvPr>
            <p:ph type="dt" sz="half" idx="10"/>
          </p:nvPr>
        </p:nvSpPr>
        <p:spPr/>
        <p:txBody>
          <a:bodyPr/>
          <a:lstStyle/>
          <a:p>
            <a:fld id="{711CD9C9-02CC-4AC0-8632-62834C0D5A8B}" type="datetimeFigureOut">
              <a:rPr lang="en-GB" smtClean="0"/>
              <a:t>11/05/2024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305831-24BF-4942-BB6A-A43B7E454DFB}" type="slidenum">
              <a:rPr lang="en-GB" smtClean="0"/>
              <a:t>‹#›</a:t>
            </a:fld>
            <a:endParaRPr lang="en-GB"/>
          </a:p>
        </p:txBody>
      </p:sp>
    </p:spTree>
    <p:extLst>
      <p:ext uri="{BB962C8B-B14F-4D97-AF65-F5344CB8AC3E}">
        <p14:creationId xmlns:p14="http://schemas.microsoft.com/office/powerpoint/2010/main" val="373076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581" y="239614"/>
            <a:ext cx="5464552" cy="8699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35581" y="1198066"/>
            <a:ext cx="5464552" cy="28555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35580" y="4171356"/>
            <a:ext cx="1425535" cy="239613"/>
          </a:xfrm>
          <a:prstGeom prst="rect">
            <a:avLst/>
          </a:prstGeom>
        </p:spPr>
        <p:txBody>
          <a:bodyPr vert="horz" lIns="91440" tIns="45720" rIns="91440" bIns="45720" rtlCol="0" anchor="ctr"/>
          <a:lstStyle>
            <a:lvl1pPr algn="l">
              <a:defRPr sz="788">
                <a:solidFill>
                  <a:schemeClr val="tx1">
                    <a:tint val="75000"/>
                  </a:schemeClr>
                </a:solidFill>
              </a:defRPr>
            </a:lvl1pPr>
          </a:lstStyle>
          <a:p>
            <a:fld id="{711CD9C9-02CC-4AC0-8632-62834C0D5A8B}" type="datetimeFigureOut">
              <a:rPr lang="en-GB" smtClean="0"/>
              <a:t>11/05/2024</a:t>
            </a:fld>
            <a:endParaRPr lang="en-GB"/>
          </a:p>
        </p:txBody>
      </p:sp>
      <p:sp>
        <p:nvSpPr>
          <p:cNvPr id="5" name="Footer Placeholder 4"/>
          <p:cNvSpPr>
            <a:spLocks noGrp="1"/>
          </p:cNvSpPr>
          <p:nvPr>
            <p:ph type="ftr" sz="quarter" idx="3"/>
          </p:nvPr>
        </p:nvSpPr>
        <p:spPr>
          <a:xfrm>
            <a:off x="2098705" y="4171356"/>
            <a:ext cx="2138303" cy="239613"/>
          </a:xfrm>
          <a:prstGeom prst="rect">
            <a:avLst/>
          </a:prstGeom>
        </p:spPr>
        <p:txBody>
          <a:bodyPr vert="horz" lIns="91440" tIns="45720" rIns="91440" bIns="45720" rtlCol="0" anchor="ctr"/>
          <a:lstStyle>
            <a:lvl1pPr algn="ctr">
              <a:defRPr sz="78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474598" y="4171356"/>
            <a:ext cx="1425535" cy="239613"/>
          </a:xfrm>
          <a:prstGeom prst="rect">
            <a:avLst/>
          </a:prstGeom>
        </p:spPr>
        <p:txBody>
          <a:bodyPr vert="horz" lIns="91440" tIns="45720" rIns="91440" bIns="45720" rtlCol="0" anchor="ctr"/>
          <a:lstStyle>
            <a:lvl1pPr algn="r">
              <a:defRPr sz="788">
                <a:solidFill>
                  <a:schemeClr val="tx1">
                    <a:tint val="75000"/>
                  </a:schemeClr>
                </a:solidFill>
              </a:defRPr>
            </a:lvl1pPr>
          </a:lstStyle>
          <a:p>
            <a:fld id="{58305831-24BF-4942-BB6A-A43B7E454DFB}" type="slidenum">
              <a:rPr lang="en-GB" smtClean="0"/>
              <a:t>‹#›</a:t>
            </a:fld>
            <a:endParaRPr lang="en-GB"/>
          </a:p>
        </p:txBody>
      </p:sp>
    </p:spTree>
    <p:extLst>
      <p:ext uri="{BB962C8B-B14F-4D97-AF65-F5344CB8AC3E}">
        <p14:creationId xmlns:p14="http://schemas.microsoft.com/office/powerpoint/2010/main" val="269378007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600121" rtl="0" eaLnBrk="1" latinLnBrk="0" hangingPunct="1">
        <a:lnSpc>
          <a:spcPct val="90000"/>
        </a:lnSpc>
        <a:spcBef>
          <a:spcPct val="0"/>
        </a:spcBef>
        <a:buNone/>
        <a:defRPr sz="2888" kern="1200">
          <a:solidFill>
            <a:schemeClr val="tx1"/>
          </a:solidFill>
          <a:latin typeface="+mj-lt"/>
          <a:ea typeface="+mj-ea"/>
          <a:cs typeface="+mj-cs"/>
        </a:defRPr>
      </a:lvl1pPr>
    </p:titleStyle>
    <p:bodyStyle>
      <a:lvl1pPr marL="150030" indent="-150030" algn="l" defTabSz="600121" rtl="0" eaLnBrk="1" latinLnBrk="0" hangingPunct="1">
        <a:lnSpc>
          <a:spcPct val="90000"/>
        </a:lnSpc>
        <a:spcBef>
          <a:spcPts val="656"/>
        </a:spcBef>
        <a:buFont typeface="Arial" panose="020B0604020202020204" pitchFamily="34" charset="0"/>
        <a:buChar char="•"/>
        <a:defRPr sz="1838" kern="1200">
          <a:solidFill>
            <a:schemeClr val="tx1"/>
          </a:solidFill>
          <a:latin typeface="+mn-lt"/>
          <a:ea typeface="+mn-ea"/>
          <a:cs typeface="+mn-cs"/>
        </a:defRPr>
      </a:lvl1pPr>
      <a:lvl2pPr marL="450091" indent="-150030" algn="l" defTabSz="600121" rtl="0" eaLnBrk="1" latinLnBrk="0" hangingPunct="1">
        <a:lnSpc>
          <a:spcPct val="90000"/>
        </a:lnSpc>
        <a:spcBef>
          <a:spcPts val="328"/>
        </a:spcBef>
        <a:buFont typeface="Arial" panose="020B0604020202020204" pitchFamily="34" charset="0"/>
        <a:buChar char="•"/>
        <a:defRPr sz="1575" kern="1200">
          <a:solidFill>
            <a:schemeClr val="tx1"/>
          </a:solidFill>
          <a:latin typeface="+mn-lt"/>
          <a:ea typeface="+mn-ea"/>
          <a:cs typeface="+mn-cs"/>
        </a:defRPr>
      </a:lvl2pPr>
      <a:lvl3pPr marL="750151" indent="-150030" algn="l" defTabSz="600121" rtl="0" eaLnBrk="1" latinLnBrk="0" hangingPunct="1">
        <a:lnSpc>
          <a:spcPct val="90000"/>
        </a:lnSpc>
        <a:spcBef>
          <a:spcPts val="328"/>
        </a:spcBef>
        <a:buFont typeface="Arial" panose="020B0604020202020204" pitchFamily="34" charset="0"/>
        <a:buChar char="•"/>
        <a:defRPr sz="1313" kern="1200">
          <a:solidFill>
            <a:schemeClr val="tx1"/>
          </a:solidFill>
          <a:latin typeface="+mn-lt"/>
          <a:ea typeface="+mn-ea"/>
          <a:cs typeface="+mn-cs"/>
        </a:defRPr>
      </a:lvl3pPr>
      <a:lvl4pPr marL="1050211" indent="-150030" algn="l" defTabSz="600121" rtl="0" eaLnBrk="1" latinLnBrk="0" hangingPunct="1">
        <a:lnSpc>
          <a:spcPct val="90000"/>
        </a:lnSpc>
        <a:spcBef>
          <a:spcPts val="328"/>
        </a:spcBef>
        <a:buFont typeface="Arial" panose="020B0604020202020204" pitchFamily="34" charset="0"/>
        <a:buChar char="•"/>
        <a:defRPr sz="1181" kern="1200">
          <a:solidFill>
            <a:schemeClr val="tx1"/>
          </a:solidFill>
          <a:latin typeface="+mn-lt"/>
          <a:ea typeface="+mn-ea"/>
          <a:cs typeface="+mn-cs"/>
        </a:defRPr>
      </a:lvl4pPr>
      <a:lvl5pPr marL="1350272" indent="-150030" algn="l" defTabSz="600121" rtl="0" eaLnBrk="1" latinLnBrk="0" hangingPunct="1">
        <a:lnSpc>
          <a:spcPct val="90000"/>
        </a:lnSpc>
        <a:spcBef>
          <a:spcPts val="328"/>
        </a:spcBef>
        <a:buFont typeface="Arial" panose="020B0604020202020204" pitchFamily="34" charset="0"/>
        <a:buChar char="•"/>
        <a:defRPr sz="1181" kern="1200">
          <a:solidFill>
            <a:schemeClr val="tx1"/>
          </a:solidFill>
          <a:latin typeface="+mn-lt"/>
          <a:ea typeface="+mn-ea"/>
          <a:cs typeface="+mn-cs"/>
        </a:defRPr>
      </a:lvl5pPr>
      <a:lvl6pPr marL="1650332" indent="-150030" algn="l" defTabSz="600121" rtl="0" eaLnBrk="1" latinLnBrk="0" hangingPunct="1">
        <a:lnSpc>
          <a:spcPct val="90000"/>
        </a:lnSpc>
        <a:spcBef>
          <a:spcPts val="328"/>
        </a:spcBef>
        <a:buFont typeface="Arial" panose="020B0604020202020204" pitchFamily="34" charset="0"/>
        <a:buChar char="•"/>
        <a:defRPr sz="1181" kern="1200">
          <a:solidFill>
            <a:schemeClr val="tx1"/>
          </a:solidFill>
          <a:latin typeface="+mn-lt"/>
          <a:ea typeface="+mn-ea"/>
          <a:cs typeface="+mn-cs"/>
        </a:defRPr>
      </a:lvl6pPr>
      <a:lvl7pPr marL="1950392" indent="-150030" algn="l" defTabSz="600121" rtl="0" eaLnBrk="1" latinLnBrk="0" hangingPunct="1">
        <a:lnSpc>
          <a:spcPct val="90000"/>
        </a:lnSpc>
        <a:spcBef>
          <a:spcPts val="328"/>
        </a:spcBef>
        <a:buFont typeface="Arial" panose="020B0604020202020204" pitchFamily="34" charset="0"/>
        <a:buChar char="•"/>
        <a:defRPr sz="1181" kern="1200">
          <a:solidFill>
            <a:schemeClr val="tx1"/>
          </a:solidFill>
          <a:latin typeface="+mn-lt"/>
          <a:ea typeface="+mn-ea"/>
          <a:cs typeface="+mn-cs"/>
        </a:defRPr>
      </a:lvl7pPr>
      <a:lvl8pPr marL="2250453" indent="-150030" algn="l" defTabSz="600121" rtl="0" eaLnBrk="1" latinLnBrk="0" hangingPunct="1">
        <a:lnSpc>
          <a:spcPct val="90000"/>
        </a:lnSpc>
        <a:spcBef>
          <a:spcPts val="328"/>
        </a:spcBef>
        <a:buFont typeface="Arial" panose="020B0604020202020204" pitchFamily="34" charset="0"/>
        <a:buChar char="•"/>
        <a:defRPr sz="1181" kern="1200">
          <a:solidFill>
            <a:schemeClr val="tx1"/>
          </a:solidFill>
          <a:latin typeface="+mn-lt"/>
          <a:ea typeface="+mn-ea"/>
          <a:cs typeface="+mn-cs"/>
        </a:defRPr>
      </a:lvl8pPr>
      <a:lvl9pPr marL="2550513" indent="-150030" algn="l" defTabSz="600121" rtl="0" eaLnBrk="1" latinLnBrk="0" hangingPunct="1">
        <a:lnSpc>
          <a:spcPct val="90000"/>
        </a:lnSpc>
        <a:spcBef>
          <a:spcPts val="328"/>
        </a:spcBef>
        <a:buFont typeface="Arial" panose="020B0604020202020204" pitchFamily="34" charset="0"/>
        <a:buChar char="•"/>
        <a:defRPr sz="1181" kern="1200">
          <a:solidFill>
            <a:schemeClr val="tx1"/>
          </a:solidFill>
          <a:latin typeface="+mn-lt"/>
          <a:ea typeface="+mn-ea"/>
          <a:cs typeface="+mn-cs"/>
        </a:defRPr>
      </a:lvl9pPr>
    </p:bodyStyle>
    <p:otherStyle>
      <a:defPPr>
        <a:defRPr lang="en-US"/>
      </a:defPPr>
      <a:lvl1pPr marL="0" algn="l" defTabSz="600121" rtl="0" eaLnBrk="1" latinLnBrk="0" hangingPunct="1">
        <a:defRPr sz="1181" kern="1200">
          <a:solidFill>
            <a:schemeClr val="tx1"/>
          </a:solidFill>
          <a:latin typeface="+mn-lt"/>
          <a:ea typeface="+mn-ea"/>
          <a:cs typeface="+mn-cs"/>
        </a:defRPr>
      </a:lvl1pPr>
      <a:lvl2pPr marL="300060" algn="l" defTabSz="600121" rtl="0" eaLnBrk="1" latinLnBrk="0" hangingPunct="1">
        <a:defRPr sz="1181" kern="1200">
          <a:solidFill>
            <a:schemeClr val="tx1"/>
          </a:solidFill>
          <a:latin typeface="+mn-lt"/>
          <a:ea typeface="+mn-ea"/>
          <a:cs typeface="+mn-cs"/>
        </a:defRPr>
      </a:lvl2pPr>
      <a:lvl3pPr marL="600121" algn="l" defTabSz="600121" rtl="0" eaLnBrk="1" latinLnBrk="0" hangingPunct="1">
        <a:defRPr sz="1181" kern="1200">
          <a:solidFill>
            <a:schemeClr val="tx1"/>
          </a:solidFill>
          <a:latin typeface="+mn-lt"/>
          <a:ea typeface="+mn-ea"/>
          <a:cs typeface="+mn-cs"/>
        </a:defRPr>
      </a:lvl3pPr>
      <a:lvl4pPr marL="900181" algn="l" defTabSz="600121" rtl="0" eaLnBrk="1" latinLnBrk="0" hangingPunct="1">
        <a:defRPr sz="1181" kern="1200">
          <a:solidFill>
            <a:schemeClr val="tx1"/>
          </a:solidFill>
          <a:latin typeface="+mn-lt"/>
          <a:ea typeface="+mn-ea"/>
          <a:cs typeface="+mn-cs"/>
        </a:defRPr>
      </a:lvl4pPr>
      <a:lvl5pPr marL="1200241" algn="l" defTabSz="600121" rtl="0" eaLnBrk="1" latinLnBrk="0" hangingPunct="1">
        <a:defRPr sz="1181" kern="1200">
          <a:solidFill>
            <a:schemeClr val="tx1"/>
          </a:solidFill>
          <a:latin typeface="+mn-lt"/>
          <a:ea typeface="+mn-ea"/>
          <a:cs typeface="+mn-cs"/>
        </a:defRPr>
      </a:lvl5pPr>
      <a:lvl6pPr marL="1500302" algn="l" defTabSz="600121" rtl="0" eaLnBrk="1" latinLnBrk="0" hangingPunct="1">
        <a:defRPr sz="1181" kern="1200">
          <a:solidFill>
            <a:schemeClr val="tx1"/>
          </a:solidFill>
          <a:latin typeface="+mn-lt"/>
          <a:ea typeface="+mn-ea"/>
          <a:cs typeface="+mn-cs"/>
        </a:defRPr>
      </a:lvl6pPr>
      <a:lvl7pPr marL="1800362" algn="l" defTabSz="600121" rtl="0" eaLnBrk="1" latinLnBrk="0" hangingPunct="1">
        <a:defRPr sz="1181" kern="1200">
          <a:solidFill>
            <a:schemeClr val="tx1"/>
          </a:solidFill>
          <a:latin typeface="+mn-lt"/>
          <a:ea typeface="+mn-ea"/>
          <a:cs typeface="+mn-cs"/>
        </a:defRPr>
      </a:lvl7pPr>
      <a:lvl8pPr marL="2100423" algn="l" defTabSz="600121" rtl="0" eaLnBrk="1" latinLnBrk="0" hangingPunct="1">
        <a:defRPr sz="1181" kern="1200">
          <a:solidFill>
            <a:schemeClr val="tx1"/>
          </a:solidFill>
          <a:latin typeface="+mn-lt"/>
          <a:ea typeface="+mn-ea"/>
          <a:cs typeface="+mn-cs"/>
        </a:defRPr>
      </a:lvl8pPr>
      <a:lvl9pPr marL="2400483" algn="l" defTabSz="600121" rtl="0" eaLnBrk="1" latinLnBrk="0" hangingPunct="1">
        <a:defRPr sz="1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png"/><Relationship Id="rId7" Type="http://schemas.openxmlformats.org/officeDocument/2006/relationships/image" Target="../media/image51.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slides/_rels/slide1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1.png"/><Relationship Id="rId7" Type="http://schemas.openxmlformats.org/officeDocument/2006/relationships/image" Target="../media/image67.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1.svg"/><Relationship Id="rId5" Type="http://schemas.openxmlformats.org/officeDocument/2006/relationships/image" Target="../media/image65.sv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sv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svg"/><Relationship Id="rId3" Type="http://schemas.openxmlformats.org/officeDocument/2006/relationships/image" Target="../media/image1.png"/><Relationship Id="rId7" Type="http://schemas.openxmlformats.org/officeDocument/2006/relationships/image" Target="../media/image75.svg"/><Relationship Id="rId12" Type="http://schemas.openxmlformats.org/officeDocument/2006/relationships/image" Target="../media/image80.png"/><Relationship Id="rId17" Type="http://schemas.openxmlformats.org/officeDocument/2006/relationships/image" Target="../media/image85.svg"/><Relationship Id="rId2" Type="http://schemas.openxmlformats.org/officeDocument/2006/relationships/notesSlide" Target="../notesSlides/notesSlide8.xml"/><Relationship Id="rId16"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svg"/><Relationship Id="rId5" Type="http://schemas.openxmlformats.org/officeDocument/2006/relationships/image" Target="../media/image73.svg"/><Relationship Id="rId15" Type="http://schemas.openxmlformats.org/officeDocument/2006/relationships/image" Target="../media/image83.sv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svg"/><Relationship Id="rId14" Type="http://schemas.openxmlformats.org/officeDocument/2006/relationships/image" Target="../media/image8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9.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svg"/><Relationship Id="rId4" Type="http://schemas.openxmlformats.org/officeDocument/2006/relationships/image" Target="../media/image8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1.svg"/><Relationship Id="rId4" Type="http://schemas.openxmlformats.org/officeDocument/2006/relationships/image" Target="../media/image90.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1.png"/><Relationship Id="rId7" Type="http://schemas.openxmlformats.org/officeDocument/2006/relationships/image" Target="../media/image95.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svg"/><Relationship Id="rId4" Type="http://schemas.openxmlformats.org/officeDocument/2006/relationships/image" Target="../media/image92.png"/><Relationship Id="rId9" Type="http://schemas.openxmlformats.org/officeDocument/2006/relationships/image" Target="../media/image97.sv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3.svg"/><Relationship Id="rId3" Type="http://schemas.openxmlformats.org/officeDocument/2006/relationships/image" Target="../media/image1.png"/><Relationship Id="rId7" Type="http://schemas.openxmlformats.org/officeDocument/2006/relationships/image" Target="../media/image99.svg"/><Relationship Id="rId12" Type="http://schemas.openxmlformats.org/officeDocument/2006/relationships/image" Target="../media/image10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8.png"/><Relationship Id="rId11" Type="http://schemas.openxmlformats.org/officeDocument/2006/relationships/image" Target="../media/image27.svg"/><Relationship Id="rId5" Type="http://schemas.openxmlformats.org/officeDocument/2006/relationships/image" Target="../media/image5.svg"/><Relationship Id="rId15" Type="http://schemas.openxmlformats.org/officeDocument/2006/relationships/image" Target="../media/image57.svg"/><Relationship Id="rId10"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image" Target="../media/image101.svg"/><Relationship Id="rId1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3.svg"/><Relationship Id="rId18" Type="http://schemas.openxmlformats.org/officeDocument/2006/relationships/image" Target="../media/image84.png"/><Relationship Id="rId3" Type="http://schemas.openxmlformats.org/officeDocument/2006/relationships/image" Target="../media/image1.png"/><Relationship Id="rId21" Type="http://schemas.openxmlformats.org/officeDocument/2006/relationships/image" Target="../media/image108.svg"/><Relationship Id="rId7" Type="http://schemas.openxmlformats.org/officeDocument/2006/relationships/image" Target="../media/image99.svg"/><Relationship Id="rId12" Type="http://schemas.openxmlformats.org/officeDocument/2006/relationships/image" Target="../media/image102.png"/><Relationship Id="rId17" Type="http://schemas.openxmlformats.org/officeDocument/2006/relationships/image" Target="../media/image105.svg"/><Relationship Id="rId2" Type="http://schemas.openxmlformats.org/officeDocument/2006/relationships/notesSlide" Target="../notesSlides/notesSlide20.xml"/><Relationship Id="rId16" Type="http://schemas.openxmlformats.org/officeDocument/2006/relationships/image" Target="../media/image104.png"/><Relationship Id="rId20"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98.png"/><Relationship Id="rId11" Type="http://schemas.openxmlformats.org/officeDocument/2006/relationships/image" Target="../media/image27.svg"/><Relationship Id="rId5" Type="http://schemas.openxmlformats.org/officeDocument/2006/relationships/image" Target="../media/image5.svg"/><Relationship Id="rId15" Type="http://schemas.openxmlformats.org/officeDocument/2006/relationships/image" Target="../media/image57.svg"/><Relationship Id="rId10" Type="http://schemas.openxmlformats.org/officeDocument/2006/relationships/image" Target="../media/image26.png"/><Relationship Id="rId19" Type="http://schemas.openxmlformats.org/officeDocument/2006/relationships/image" Target="../media/image106.svg"/><Relationship Id="rId4" Type="http://schemas.openxmlformats.org/officeDocument/2006/relationships/image" Target="../media/image4.png"/><Relationship Id="rId9" Type="http://schemas.openxmlformats.org/officeDocument/2006/relationships/image" Target="../media/image101.svg"/><Relationship Id="rId1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0.sv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12.sv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14.svg"/><Relationship Id="rId5" Type="http://schemas.openxmlformats.org/officeDocument/2006/relationships/image" Target="../media/image113.png"/><Relationship Id="rId4" Type="http://schemas.openxmlformats.org/officeDocument/2006/relationships/image" Target="../media/image39.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16.sv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18.svg"/><Relationship Id="rId4" Type="http://schemas.openxmlformats.org/officeDocument/2006/relationships/image" Target="../media/image117.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6.svg"/><Relationship Id="rId3" Type="http://schemas.openxmlformats.org/officeDocument/2006/relationships/image" Target="../media/image1.png"/><Relationship Id="rId7" Type="http://schemas.openxmlformats.org/officeDocument/2006/relationships/image" Target="../media/image120.svg"/><Relationship Id="rId12" Type="http://schemas.openxmlformats.org/officeDocument/2006/relationships/image" Target="../media/image125.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19.png"/><Relationship Id="rId11" Type="http://schemas.openxmlformats.org/officeDocument/2006/relationships/image" Target="../media/image124.svg"/><Relationship Id="rId5" Type="http://schemas.openxmlformats.org/officeDocument/2006/relationships/image" Target="../media/image57.svg"/><Relationship Id="rId10" Type="http://schemas.openxmlformats.org/officeDocument/2006/relationships/image" Target="../media/image123.png"/><Relationship Id="rId4" Type="http://schemas.openxmlformats.org/officeDocument/2006/relationships/image" Target="../media/image56.png"/><Relationship Id="rId9" Type="http://schemas.openxmlformats.org/officeDocument/2006/relationships/image" Target="../media/image122.sv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28.svg"/><Relationship Id="rId4" Type="http://schemas.openxmlformats.org/officeDocument/2006/relationships/image" Target="../media/image127.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30.svg"/><Relationship Id="rId4" Type="http://schemas.openxmlformats.org/officeDocument/2006/relationships/image" Target="../media/image129.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06.svg"/><Relationship Id="rId4" Type="http://schemas.openxmlformats.org/officeDocument/2006/relationships/image" Target="../media/image84.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31.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33.svg"/><Relationship Id="rId4" Type="http://schemas.openxmlformats.org/officeDocument/2006/relationships/image" Target="../media/image132.png"/></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3" Type="http://schemas.openxmlformats.org/officeDocument/2006/relationships/image" Target="../media/image141.jpeg"/><Relationship Id="rId18" Type="http://schemas.openxmlformats.org/officeDocument/2006/relationships/image" Target="../media/image144.png"/><Relationship Id="rId26" Type="http://schemas.openxmlformats.org/officeDocument/2006/relationships/image" Target="../media/image152.png"/><Relationship Id="rId39" Type="http://schemas.openxmlformats.org/officeDocument/2006/relationships/image" Target="../media/image165.png"/><Relationship Id="rId21" Type="http://schemas.openxmlformats.org/officeDocument/2006/relationships/image" Target="../media/image147.svg"/><Relationship Id="rId34" Type="http://schemas.openxmlformats.org/officeDocument/2006/relationships/image" Target="../media/image160.png"/><Relationship Id="rId42" Type="http://schemas.openxmlformats.org/officeDocument/2006/relationships/image" Target="../media/image168.svg"/><Relationship Id="rId47" Type="http://schemas.openxmlformats.org/officeDocument/2006/relationships/image" Target="../media/image173.png"/><Relationship Id="rId50" Type="http://schemas.openxmlformats.org/officeDocument/2006/relationships/image" Target="../media/image176.svg"/><Relationship Id="rId7" Type="http://schemas.openxmlformats.org/officeDocument/2006/relationships/image" Target="../media/image138.png"/><Relationship Id="rId2" Type="http://schemas.openxmlformats.org/officeDocument/2006/relationships/image" Target="../media/image1.png"/><Relationship Id="rId16" Type="http://schemas.openxmlformats.org/officeDocument/2006/relationships/image" Target="../media/image143.png"/><Relationship Id="rId29" Type="http://schemas.openxmlformats.org/officeDocument/2006/relationships/image" Target="../media/image155.svg"/><Relationship Id="rId11" Type="http://schemas.openxmlformats.org/officeDocument/2006/relationships/image" Target="../media/image140.png"/><Relationship Id="rId24" Type="http://schemas.openxmlformats.org/officeDocument/2006/relationships/image" Target="../media/image150.png"/><Relationship Id="rId32" Type="http://schemas.openxmlformats.org/officeDocument/2006/relationships/image" Target="../media/image158.png"/><Relationship Id="rId37" Type="http://schemas.openxmlformats.org/officeDocument/2006/relationships/image" Target="../media/image163.png"/><Relationship Id="rId40" Type="http://schemas.openxmlformats.org/officeDocument/2006/relationships/image" Target="../media/image166.svg"/><Relationship Id="rId45" Type="http://schemas.openxmlformats.org/officeDocument/2006/relationships/image" Target="../media/image171.png"/><Relationship Id="rId5" Type="http://schemas.openxmlformats.org/officeDocument/2006/relationships/image" Target="../media/image136.png"/><Relationship Id="rId15" Type="http://schemas.microsoft.com/office/2007/relationships/hdphoto" Target="../media/hdphoto4.wdp"/><Relationship Id="rId23" Type="http://schemas.openxmlformats.org/officeDocument/2006/relationships/image" Target="../media/image149.svg"/><Relationship Id="rId28" Type="http://schemas.openxmlformats.org/officeDocument/2006/relationships/image" Target="../media/image154.png"/><Relationship Id="rId36" Type="http://schemas.openxmlformats.org/officeDocument/2006/relationships/image" Target="../media/image162.svg"/><Relationship Id="rId49" Type="http://schemas.openxmlformats.org/officeDocument/2006/relationships/image" Target="../media/image175.png"/><Relationship Id="rId10" Type="http://schemas.microsoft.com/office/2007/relationships/hdphoto" Target="../media/hdphoto2.wdp"/><Relationship Id="rId19" Type="http://schemas.openxmlformats.org/officeDocument/2006/relationships/image" Target="../media/image145.svg"/><Relationship Id="rId31" Type="http://schemas.openxmlformats.org/officeDocument/2006/relationships/image" Target="../media/image157.svg"/><Relationship Id="rId44" Type="http://schemas.openxmlformats.org/officeDocument/2006/relationships/image" Target="../media/image170.svg"/><Relationship Id="rId52" Type="http://schemas.openxmlformats.org/officeDocument/2006/relationships/image" Target="../media/image178.svg"/><Relationship Id="rId4" Type="http://schemas.openxmlformats.org/officeDocument/2006/relationships/image" Target="../media/image135.svg"/><Relationship Id="rId9" Type="http://schemas.openxmlformats.org/officeDocument/2006/relationships/image" Target="../media/image139.png"/><Relationship Id="rId14" Type="http://schemas.openxmlformats.org/officeDocument/2006/relationships/image" Target="../media/image142.png"/><Relationship Id="rId22" Type="http://schemas.openxmlformats.org/officeDocument/2006/relationships/image" Target="../media/image148.png"/><Relationship Id="rId27" Type="http://schemas.openxmlformats.org/officeDocument/2006/relationships/image" Target="../media/image153.svg"/><Relationship Id="rId30" Type="http://schemas.openxmlformats.org/officeDocument/2006/relationships/image" Target="../media/image156.png"/><Relationship Id="rId35" Type="http://schemas.openxmlformats.org/officeDocument/2006/relationships/image" Target="../media/image161.svg"/><Relationship Id="rId43" Type="http://schemas.openxmlformats.org/officeDocument/2006/relationships/image" Target="../media/image169.png"/><Relationship Id="rId48" Type="http://schemas.openxmlformats.org/officeDocument/2006/relationships/image" Target="../media/image174.svg"/><Relationship Id="rId8" Type="http://schemas.microsoft.com/office/2007/relationships/hdphoto" Target="../media/hdphoto1.wdp"/><Relationship Id="rId51" Type="http://schemas.openxmlformats.org/officeDocument/2006/relationships/image" Target="../media/image177.png"/><Relationship Id="rId3" Type="http://schemas.openxmlformats.org/officeDocument/2006/relationships/image" Target="../media/image134.png"/><Relationship Id="rId12" Type="http://schemas.microsoft.com/office/2007/relationships/hdphoto" Target="../media/hdphoto3.wdp"/><Relationship Id="rId17" Type="http://schemas.microsoft.com/office/2007/relationships/hdphoto" Target="../media/hdphoto5.wdp"/><Relationship Id="rId25" Type="http://schemas.openxmlformats.org/officeDocument/2006/relationships/image" Target="../media/image151.svg"/><Relationship Id="rId33" Type="http://schemas.openxmlformats.org/officeDocument/2006/relationships/image" Target="../media/image159.svg"/><Relationship Id="rId38" Type="http://schemas.openxmlformats.org/officeDocument/2006/relationships/image" Target="../media/image164.svg"/><Relationship Id="rId46" Type="http://schemas.openxmlformats.org/officeDocument/2006/relationships/image" Target="../media/image172.svg"/><Relationship Id="rId20" Type="http://schemas.openxmlformats.org/officeDocument/2006/relationships/image" Target="../media/image146.png"/><Relationship Id="rId41" Type="http://schemas.openxmlformats.org/officeDocument/2006/relationships/image" Target="../media/image167.png"/><Relationship Id="rId1" Type="http://schemas.openxmlformats.org/officeDocument/2006/relationships/slideLayout" Target="../slideLayouts/slideLayout7.xml"/><Relationship Id="rId6" Type="http://schemas.openxmlformats.org/officeDocument/2006/relationships/image" Target="../media/image137.svg"/></Relationships>
</file>

<file path=ppt/slides/_rels/slide73.xml.rels><?xml version="1.0" encoding="UTF-8" standalone="yes"?>
<Relationships xmlns="http://schemas.openxmlformats.org/package/2006/relationships"><Relationship Id="rId8" Type="http://schemas.openxmlformats.org/officeDocument/2006/relationships/image" Target="../media/image183.png"/><Relationship Id="rId13" Type="http://schemas.openxmlformats.org/officeDocument/2006/relationships/image" Target="../media/image188.svg"/><Relationship Id="rId18" Type="http://schemas.openxmlformats.org/officeDocument/2006/relationships/image" Target="../media/image193.png"/><Relationship Id="rId26" Type="http://schemas.openxmlformats.org/officeDocument/2006/relationships/image" Target="../media/image201.png"/><Relationship Id="rId3" Type="http://schemas.openxmlformats.org/officeDocument/2006/relationships/image" Target="../media/image1.png"/><Relationship Id="rId21" Type="http://schemas.openxmlformats.org/officeDocument/2006/relationships/image" Target="../media/image196.svg"/><Relationship Id="rId7" Type="http://schemas.openxmlformats.org/officeDocument/2006/relationships/image" Target="../media/image182.svg"/><Relationship Id="rId12" Type="http://schemas.openxmlformats.org/officeDocument/2006/relationships/image" Target="../media/image187.png"/><Relationship Id="rId17" Type="http://schemas.openxmlformats.org/officeDocument/2006/relationships/image" Target="../media/image192.svg"/><Relationship Id="rId25" Type="http://schemas.openxmlformats.org/officeDocument/2006/relationships/image" Target="../media/image200.svg"/><Relationship Id="rId2" Type="http://schemas.openxmlformats.org/officeDocument/2006/relationships/notesSlide" Target="../notesSlides/notesSlide55.xml"/><Relationship Id="rId16" Type="http://schemas.openxmlformats.org/officeDocument/2006/relationships/image" Target="../media/image191.png"/><Relationship Id="rId20" Type="http://schemas.openxmlformats.org/officeDocument/2006/relationships/image" Target="../media/image195.png"/><Relationship Id="rId1" Type="http://schemas.openxmlformats.org/officeDocument/2006/relationships/slideLayout" Target="../slideLayouts/slideLayout7.xml"/><Relationship Id="rId6" Type="http://schemas.openxmlformats.org/officeDocument/2006/relationships/image" Target="../media/image181.png"/><Relationship Id="rId11" Type="http://schemas.openxmlformats.org/officeDocument/2006/relationships/image" Target="../media/image186.svg"/><Relationship Id="rId24" Type="http://schemas.openxmlformats.org/officeDocument/2006/relationships/image" Target="../media/image199.png"/><Relationship Id="rId5" Type="http://schemas.openxmlformats.org/officeDocument/2006/relationships/image" Target="../media/image180.svg"/><Relationship Id="rId15" Type="http://schemas.openxmlformats.org/officeDocument/2006/relationships/image" Target="../media/image190.svg"/><Relationship Id="rId23" Type="http://schemas.openxmlformats.org/officeDocument/2006/relationships/image" Target="../media/image198.svg"/><Relationship Id="rId10" Type="http://schemas.openxmlformats.org/officeDocument/2006/relationships/image" Target="../media/image185.png"/><Relationship Id="rId19" Type="http://schemas.openxmlformats.org/officeDocument/2006/relationships/image" Target="../media/image194.svg"/><Relationship Id="rId4" Type="http://schemas.openxmlformats.org/officeDocument/2006/relationships/image" Target="../media/image179.png"/><Relationship Id="rId9" Type="http://schemas.openxmlformats.org/officeDocument/2006/relationships/image" Target="../media/image184.svg"/><Relationship Id="rId14" Type="http://schemas.openxmlformats.org/officeDocument/2006/relationships/image" Target="../media/image189.png"/><Relationship Id="rId22" Type="http://schemas.openxmlformats.org/officeDocument/2006/relationships/image" Target="../media/image197.png"/><Relationship Id="rId27" Type="http://schemas.openxmlformats.org/officeDocument/2006/relationships/image" Target="../media/image202.svg"/></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8" Type="http://schemas.openxmlformats.org/officeDocument/2006/relationships/image" Target="../media/image208.png"/><Relationship Id="rId3" Type="http://schemas.openxmlformats.org/officeDocument/2006/relationships/image" Target="../media/image203.png"/><Relationship Id="rId7" Type="http://schemas.openxmlformats.org/officeDocument/2006/relationships/image" Target="../media/image207.sv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206.png"/><Relationship Id="rId11" Type="http://schemas.openxmlformats.org/officeDocument/2006/relationships/image" Target="../media/image211.svg"/><Relationship Id="rId5" Type="http://schemas.openxmlformats.org/officeDocument/2006/relationships/image" Target="../media/image205.svg"/><Relationship Id="rId10" Type="http://schemas.openxmlformats.org/officeDocument/2006/relationships/image" Target="../media/image210.png"/><Relationship Id="rId4" Type="http://schemas.openxmlformats.org/officeDocument/2006/relationships/image" Target="../media/image204.png"/><Relationship Id="rId9" Type="http://schemas.openxmlformats.org/officeDocument/2006/relationships/image" Target="../media/image209.svg"/></Relationships>
</file>

<file path=ppt/slides/_rels/slide8.xml.rels><?xml version="1.0" encoding="UTF-8" standalone="yes"?>
<Relationships xmlns="http://schemas.openxmlformats.org/package/2006/relationships"><Relationship Id="rId13" Type="http://schemas.openxmlformats.org/officeDocument/2006/relationships/image" Target="../media/image6.png"/><Relationship Id="rId18" Type="http://schemas.openxmlformats.org/officeDocument/2006/relationships/image" Target="../media/image23.svg"/><Relationship Id="rId26" Type="http://schemas.openxmlformats.org/officeDocument/2006/relationships/image" Target="../media/image31.svg"/><Relationship Id="rId3" Type="http://schemas.openxmlformats.org/officeDocument/2006/relationships/image" Target="../media/image10.png"/><Relationship Id="rId21" Type="http://schemas.openxmlformats.org/officeDocument/2006/relationships/image" Target="../media/image26.png"/><Relationship Id="rId34" Type="http://schemas.openxmlformats.org/officeDocument/2006/relationships/image" Target="../media/image39.sv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2" Type="http://schemas.openxmlformats.org/officeDocument/2006/relationships/image" Target="../media/image1.png"/><Relationship Id="rId16" Type="http://schemas.openxmlformats.org/officeDocument/2006/relationships/image" Target="../media/image21.svg"/><Relationship Id="rId20" Type="http://schemas.openxmlformats.org/officeDocument/2006/relationships/image" Target="../media/image25.svg"/><Relationship Id="rId29"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24" Type="http://schemas.openxmlformats.org/officeDocument/2006/relationships/image" Target="../media/image29.svg"/><Relationship Id="rId32" Type="http://schemas.openxmlformats.org/officeDocument/2006/relationships/image" Target="../media/image37.svg"/><Relationship Id="rId5" Type="http://schemas.openxmlformats.org/officeDocument/2006/relationships/image" Target="../media/image12.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svg"/><Relationship Id="rId10" Type="http://schemas.openxmlformats.org/officeDocument/2006/relationships/image" Target="../media/image17.sv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7.svg"/><Relationship Id="rId22" Type="http://schemas.openxmlformats.org/officeDocument/2006/relationships/image" Target="../media/image27.svg"/><Relationship Id="rId27" Type="http://schemas.openxmlformats.org/officeDocument/2006/relationships/image" Target="../media/image32.png"/><Relationship Id="rId30" Type="http://schemas.openxmlformats.org/officeDocument/2006/relationships/image" Target="../media/image35.svg"/><Relationship Id="rId8"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E3A35B-749D-49A7-906D-DC0B7DB4ED10}"/>
              </a:ext>
            </a:extLst>
          </p:cNvPr>
          <p:cNvSpPr/>
          <p:nvPr/>
        </p:nvSpPr>
        <p:spPr>
          <a:xfrm>
            <a:off x="992006" y="1854289"/>
            <a:ext cx="264853" cy="79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6" name="TextBox 5">
            <a:extLst>
              <a:ext uri="{FF2B5EF4-FFF2-40B4-BE49-F238E27FC236}">
                <a16:creationId xmlns:a16="http://schemas.microsoft.com/office/drawing/2014/main" id="{3DF45013-AA60-4BAC-B9E5-F3C36BD9A57F}"/>
              </a:ext>
            </a:extLst>
          </p:cNvPr>
          <p:cNvSpPr txBox="1"/>
          <p:nvPr/>
        </p:nvSpPr>
        <p:spPr>
          <a:xfrm>
            <a:off x="1256856" y="1854289"/>
            <a:ext cx="5078857" cy="791992"/>
          </a:xfrm>
          <a:prstGeom prst="rect">
            <a:avLst/>
          </a:prstGeom>
          <a:solidFill>
            <a:srgbClr val="003F48"/>
          </a:solidFill>
          <a:ln>
            <a:noFill/>
          </a:ln>
        </p:spPr>
        <p:txBody>
          <a:bodyPr wrap="square" lIns="0" rIns="256555" rtlCol="0" anchor="ctr">
            <a:noAutofit/>
          </a:bodyPr>
          <a:lstStyle/>
          <a:p>
            <a:pPr algn="r">
              <a:lnSpc>
                <a:spcPct val="90000"/>
              </a:lnSpc>
            </a:pPr>
            <a:r>
              <a:rPr lang="en-GB" sz="2613" b="1" spc="65" dirty="0">
                <a:solidFill>
                  <a:schemeClr val="bg1"/>
                </a:solidFill>
                <a:latin typeface="Avenir LT Pro 65 Medium" panose="020B0603020203020204" pitchFamily="34" charset="0"/>
              </a:rPr>
              <a:t> </a:t>
            </a:r>
            <a:r>
              <a:rPr lang="en-GB" sz="2000" b="1" spc="65" dirty="0">
                <a:solidFill>
                  <a:schemeClr val="bg1"/>
                </a:solidFill>
                <a:latin typeface="Avenir LT Pro 65 Medium" panose="020B0603020203020204" pitchFamily="34" charset="0"/>
              </a:rPr>
              <a:t>CUSTOMER MANAGEMENT TOOLS</a:t>
            </a:r>
          </a:p>
          <a:p>
            <a:pPr algn="r">
              <a:lnSpc>
                <a:spcPct val="90000"/>
              </a:lnSpc>
            </a:pPr>
            <a:r>
              <a:rPr lang="en-GB" sz="1901" spc="65" dirty="0">
                <a:solidFill>
                  <a:srgbClr val="0094A8"/>
                </a:solidFill>
                <a:latin typeface="Avenir LT Pro 65 Medium" panose="020B0603020203020204" pitchFamily="34" charset="0"/>
              </a:rPr>
              <a:t>POCKETBOOK</a:t>
            </a:r>
            <a:endParaRPr lang="en-GB" sz="2613" spc="65" dirty="0">
              <a:solidFill>
                <a:srgbClr val="0094A8"/>
              </a:solidFill>
              <a:latin typeface="Avenir LT Pro 65 Medium" panose="020B0603020203020204" pitchFamily="34" charset="0"/>
            </a:endParaRPr>
          </a:p>
        </p:txBody>
      </p:sp>
      <p:pic>
        <p:nvPicPr>
          <p:cNvPr id="8" name="Picture 7">
            <a:extLst>
              <a:ext uri="{FF2B5EF4-FFF2-40B4-BE49-F238E27FC236}">
                <a16:creationId xmlns:a16="http://schemas.microsoft.com/office/drawing/2014/main" id="{8537BC49-3C04-4128-B1CB-FB70A03460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796989" y="2164727"/>
            <a:ext cx="654887" cy="171115"/>
          </a:xfrm>
          <a:prstGeom prst="rect">
            <a:avLst/>
          </a:prstGeom>
        </p:spPr>
      </p:pic>
    </p:spTree>
    <p:extLst>
      <p:ext uri="{BB962C8B-B14F-4D97-AF65-F5344CB8AC3E}">
        <p14:creationId xmlns:p14="http://schemas.microsoft.com/office/powerpoint/2010/main" val="3610410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10</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8"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TECHNOLOGY IS IMPORTANT</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5" name="Straight Connector 4">
            <a:extLst>
              <a:ext uri="{FF2B5EF4-FFF2-40B4-BE49-F238E27FC236}">
                <a16:creationId xmlns:a16="http://schemas.microsoft.com/office/drawing/2014/main" id="{73AD3930-C6E4-BF96-A0B0-072C82039A04}"/>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07379B1-E1F6-2CF6-B919-B1C51BB2C911}"/>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54" name="TextBox 53">
            <a:extLst>
              <a:ext uri="{FF2B5EF4-FFF2-40B4-BE49-F238E27FC236}">
                <a16:creationId xmlns:a16="http://schemas.microsoft.com/office/drawing/2014/main" id="{3F71BA94-867E-8F11-DB02-7EBAE0424575}"/>
              </a:ext>
            </a:extLst>
          </p:cNvPr>
          <p:cNvSpPr txBox="1"/>
          <p:nvPr/>
        </p:nvSpPr>
        <p:spPr>
          <a:xfrm>
            <a:off x="339682" y="1288531"/>
            <a:ext cx="5531381" cy="369332"/>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r>
              <a:rPr lang="en-GB" sz="900" dirty="0"/>
              <a:t>Technology allows businesses to serve customers the experiences that engender loyalty and advocacy, but it can often fall short of expectation. Why is that?</a:t>
            </a:r>
          </a:p>
        </p:txBody>
      </p:sp>
      <p:sp>
        <p:nvSpPr>
          <p:cNvPr id="3" name="TextBox 2">
            <a:extLst>
              <a:ext uri="{FF2B5EF4-FFF2-40B4-BE49-F238E27FC236}">
                <a16:creationId xmlns:a16="http://schemas.microsoft.com/office/drawing/2014/main" id="{3F71BA94-867E-8F11-DB02-7EBAE0424575}"/>
              </a:ext>
            </a:extLst>
          </p:cNvPr>
          <p:cNvSpPr txBox="1"/>
          <p:nvPr/>
        </p:nvSpPr>
        <p:spPr>
          <a:xfrm>
            <a:off x="943829" y="1890146"/>
            <a:ext cx="4927234" cy="2030327"/>
          </a:xfrm>
          <a:prstGeom prst="rect">
            <a:avLst/>
          </a:prstGeom>
          <a:noFill/>
        </p:spPr>
        <p:txBody>
          <a:bodyPr wrap="square" lIns="0" rIns="0" numCol="1" spcCol="180000">
            <a:noAutofit/>
          </a:bodyPr>
          <a:lstStyle>
            <a:defPPr>
              <a:defRPr lang="en-US"/>
            </a:defPPr>
            <a:lvl1pPr>
              <a:spcAft>
                <a:spcPts val="300"/>
              </a:spcAft>
              <a:defRPr sz="800">
                <a:latin typeface="Avenir LT Pro 65 Medium" panose="020B0603020203020204" pitchFamily="34" charset="0"/>
              </a:defRPr>
            </a:lvl1pPr>
          </a:lstStyle>
          <a:p>
            <a:pPr>
              <a:spcAft>
                <a:spcPts val="900"/>
              </a:spcAft>
              <a:buClr>
                <a:srgbClr val="003F48"/>
              </a:buClr>
            </a:pPr>
            <a:r>
              <a:rPr lang="en-GB" sz="900" b="1" dirty="0">
                <a:solidFill>
                  <a:srgbClr val="003F48"/>
                </a:solidFill>
              </a:rPr>
              <a:t>Believing hype</a:t>
            </a:r>
            <a:br>
              <a:rPr lang="en-GB" sz="900" b="1" dirty="0">
                <a:solidFill>
                  <a:srgbClr val="003F48"/>
                </a:solidFill>
              </a:rPr>
            </a:br>
            <a:r>
              <a:rPr lang="en-GB" sz="900" dirty="0"/>
              <a:t>Technology marketing can be full of buzzwords and unrealistic expectations, with features presented as solutions to all problems, yet turn out to be complex or have limitations. This can back-fire on the business by unintentionally impacting the customer’s experience.</a:t>
            </a:r>
          </a:p>
          <a:p>
            <a:pPr>
              <a:spcAft>
                <a:spcPts val="900"/>
              </a:spcAft>
              <a:buClr>
                <a:srgbClr val="003F48"/>
              </a:buClr>
            </a:pPr>
            <a:endParaRPr lang="en-GB" sz="900" dirty="0"/>
          </a:p>
          <a:p>
            <a:pPr>
              <a:spcAft>
                <a:spcPts val="900"/>
              </a:spcAft>
              <a:buClr>
                <a:srgbClr val="003F48"/>
              </a:buClr>
            </a:pPr>
            <a:r>
              <a:rPr lang="en-GB" sz="900" b="1" dirty="0">
                <a:solidFill>
                  <a:srgbClr val="003F48"/>
                </a:solidFill>
              </a:rPr>
              <a:t>Wrong focus</a:t>
            </a:r>
            <a:br>
              <a:rPr lang="en-GB" sz="900" b="1" dirty="0">
                <a:solidFill>
                  <a:srgbClr val="003F48"/>
                </a:solidFill>
              </a:rPr>
            </a:br>
            <a:r>
              <a:rPr lang="en-GB" sz="900" dirty="0"/>
              <a:t>Businesses can sometimes be blinded by how ‘cool’ a piece of new technology is and overlook how it would benefit the customer. If it doesn’t improve the customer’s experience, then it must reduce it and impact their satisfaction.</a:t>
            </a:r>
          </a:p>
        </p:txBody>
      </p:sp>
      <p:pic>
        <p:nvPicPr>
          <p:cNvPr id="16" name="Graphic 15" descr="Blind with solid fill">
            <a:extLst>
              <a:ext uri="{FF2B5EF4-FFF2-40B4-BE49-F238E27FC236}">
                <a16:creationId xmlns:a16="http://schemas.microsoft.com/office/drawing/2014/main" id="{D054E6A1-E2FD-A438-F32D-90F3AA6688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9847" y="2821374"/>
            <a:ext cx="460683" cy="460683"/>
          </a:xfrm>
          <a:prstGeom prst="rect">
            <a:avLst/>
          </a:prstGeom>
        </p:spPr>
      </p:pic>
      <p:grpSp>
        <p:nvGrpSpPr>
          <p:cNvPr id="19" name="Group 18">
            <a:extLst>
              <a:ext uri="{FF2B5EF4-FFF2-40B4-BE49-F238E27FC236}">
                <a16:creationId xmlns:a16="http://schemas.microsoft.com/office/drawing/2014/main" id="{A8A31BC5-2E82-E9AE-139F-BE31469356E5}"/>
              </a:ext>
            </a:extLst>
          </p:cNvPr>
          <p:cNvGrpSpPr/>
          <p:nvPr/>
        </p:nvGrpSpPr>
        <p:grpSpPr>
          <a:xfrm>
            <a:off x="316446" y="1899110"/>
            <a:ext cx="560430" cy="566977"/>
            <a:chOff x="292863" y="1952106"/>
            <a:chExt cx="360000" cy="360000"/>
          </a:xfrm>
        </p:grpSpPr>
        <p:pic>
          <p:nvPicPr>
            <p:cNvPr id="17" name="Graphic 16" descr="Fuel with solid fill">
              <a:extLst>
                <a:ext uri="{FF2B5EF4-FFF2-40B4-BE49-F238E27FC236}">
                  <a16:creationId xmlns:a16="http://schemas.microsoft.com/office/drawing/2014/main" id="{4DF68154-744A-E8EE-0FA2-09EF808604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2863" y="1952106"/>
              <a:ext cx="360000" cy="360000"/>
            </a:xfrm>
            <a:prstGeom prst="rect">
              <a:avLst/>
            </a:prstGeom>
          </p:spPr>
        </p:pic>
        <p:pic>
          <p:nvPicPr>
            <p:cNvPr id="18" name="Graphic 17" descr="Snake with solid fill">
              <a:extLst>
                <a:ext uri="{FF2B5EF4-FFF2-40B4-BE49-F238E27FC236}">
                  <a16:creationId xmlns:a16="http://schemas.microsoft.com/office/drawing/2014/main" id="{60E3F5FB-6E43-06AC-A15D-9BCDE50DEC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flipV="1">
              <a:off x="352527" y="2087808"/>
              <a:ext cx="167139" cy="167139"/>
            </a:xfrm>
            <a:prstGeom prst="rect">
              <a:avLst/>
            </a:prstGeom>
          </p:spPr>
        </p:pic>
      </p:grpSp>
    </p:spTree>
    <p:extLst>
      <p:ext uri="{BB962C8B-B14F-4D97-AF65-F5344CB8AC3E}">
        <p14:creationId xmlns:p14="http://schemas.microsoft.com/office/powerpoint/2010/main" val="3264618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11</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5" name="TextBox 4">
            <a:extLst>
              <a:ext uri="{FF2B5EF4-FFF2-40B4-BE49-F238E27FC236}">
                <a16:creationId xmlns:a16="http://schemas.microsoft.com/office/drawing/2014/main" id="{BEED63DB-BC66-1C84-0D67-377FE682F05E}"/>
              </a:ext>
            </a:extLst>
          </p:cNvPr>
          <p:cNvSpPr txBox="1"/>
          <p:nvPr/>
        </p:nvSpPr>
        <p:spPr>
          <a:xfrm>
            <a:off x="945775" y="1246095"/>
            <a:ext cx="4986477" cy="2172355"/>
          </a:xfrm>
          <a:prstGeom prst="rect">
            <a:avLst/>
          </a:prstGeom>
          <a:noFill/>
        </p:spPr>
        <p:txBody>
          <a:bodyPr wrap="square" lIns="0" rIns="0" numCol="1" spcCol="180000">
            <a:noAutofit/>
          </a:bodyPr>
          <a:lstStyle>
            <a:defPPr>
              <a:defRPr lang="en-US"/>
            </a:defPPr>
            <a:lvl1pPr>
              <a:spcAft>
                <a:spcPts val="300"/>
              </a:spcAft>
              <a:defRPr sz="800">
                <a:latin typeface="Avenir LT Pro 65 Medium" panose="020B0603020203020204" pitchFamily="34" charset="0"/>
              </a:defRPr>
            </a:lvl1pPr>
          </a:lstStyle>
          <a:p>
            <a:pPr>
              <a:spcAft>
                <a:spcPts val="900"/>
              </a:spcAft>
              <a:buClr>
                <a:srgbClr val="003F48"/>
              </a:buClr>
            </a:pPr>
            <a:r>
              <a:rPr lang="en-GB" sz="900" b="1" dirty="0">
                <a:solidFill>
                  <a:srgbClr val="003F48"/>
                </a:solidFill>
              </a:rPr>
              <a:t>Bad implementation</a:t>
            </a:r>
            <a:br>
              <a:rPr lang="en-GB" sz="900" b="1" dirty="0">
                <a:solidFill>
                  <a:srgbClr val="003F48"/>
                </a:solidFill>
              </a:rPr>
            </a:br>
            <a:r>
              <a:rPr lang="en-GB" sz="900" dirty="0"/>
              <a:t>If technology is not configured correctly or still has issues, errors, or a confusing user interface then it will increase customer frustration.</a:t>
            </a:r>
          </a:p>
          <a:p>
            <a:pPr>
              <a:spcAft>
                <a:spcPts val="900"/>
              </a:spcAft>
              <a:buClr>
                <a:srgbClr val="003F48"/>
              </a:buClr>
            </a:pPr>
            <a:endParaRPr lang="en-GB" sz="900" dirty="0"/>
          </a:p>
          <a:p>
            <a:pPr>
              <a:spcAft>
                <a:spcPts val="900"/>
              </a:spcAft>
              <a:buClr>
                <a:srgbClr val="003F48"/>
              </a:buClr>
            </a:pPr>
            <a:r>
              <a:rPr lang="en-GB" sz="900" b="1" dirty="0">
                <a:solidFill>
                  <a:srgbClr val="003F48"/>
                </a:solidFill>
              </a:rPr>
              <a:t>Impersonal experiences</a:t>
            </a:r>
            <a:br>
              <a:rPr lang="en-GB" sz="900" b="1" dirty="0">
                <a:solidFill>
                  <a:srgbClr val="003F48"/>
                </a:solidFill>
              </a:rPr>
            </a:br>
            <a:r>
              <a:rPr lang="en-GB" sz="900" dirty="0"/>
              <a:t>Technology should enhance customer interactions, not replace it so, a focus on automation or self-serve interactions can leave customers feeling disconnected from the business. It may be good for cost efficiency, but it’s bad for loyalty.</a:t>
            </a:r>
          </a:p>
          <a:p>
            <a:pPr>
              <a:spcAft>
                <a:spcPts val="900"/>
              </a:spcAft>
              <a:buClr>
                <a:srgbClr val="003F48"/>
              </a:buClr>
            </a:pPr>
            <a:endParaRPr lang="en-GB" sz="900" dirty="0"/>
          </a:p>
          <a:p>
            <a:pPr>
              <a:spcAft>
                <a:spcPts val="900"/>
              </a:spcAft>
              <a:buClr>
                <a:srgbClr val="003F48"/>
              </a:buClr>
            </a:pPr>
            <a:r>
              <a:rPr lang="en-GB" sz="900" b="1" dirty="0">
                <a:solidFill>
                  <a:srgbClr val="003F48"/>
                </a:solidFill>
              </a:rPr>
              <a:t>Ineffective data</a:t>
            </a:r>
            <a:br>
              <a:rPr lang="en-GB" sz="900" b="1" dirty="0">
                <a:solidFill>
                  <a:srgbClr val="003F48"/>
                </a:solidFill>
              </a:rPr>
            </a:br>
            <a:r>
              <a:rPr lang="en-GB" sz="900" dirty="0"/>
              <a:t>Large amounts of customer data are being collected, but if businesses don't use it effectively to improve the customer’s experience, it can lead to irrelevant actions or a feeling of being spied on for no benefit.</a:t>
            </a:r>
          </a:p>
        </p:txBody>
      </p:sp>
      <p:pic>
        <p:nvPicPr>
          <p:cNvPr id="3" name="Graphic 2" descr="Binoculars with solid fill">
            <a:extLst>
              <a:ext uri="{FF2B5EF4-FFF2-40B4-BE49-F238E27FC236}">
                <a16:creationId xmlns:a16="http://schemas.microsoft.com/office/drawing/2014/main" id="{C01FB688-99B3-BB0A-66B3-EB4B2E150C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8535" y="2950450"/>
            <a:ext cx="468000" cy="468000"/>
          </a:xfrm>
          <a:prstGeom prst="rect">
            <a:avLst/>
          </a:prstGeom>
        </p:spPr>
      </p:pic>
      <p:pic>
        <p:nvPicPr>
          <p:cNvPr id="6" name="Graphic 5" descr="Robot with solid fill">
            <a:extLst>
              <a:ext uri="{FF2B5EF4-FFF2-40B4-BE49-F238E27FC236}">
                <a16:creationId xmlns:a16="http://schemas.microsoft.com/office/drawing/2014/main" id="{7A9144DC-2268-F7C0-53F8-493B577DDC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8535" y="2059243"/>
            <a:ext cx="468000" cy="468000"/>
          </a:xfrm>
          <a:prstGeom prst="rect">
            <a:avLst/>
          </a:prstGeom>
        </p:spPr>
      </p:pic>
      <p:grpSp>
        <p:nvGrpSpPr>
          <p:cNvPr id="13" name="Group 12">
            <a:extLst>
              <a:ext uri="{FF2B5EF4-FFF2-40B4-BE49-F238E27FC236}">
                <a16:creationId xmlns:a16="http://schemas.microsoft.com/office/drawing/2014/main" id="{59947B3F-E8DE-1E56-834B-F619DC9054EA}"/>
              </a:ext>
            </a:extLst>
          </p:cNvPr>
          <p:cNvGrpSpPr/>
          <p:nvPr/>
        </p:nvGrpSpPr>
        <p:grpSpPr>
          <a:xfrm>
            <a:off x="452535" y="1309992"/>
            <a:ext cx="360000" cy="449180"/>
            <a:chOff x="2483821" y="3551169"/>
            <a:chExt cx="360000" cy="449180"/>
          </a:xfrm>
        </p:grpSpPr>
        <p:pic>
          <p:nvPicPr>
            <p:cNvPr id="8" name="Graphic 7" descr="Wrench with solid fill">
              <a:extLst>
                <a:ext uri="{FF2B5EF4-FFF2-40B4-BE49-F238E27FC236}">
                  <a16:creationId xmlns:a16="http://schemas.microsoft.com/office/drawing/2014/main" id="{547C5AEB-00F6-5E82-79A2-4F79281BD8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9804014">
              <a:off x="2497508" y="3551169"/>
              <a:ext cx="252612" cy="252612"/>
            </a:xfrm>
            <a:prstGeom prst="rect">
              <a:avLst/>
            </a:prstGeom>
          </p:spPr>
        </p:pic>
        <p:pic>
          <p:nvPicPr>
            <p:cNvPr id="10" name="Graphic 9" descr="Gears with solid fill">
              <a:extLst>
                <a:ext uri="{FF2B5EF4-FFF2-40B4-BE49-F238E27FC236}">
                  <a16:creationId xmlns:a16="http://schemas.microsoft.com/office/drawing/2014/main" id="{7BE6926D-DF8A-1816-8AC6-29108D6C0D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83821" y="3640349"/>
              <a:ext cx="360000" cy="360000"/>
            </a:xfrm>
            <a:prstGeom prst="rect">
              <a:avLst/>
            </a:prstGeom>
          </p:spPr>
        </p:pic>
      </p:grpSp>
    </p:spTree>
    <p:extLst>
      <p:ext uri="{BB962C8B-B14F-4D97-AF65-F5344CB8AC3E}">
        <p14:creationId xmlns:p14="http://schemas.microsoft.com/office/powerpoint/2010/main" val="696598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12</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5" name="Straight Connector 4">
            <a:extLst>
              <a:ext uri="{FF2B5EF4-FFF2-40B4-BE49-F238E27FC236}">
                <a16:creationId xmlns:a16="http://schemas.microsoft.com/office/drawing/2014/main" id="{73AD3930-C6E4-BF96-A0B0-072C82039A04}"/>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07379B1-E1F6-2CF6-B919-B1C51BB2C911}"/>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3" name="Title 1">
            <a:extLst>
              <a:ext uri="{FF2B5EF4-FFF2-40B4-BE49-F238E27FC236}">
                <a16:creationId xmlns:a16="http://schemas.microsoft.com/office/drawing/2014/main" id="{A32F65A6-EBFB-5B5F-A94D-669544269C2A}"/>
              </a:ext>
            </a:extLst>
          </p:cNvPr>
          <p:cNvSpPr txBox="1">
            <a:spLocks/>
          </p:cNvSpPr>
          <p:nvPr/>
        </p:nvSpPr>
        <p:spPr>
          <a:xfrm>
            <a:off x="340029" y="1285367"/>
            <a:ext cx="5531383" cy="1281792"/>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l">
              <a:lnSpc>
                <a:spcPct val="100000"/>
              </a:lnSpc>
              <a:spcAft>
                <a:spcPts val="900"/>
              </a:spcAft>
              <a:buClr>
                <a:srgbClr val="003F48"/>
              </a:buClr>
            </a:pPr>
            <a:r>
              <a:rPr lang="en-GB" sz="900" b="0" dirty="0">
                <a:latin typeface="Avenir LT Pro 65 Medium" panose="020B0603020203020204" pitchFamily="34" charset="0"/>
              </a:rPr>
              <a:t>Most technologies are intentionally one-size-fits-all for any industry so the vendor can sell it to any type of business with a similar problem to solve.  </a:t>
            </a:r>
          </a:p>
          <a:p>
            <a:pPr algn="l">
              <a:lnSpc>
                <a:spcPct val="100000"/>
              </a:lnSpc>
              <a:spcAft>
                <a:spcPts val="900"/>
              </a:spcAft>
              <a:buClr>
                <a:srgbClr val="003F48"/>
              </a:buClr>
            </a:pPr>
            <a:r>
              <a:rPr lang="en-GB" sz="900" b="0" dirty="0">
                <a:latin typeface="Avenir LT Pro 65 Medium" panose="020B0603020203020204" pitchFamily="34" charset="0"/>
              </a:rPr>
              <a:t>This means it’s not really designed or engineered specifically for the unique challenges of your sector or business so, any customisation to make it work in your business creates a new legacy system. Additionally, any customisation can be time-consuming and expensive to maintain in the longer term.</a:t>
            </a:r>
          </a:p>
          <a:p>
            <a:pPr algn="l">
              <a:lnSpc>
                <a:spcPct val="100000"/>
              </a:lnSpc>
              <a:spcAft>
                <a:spcPts val="900"/>
              </a:spcAft>
              <a:buClr>
                <a:srgbClr val="003F48"/>
              </a:buClr>
            </a:pPr>
            <a:r>
              <a:rPr lang="en-GB" sz="900" b="0" dirty="0">
                <a:latin typeface="Avenir LT Pro 65 Medium" panose="020B0603020203020204" pitchFamily="34" charset="0"/>
              </a:rPr>
              <a:t>Multiple solutions are needed to solve the entire end-to-end customer management problem so, a stack of different tools or manual workarounds will be required to address the various needs of the different functions and teams. </a:t>
            </a:r>
          </a:p>
          <a:p>
            <a:pPr algn="l">
              <a:lnSpc>
                <a:spcPct val="100000"/>
              </a:lnSpc>
              <a:spcAft>
                <a:spcPts val="900"/>
              </a:spcAft>
              <a:buClr>
                <a:srgbClr val="003F48"/>
              </a:buClr>
            </a:pPr>
            <a:r>
              <a:rPr lang="en-GB" sz="900" b="0" dirty="0">
                <a:latin typeface="Avenir LT Pro 65 Medium" panose="020B0603020203020204" pitchFamily="34" charset="0"/>
              </a:rPr>
              <a:t>This means you need to manage complex, multi-vendor integrations and relationships, which may result in challenges in issue ownership and creation of data siloes when integration is difficult or not viable. It can also mean you end up with duplicated or overlapping features from different vendors, or more gaps in functionality.</a:t>
            </a:r>
          </a:p>
        </p:txBody>
      </p:sp>
      <p:sp>
        <p:nvSpPr>
          <p:cNvPr id="15" name="Title 1">
            <a:extLst>
              <a:ext uri="{FF2B5EF4-FFF2-40B4-BE49-F238E27FC236}">
                <a16:creationId xmlns:a16="http://schemas.microsoft.com/office/drawing/2014/main" id="{1E883870-6DD9-2575-722F-22440AC57506}"/>
              </a:ext>
            </a:extLst>
          </p:cNvPr>
          <p:cNvSpPr txBox="1">
            <a:spLocks/>
          </p:cNvSpPr>
          <p:nvPr/>
        </p:nvSpPr>
        <p:spPr>
          <a:xfrm>
            <a:off x="340029"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TYPICAL CHALLENGES…</a:t>
            </a:r>
          </a:p>
        </p:txBody>
      </p:sp>
    </p:spTree>
    <p:extLst>
      <p:ext uri="{BB962C8B-B14F-4D97-AF65-F5344CB8AC3E}">
        <p14:creationId xmlns:p14="http://schemas.microsoft.com/office/powerpoint/2010/main" val="2056928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13</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475916"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…AND THE IMPACT ON GROWTH</a:t>
            </a:r>
          </a:p>
        </p:txBody>
      </p:sp>
      <p:sp>
        <p:nvSpPr>
          <p:cNvPr id="7" name="Rectangle 6">
            <a:extLst>
              <a:ext uri="{FF2B5EF4-FFF2-40B4-BE49-F238E27FC236}">
                <a16:creationId xmlns:a16="http://schemas.microsoft.com/office/drawing/2014/main" id="{7D565CCA-E600-DC55-EE04-9647C5F4BC04}"/>
              </a:ext>
            </a:extLst>
          </p:cNvPr>
          <p:cNvSpPr/>
          <p:nvPr/>
        </p:nvSpPr>
        <p:spPr>
          <a:xfrm>
            <a:off x="475916" y="1285367"/>
            <a:ext cx="5578200" cy="1244872"/>
          </a:xfrm>
          <a:prstGeom prst="rect">
            <a:avLst/>
          </a:prstGeom>
        </p:spPr>
        <p:txBody>
          <a:bodyPr wrap="square" lIns="0" tIns="36000" rIns="0" bIns="36000">
            <a:noAutofit/>
          </a:bodyPr>
          <a:lstStyle/>
          <a:p>
            <a:pPr>
              <a:spcAft>
                <a:spcPts val="1200"/>
              </a:spcAft>
            </a:pPr>
            <a:r>
              <a:rPr lang="en-GB" sz="900" b="1" dirty="0">
                <a:solidFill>
                  <a:srgbClr val="003F48"/>
                </a:solidFill>
                <a:latin typeface="Avenir LT Pro 65 Medium" panose="020B0603020203020204" pitchFamily="34" charset="0"/>
                <a:cs typeface="Times New Roman" panose="02020603050405020304" pitchFamily="18" charset="0"/>
              </a:rPr>
              <a:t>Inflexible practices. </a:t>
            </a:r>
            <a:r>
              <a:rPr lang="en-GB" sz="900" dirty="0">
                <a:latin typeface="Avenir LT Pro 65 Medium" panose="020B0603020203020204" pitchFamily="34" charset="0"/>
                <a:cs typeface="Arial" panose="020B0604020202020204" pitchFamily="34" charset="0"/>
              </a:rPr>
              <a:t>Disparate legacy systems and data models with cumbersome processes and inability to adapt quickly whilst working within regulation and compliance.</a:t>
            </a:r>
          </a:p>
          <a:p>
            <a:pPr>
              <a:spcAft>
                <a:spcPts val="1200"/>
              </a:spcAft>
            </a:pPr>
            <a:r>
              <a:rPr lang="en-GB" sz="900" b="1" dirty="0">
                <a:solidFill>
                  <a:srgbClr val="003F48"/>
                </a:solidFill>
                <a:latin typeface="Avenir LT Pro 65 Medium" panose="020B0603020203020204" pitchFamily="34" charset="0"/>
                <a:cs typeface="Times New Roman" panose="02020603050405020304" pitchFamily="18" charset="0"/>
              </a:rPr>
              <a:t>Complexity and scale. </a:t>
            </a:r>
            <a:r>
              <a:rPr lang="en-GB" sz="900" dirty="0">
                <a:latin typeface="Avenir LT Pro 65 Medium" panose="020B0603020203020204" pitchFamily="34" charset="0"/>
                <a:cs typeface="Arial" panose="020B0604020202020204" pitchFamily="34" charset="0"/>
              </a:rPr>
              <a:t>Large scale of customers, interactions and data, with many uncoordinated channels supported by multifaceted human/digital hybrid operations.</a:t>
            </a:r>
          </a:p>
          <a:p>
            <a:pPr>
              <a:spcAft>
                <a:spcPts val="1200"/>
              </a:spcAft>
            </a:pPr>
            <a:r>
              <a:rPr lang="en-GB" sz="900" b="1" dirty="0">
                <a:solidFill>
                  <a:srgbClr val="003F48"/>
                </a:solidFill>
                <a:latin typeface="Avenir LT Pro 65 Medium" panose="020B0603020203020204" pitchFamily="34" charset="0"/>
                <a:cs typeface="Times New Roman" panose="02020603050405020304" pitchFamily="18" charset="0"/>
              </a:rPr>
              <a:t>Restrictive environment. </a:t>
            </a:r>
            <a:r>
              <a:rPr lang="en-GB" sz="900" dirty="0">
                <a:latin typeface="Avenir LT Pro 65 Medium" panose="020B0603020203020204" pitchFamily="34" charset="0"/>
                <a:cs typeface="Arial" panose="020B0604020202020204" pitchFamily="34" charset="0"/>
              </a:rPr>
              <a:t>Unknown data opportunities and little differentiation of customer offers between segments, with disconnect between planning, execution and feedback, limited access to customer management, analytical or IT specialists.</a:t>
            </a:r>
          </a:p>
          <a:p>
            <a:pPr>
              <a:spcAft>
                <a:spcPts val="1200"/>
              </a:spcAft>
            </a:pPr>
            <a:r>
              <a:rPr lang="en-GB" sz="900" b="1" dirty="0">
                <a:solidFill>
                  <a:srgbClr val="003F48"/>
                </a:solidFill>
                <a:latin typeface="Avenir LT Pro 65 Medium" panose="020B0603020203020204" pitchFamily="34" charset="0"/>
                <a:cs typeface="Times New Roman" panose="02020603050405020304" pitchFamily="18" charset="0"/>
              </a:rPr>
              <a:t>Inefficient operations. </a:t>
            </a:r>
            <a:r>
              <a:rPr lang="en-GB" sz="900" dirty="0">
                <a:latin typeface="Avenir LT Pro 65 Medium" panose="020B0603020203020204" pitchFamily="34" charset="0"/>
                <a:cs typeface="Arial" panose="020B0604020202020204" pitchFamily="34" charset="0"/>
              </a:rPr>
              <a:t>Customer-facing staff at the centre of the customer relationship, but high admin overhead, inadequate training processes, staff monitoring and incentive systems and high employee turnover.</a:t>
            </a:r>
          </a:p>
        </p:txBody>
      </p:sp>
    </p:spTree>
    <p:extLst>
      <p:ext uri="{BB962C8B-B14F-4D97-AF65-F5344CB8AC3E}">
        <p14:creationId xmlns:p14="http://schemas.microsoft.com/office/powerpoint/2010/main" val="3790535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14</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8"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BRIDGING THE GAP</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5" name="Straight Connector 4">
            <a:extLst>
              <a:ext uri="{FF2B5EF4-FFF2-40B4-BE49-F238E27FC236}">
                <a16:creationId xmlns:a16="http://schemas.microsoft.com/office/drawing/2014/main" id="{73AD3930-C6E4-BF96-A0B0-072C82039A04}"/>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07379B1-E1F6-2CF6-B919-B1C51BB2C911}"/>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54" name="TextBox 53">
            <a:extLst>
              <a:ext uri="{FF2B5EF4-FFF2-40B4-BE49-F238E27FC236}">
                <a16:creationId xmlns:a16="http://schemas.microsoft.com/office/drawing/2014/main" id="{3F71BA94-867E-8F11-DB02-7EBAE0424575}"/>
              </a:ext>
            </a:extLst>
          </p:cNvPr>
          <p:cNvSpPr txBox="1"/>
          <p:nvPr/>
        </p:nvSpPr>
        <p:spPr>
          <a:xfrm>
            <a:off x="790576" y="1288531"/>
            <a:ext cx="5080835" cy="2215991"/>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pPr>
              <a:spcAft>
                <a:spcPts val="1200"/>
              </a:spcAft>
            </a:pPr>
            <a:r>
              <a:rPr lang="en-GB" sz="900" dirty="0"/>
              <a:t>Break down the silos and integrate data and systems across the different channels to create a single customer view. This will allow all staff to see the same set of information about customers so, everyone is on the same page when interacting with them or making decisions about them.</a:t>
            </a:r>
          </a:p>
          <a:p>
            <a:pPr>
              <a:spcAft>
                <a:spcPts val="1200"/>
              </a:spcAft>
            </a:pPr>
            <a:r>
              <a:rPr lang="en-GB" sz="900" dirty="0"/>
              <a:t>Implement true omnichannel customer experiences by facilitating communication and data sharing across all touchpoints. This provides customers with a consistent experience any time, any place, anywhere and however they choose to interact with the business.</a:t>
            </a:r>
          </a:p>
          <a:p>
            <a:pPr>
              <a:spcAft>
                <a:spcPts val="1200"/>
              </a:spcAft>
            </a:pPr>
            <a:r>
              <a:rPr lang="en-GB" sz="900" dirty="0"/>
              <a:t>Map out the customer journey across all channels to identify potential pain points and opportunities for improvement. This will help remove friction and reduce frustration for customers as well as staff.</a:t>
            </a:r>
          </a:p>
          <a:p>
            <a:pPr>
              <a:spcAft>
                <a:spcPts val="1200"/>
              </a:spcAft>
            </a:pPr>
            <a:r>
              <a:rPr lang="en-GB" sz="900" dirty="0"/>
              <a:t>Manage customers, not just their transactions. Whilst technology is an enabler, it’s what you do with it that really matters. Personalising the customer’s experience using actionable insight will make them feel more valued and less like a number.</a:t>
            </a:r>
          </a:p>
        </p:txBody>
      </p:sp>
      <p:pic>
        <p:nvPicPr>
          <p:cNvPr id="4" name="Graphic 3" descr="Database with solid fill">
            <a:extLst>
              <a:ext uri="{FF2B5EF4-FFF2-40B4-BE49-F238E27FC236}">
                <a16:creationId xmlns:a16="http://schemas.microsoft.com/office/drawing/2014/main" id="{E4EA5B0C-9192-5E12-6D9E-BC2CB8B914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5716" y="1340642"/>
            <a:ext cx="362007" cy="362007"/>
          </a:xfrm>
          <a:prstGeom prst="rect">
            <a:avLst/>
          </a:prstGeom>
        </p:spPr>
      </p:pic>
      <p:pic>
        <p:nvPicPr>
          <p:cNvPr id="10" name="Graphic 9" descr="Martini with solid fill">
            <a:extLst>
              <a:ext uri="{FF2B5EF4-FFF2-40B4-BE49-F238E27FC236}">
                <a16:creationId xmlns:a16="http://schemas.microsoft.com/office/drawing/2014/main" id="{C1E9F16A-A132-9605-1EC1-4E03D97ED7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716" y="1891364"/>
            <a:ext cx="362007" cy="362007"/>
          </a:xfrm>
          <a:prstGeom prst="rect">
            <a:avLst/>
          </a:prstGeom>
        </p:spPr>
      </p:pic>
      <p:pic>
        <p:nvPicPr>
          <p:cNvPr id="13" name="Graphic 12" descr="Target Audience with solid fill">
            <a:extLst>
              <a:ext uri="{FF2B5EF4-FFF2-40B4-BE49-F238E27FC236}">
                <a16:creationId xmlns:a16="http://schemas.microsoft.com/office/drawing/2014/main" id="{08A18A63-4A90-172D-4EF2-6CDFDA7567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5716" y="2982019"/>
            <a:ext cx="362007" cy="362007"/>
          </a:xfrm>
          <a:prstGeom prst="rect">
            <a:avLst/>
          </a:prstGeom>
        </p:spPr>
      </p:pic>
      <p:pic>
        <p:nvPicPr>
          <p:cNvPr id="15" name="Graphic 14" descr="Route (Two Pins With A Path) with solid fill">
            <a:extLst>
              <a:ext uri="{FF2B5EF4-FFF2-40B4-BE49-F238E27FC236}">
                <a16:creationId xmlns:a16="http://schemas.microsoft.com/office/drawing/2014/main" id="{198F3FD3-B8B2-FF89-B699-449779BA12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5716" y="2463371"/>
            <a:ext cx="362007" cy="362007"/>
          </a:xfrm>
          <a:prstGeom prst="rect">
            <a:avLst/>
          </a:prstGeom>
        </p:spPr>
      </p:pic>
    </p:spTree>
    <p:extLst>
      <p:ext uri="{BB962C8B-B14F-4D97-AF65-F5344CB8AC3E}">
        <p14:creationId xmlns:p14="http://schemas.microsoft.com/office/powerpoint/2010/main" val="3594701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15</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2" name="TextBox 1">
            <a:extLst>
              <a:ext uri="{FF2B5EF4-FFF2-40B4-BE49-F238E27FC236}">
                <a16:creationId xmlns:a16="http://schemas.microsoft.com/office/drawing/2014/main" id="{DFEEA5A8-72FE-89C1-B0EC-6F50DB2FC9A6}"/>
              </a:ext>
            </a:extLst>
          </p:cNvPr>
          <p:cNvSpPr txBox="1"/>
          <p:nvPr/>
        </p:nvSpPr>
        <p:spPr>
          <a:xfrm>
            <a:off x="910473" y="1288531"/>
            <a:ext cx="5096824" cy="2215991"/>
          </a:xfrm>
          <a:prstGeom prst="rect">
            <a:avLst/>
          </a:prstGeom>
          <a:noFill/>
        </p:spPr>
        <p:txBody>
          <a:bodyPr wrap="square" lIns="0" rIns="0">
            <a:spAutoFit/>
          </a:bodyPr>
          <a:lstStyle>
            <a:defPPr>
              <a:defRPr lang="en-US"/>
            </a:defPPr>
            <a:lvl1pPr>
              <a:spcAft>
                <a:spcPts val="1200"/>
              </a:spcAft>
              <a:defRPr sz="900">
                <a:latin typeface="Avenir LT Pro 65 Medium" panose="020B0603020203020204" pitchFamily="34" charset="0"/>
              </a:defRPr>
            </a:lvl1pPr>
          </a:lstStyle>
          <a:p>
            <a:r>
              <a:rPr lang="en-GB" dirty="0"/>
              <a:t>Bridging the gap can improve customer satisfaction as customers will appreciate a more seamless and consistent experience. More satisfied customers are more likely to repeat purchase and recommend your business, which increases sales and loyalty.</a:t>
            </a:r>
          </a:p>
          <a:p>
            <a:r>
              <a:rPr lang="en-GB" dirty="0"/>
              <a:t>Breaking down the silos means the different departments and teams operate with more information sharing, collaboration and streamlined processes. This improves efficiency and reduces wasted resources and saves cost.</a:t>
            </a:r>
          </a:p>
          <a:p>
            <a:r>
              <a:rPr lang="en-GB" dirty="0"/>
              <a:t>Ultimately, customer management functions like marketing, sales and service become interactions in an ongoing customer conversation. </a:t>
            </a:r>
          </a:p>
          <a:p>
            <a:r>
              <a:rPr lang="en-GB" dirty="0"/>
              <a:t>By understanding how customers view your business and investing in a customer-centric, omnichannel approach powered by actionable insight, you can leverage customer management capabilities to create a unified customer experience that strengthens relationships and drives business growth.</a:t>
            </a:r>
          </a:p>
        </p:txBody>
      </p:sp>
      <p:pic>
        <p:nvPicPr>
          <p:cNvPr id="4" name="Graphic 3" descr="Cheers with solid fill">
            <a:extLst>
              <a:ext uri="{FF2B5EF4-FFF2-40B4-BE49-F238E27FC236}">
                <a16:creationId xmlns:a16="http://schemas.microsoft.com/office/drawing/2014/main" id="{2F60300B-8E2F-2457-F5BB-72560BDA5F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5916" y="2889259"/>
            <a:ext cx="362408" cy="362408"/>
          </a:xfrm>
          <a:prstGeom prst="rect">
            <a:avLst/>
          </a:prstGeom>
        </p:spPr>
      </p:pic>
      <p:pic>
        <p:nvPicPr>
          <p:cNvPr id="6" name="Graphic 5" descr="Smiling face with solid fill with solid fill">
            <a:extLst>
              <a:ext uri="{FF2B5EF4-FFF2-40B4-BE49-F238E27FC236}">
                <a16:creationId xmlns:a16="http://schemas.microsoft.com/office/drawing/2014/main" id="{579F8020-EF0D-0EB2-AFD4-982B4D3B34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5916" y="1321458"/>
            <a:ext cx="362408" cy="362408"/>
          </a:xfrm>
          <a:prstGeom prst="rect">
            <a:avLst/>
          </a:prstGeom>
        </p:spPr>
      </p:pic>
      <p:pic>
        <p:nvPicPr>
          <p:cNvPr id="8" name="Graphic 7" descr="Chat with solid fill">
            <a:extLst>
              <a:ext uri="{FF2B5EF4-FFF2-40B4-BE49-F238E27FC236}">
                <a16:creationId xmlns:a16="http://schemas.microsoft.com/office/drawing/2014/main" id="{E7FA5D44-54FE-12AE-DECC-34DA947FC8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5916" y="2422191"/>
            <a:ext cx="362408" cy="362408"/>
          </a:xfrm>
          <a:prstGeom prst="rect">
            <a:avLst/>
          </a:prstGeom>
        </p:spPr>
      </p:pic>
      <p:pic>
        <p:nvPicPr>
          <p:cNvPr id="10" name="Graphic 9" descr="Fast Forward with solid fill">
            <a:extLst>
              <a:ext uri="{FF2B5EF4-FFF2-40B4-BE49-F238E27FC236}">
                <a16:creationId xmlns:a16="http://schemas.microsoft.com/office/drawing/2014/main" id="{E50BAFBE-1D87-116C-BAE7-861792DD733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5916" y="1843528"/>
            <a:ext cx="362408" cy="362408"/>
          </a:xfrm>
          <a:prstGeom prst="rect">
            <a:avLst/>
          </a:prstGeom>
        </p:spPr>
      </p:pic>
    </p:spTree>
    <p:extLst>
      <p:ext uri="{BB962C8B-B14F-4D97-AF65-F5344CB8AC3E}">
        <p14:creationId xmlns:p14="http://schemas.microsoft.com/office/powerpoint/2010/main" val="140413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16</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8"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WHY CUSTOMER MANAGEMENT TOOLS ARE IMPORTANT</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5" name="Straight Connector 4">
            <a:extLst>
              <a:ext uri="{FF2B5EF4-FFF2-40B4-BE49-F238E27FC236}">
                <a16:creationId xmlns:a16="http://schemas.microsoft.com/office/drawing/2014/main" id="{73AD3930-C6E4-BF96-A0B0-072C82039A04}"/>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07379B1-E1F6-2CF6-B919-B1C51BB2C911}"/>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54" name="TextBox 53">
            <a:extLst>
              <a:ext uri="{FF2B5EF4-FFF2-40B4-BE49-F238E27FC236}">
                <a16:creationId xmlns:a16="http://schemas.microsoft.com/office/drawing/2014/main" id="{3F71BA94-867E-8F11-DB02-7EBAE0424575}"/>
              </a:ext>
            </a:extLst>
          </p:cNvPr>
          <p:cNvSpPr txBox="1"/>
          <p:nvPr/>
        </p:nvSpPr>
        <p:spPr>
          <a:xfrm>
            <a:off x="339682" y="1273163"/>
            <a:ext cx="5531380" cy="2331407"/>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pPr>
              <a:spcAft>
                <a:spcPts val="900"/>
              </a:spcAft>
            </a:pPr>
            <a:r>
              <a:rPr lang="en-GB" sz="900" dirty="0"/>
              <a:t>Customer management goes beyond just CRM and the technology. It’s a comprehensive strategy for building genuine connections with customers and encompasses the art and science of understanding, engaging, and retaining them. </a:t>
            </a:r>
          </a:p>
          <a:p>
            <a:pPr>
              <a:spcAft>
                <a:spcPts val="900"/>
              </a:spcAft>
            </a:pPr>
            <a:r>
              <a:rPr lang="en-GB" sz="900" dirty="0"/>
              <a:t>A successful approach holistically combines various tools and strategies to:</a:t>
            </a:r>
          </a:p>
          <a:p>
            <a:pPr>
              <a:spcAft>
                <a:spcPts val="900"/>
              </a:spcAft>
              <a:buClr>
                <a:srgbClr val="003F48"/>
              </a:buClr>
            </a:pPr>
            <a:r>
              <a:rPr lang="en-GB" sz="900" b="1" dirty="0">
                <a:solidFill>
                  <a:srgbClr val="003F48"/>
                </a:solidFill>
              </a:rPr>
              <a:t>Gain deeper customer understanding </a:t>
            </a:r>
            <a:r>
              <a:rPr lang="en-GB" sz="900" dirty="0"/>
              <a:t>by leveraging data analytics to get a 360-degree view of customers, their preferences, needs, behaviours and pain points.</a:t>
            </a:r>
          </a:p>
          <a:p>
            <a:pPr>
              <a:spcAft>
                <a:spcPts val="900"/>
              </a:spcAft>
              <a:buClr>
                <a:srgbClr val="003F48"/>
              </a:buClr>
            </a:pPr>
            <a:r>
              <a:rPr lang="en-GB" sz="900" b="1" dirty="0">
                <a:solidFill>
                  <a:srgbClr val="003F48"/>
                </a:solidFill>
              </a:rPr>
              <a:t>Deliver the right experiences </a:t>
            </a:r>
            <a:r>
              <a:rPr lang="en-GB" sz="900" dirty="0"/>
              <a:t>by using customer insights to tailor interactions across marketing campaigns, sales outreach, and customer service with relevant and timely content and offers.</a:t>
            </a:r>
          </a:p>
          <a:p>
            <a:pPr>
              <a:spcAft>
                <a:spcPts val="900"/>
              </a:spcAft>
              <a:buClr>
                <a:srgbClr val="003F48"/>
              </a:buClr>
            </a:pPr>
            <a:r>
              <a:rPr lang="en-GB" sz="900" b="1" dirty="0">
                <a:solidFill>
                  <a:srgbClr val="003F48"/>
                </a:solidFill>
              </a:rPr>
              <a:t>Foster longer-lasting relationships </a:t>
            </a:r>
            <a:r>
              <a:rPr lang="en-GB" sz="900" dirty="0"/>
              <a:t>by enabling personalised journeys to be designed to nurture loyalty and develop value and advocacy.</a:t>
            </a:r>
          </a:p>
          <a:p>
            <a:pPr>
              <a:spcAft>
                <a:spcPts val="900"/>
              </a:spcAft>
              <a:buClr>
                <a:srgbClr val="003F48"/>
              </a:buClr>
            </a:pPr>
            <a:r>
              <a:rPr lang="en-GB" sz="900" b="1" dirty="0">
                <a:solidFill>
                  <a:srgbClr val="003F48"/>
                </a:solidFill>
              </a:rPr>
              <a:t>Drive growth </a:t>
            </a:r>
            <a:r>
              <a:rPr lang="en-GB" sz="900" dirty="0"/>
              <a:t>from improved targeting and higher conversion of customers and opportunities, and improved customer experiences that translate into increased customer loyalty and lifetime value.</a:t>
            </a:r>
          </a:p>
        </p:txBody>
      </p:sp>
    </p:spTree>
    <p:extLst>
      <p:ext uri="{BB962C8B-B14F-4D97-AF65-F5344CB8AC3E}">
        <p14:creationId xmlns:p14="http://schemas.microsoft.com/office/powerpoint/2010/main" val="3880475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17</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8" name="TextBox 7">
            <a:extLst>
              <a:ext uri="{FF2B5EF4-FFF2-40B4-BE49-F238E27FC236}">
                <a16:creationId xmlns:a16="http://schemas.microsoft.com/office/drawing/2014/main" id="{00440D92-1D50-9E88-DC8B-E4702955C383}"/>
              </a:ext>
            </a:extLst>
          </p:cNvPr>
          <p:cNvSpPr txBox="1"/>
          <p:nvPr/>
        </p:nvSpPr>
        <p:spPr>
          <a:xfrm>
            <a:off x="475916" y="1252354"/>
            <a:ext cx="5456337" cy="2492990"/>
          </a:xfrm>
          <a:prstGeom prst="rect">
            <a:avLst/>
          </a:prstGeom>
          <a:noFill/>
        </p:spPr>
        <p:txBody>
          <a:bodyPr wrap="square" lIns="0" rIns="0" numCol="1">
            <a:spAutoFit/>
          </a:bodyPr>
          <a:lstStyle>
            <a:defPPr>
              <a:defRPr lang="en-US"/>
            </a:defPPr>
            <a:lvl1pPr>
              <a:spcAft>
                <a:spcPts val="300"/>
              </a:spcAft>
              <a:defRPr sz="800">
                <a:latin typeface="Avenir LT Pro 65 Medium" panose="020B0603020203020204" pitchFamily="34" charset="0"/>
              </a:defRPr>
            </a:lvl1pPr>
          </a:lstStyle>
          <a:p>
            <a:pPr>
              <a:spcAft>
                <a:spcPts val="600"/>
              </a:spcAft>
              <a:buClr>
                <a:srgbClr val="003F48"/>
              </a:buClr>
            </a:pPr>
            <a:r>
              <a:rPr lang="en-GB" sz="900" b="1" dirty="0">
                <a:solidFill>
                  <a:srgbClr val="003F48"/>
                </a:solidFill>
              </a:rPr>
              <a:t>Customer management tools:</a:t>
            </a:r>
          </a:p>
          <a:p>
            <a:pPr marL="88900" indent="-88900">
              <a:spcAft>
                <a:spcPts val="600"/>
              </a:spcAft>
              <a:buClr>
                <a:srgbClr val="003F48"/>
              </a:buClr>
              <a:buFont typeface="Wingdings" panose="05000000000000000000" pitchFamily="2" charset="2"/>
              <a:buChar char="§"/>
            </a:pPr>
            <a:r>
              <a:rPr lang="en-GB" sz="900" dirty="0"/>
              <a:t>Go beyond managing sales and service interactions by enabling the entire customer journey to be orchestrated from lead generation and onboarding to usage stimulation and retention. </a:t>
            </a:r>
          </a:p>
          <a:p>
            <a:pPr marL="88900" indent="-88900">
              <a:spcAft>
                <a:spcPts val="600"/>
              </a:spcAft>
              <a:buClr>
                <a:srgbClr val="003F48"/>
              </a:buClr>
              <a:buFont typeface="Wingdings" panose="05000000000000000000" pitchFamily="2" charset="2"/>
              <a:buChar char="§"/>
            </a:pPr>
            <a:r>
              <a:rPr lang="en-GB" sz="900" dirty="0"/>
              <a:t>Help implement and control sophisticated processes, business rules and personalisation to create seamless experiences across all touchpoints.</a:t>
            </a:r>
          </a:p>
          <a:p>
            <a:pPr marL="88900" indent="-88900">
              <a:spcAft>
                <a:spcPts val="600"/>
              </a:spcAft>
              <a:buClr>
                <a:srgbClr val="003F48"/>
              </a:buClr>
              <a:buFont typeface="Wingdings" panose="05000000000000000000" pitchFamily="2" charset="2"/>
              <a:buChar char="§"/>
            </a:pPr>
            <a:r>
              <a:rPr lang="en-GB" sz="900" dirty="0"/>
              <a:t>Create a unified view of the customer across all touchpoints to unlock a richer understanding of customers through analysis, and surface information and insight where it can be used effectively.</a:t>
            </a:r>
          </a:p>
          <a:p>
            <a:pPr marL="88900" indent="-88900">
              <a:spcAft>
                <a:spcPts val="600"/>
              </a:spcAft>
              <a:buClr>
                <a:srgbClr val="003F48"/>
              </a:buClr>
              <a:buFont typeface="Wingdings" panose="05000000000000000000" pitchFamily="2" charset="2"/>
              <a:buChar char="§"/>
            </a:pPr>
            <a:r>
              <a:rPr lang="en-GB" sz="900" dirty="0"/>
              <a:t>Boost sales and marketing effectiveness by leveraging data-driven insights, tailoring outreach strategies, and optimising sales opportunities</a:t>
            </a:r>
          </a:p>
          <a:p>
            <a:pPr marL="88900" indent="-88900">
              <a:spcAft>
                <a:spcPts val="600"/>
              </a:spcAft>
              <a:buClr>
                <a:srgbClr val="003F48"/>
              </a:buClr>
              <a:buFont typeface="Wingdings" panose="05000000000000000000" pitchFamily="2" charset="2"/>
              <a:buChar char="§"/>
            </a:pPr>
            <a:r>
              <a:rPr lang="en-GB" sz="900" dirty="0"/>
              <a:t>Enhance customer service by automating tasks, providing customer profiles and guiding next actions to deliver better experiences. </a:t>
            </a:r>
          </a:p>
          <a:p>
            <a:pPr marL="88900" indent="-88900">
              <a:spcAft>
                <a:spcPts val="600"/>
              </a:spcAft>
              <a:buClr>
                <a:srgbClr val="003F48"/>
              </a:buClr>
              <a:buFont typeface="Wingdings" panose="05000000000000000000" pitchFamily="2" charset="2"/>
              <a:buChar char="§"/>
            </a:pPr>
            <a:r>
              <a:rPr lang="en-GB" sz="900" dirty="0"/>
              <a:t>Drive data-driven decision making through a wealth of customer data and insights to identify trends and opportunities, and make informed decisions about product development, marketing strategies, and resource allocation.</a:t>
            </a:r>
          </a:p>
        </p:txBody>
      </p:sp>
    </p:spTree>
    <p:extLst>
      <p:ext uri="{BB962C8B-B14F-4D97-AF65-F5344CB8AC3E}">
        <p14:creationId xmlns:p14="http://schemas.microsoft.com/office/powerpoint/2010/main" val="3085904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B40F9E46-7EA3-D4F2-FCC4-DE9C1EA6E486}"/>
              </a:ext>
            </a:extLst>
          </p:cNvPr>
          <p:cNvSpPr txBox="1"/>
          <p:nvPr/>
        </p:nvSpPr>
        <p:spPr>
          <a:xfrm>
            <a:off x="340029" y="1272540"/>
            <a:ext cx="3084489" cy="929024"/>
          </a:xfrm>
          <a:prstGeom prst="rect">
            <a:avLst/>
          </a:prstGeom>
          <a:noFill/>
        </p:spPr>
        <p:txBody>
          <a:bodyPr wrap="square" lIns="0" rIns="0" numCol="1" spcCol="180000">
            <a:noAutofit/>
          </a:bodyPr>
          <a:lstStyle>
            <a:defPPr>
              <a:defRPr lang="en-US"/>
            </a:defPPr>
            <a:lvl1pPr>
              <a:spcAft>
                <a:spcPts val="300"/>
              </a:spcAft>
              <a:defRPr sz="800">
                <a:latin typeface="Avenir LT Pro 65 Medium" panose="020B0603020203020204" pitchFamily="34" charset="0"/>
              </a:defRPr>
            </a:lvl1pPr>
          </a:lstStyle>
          <a:p>
            <a:pPr>
              <a:spcAft>
                <a:spcPts val="600"/>
              </a:spcAft>
              <a:buClr>
                <a:srgbClr val="003F48"/>
              </a:buClr>
            </a:pPr>
            <a:r>
              <a:rPr lang="en-GB" sz="900" b="1" dirty="0">
                <a:solidFill>
                  <a:srgbClr val="003F48"/>
                </a:solidFill>
                <a:latin typeface="Avenir LT Pro 65 Medium" panose="020B0603020203020204" pitchFamily="34" charset="0"/>
                <a:cs typeface="Arial" panose="020B0604020202020204" pitchFamily="34" charset="0"/>
              </a:rPr>
              <a:t>In data management…</a:t>
            </a:r>
          </a:p>
          <a:p>
            <a:pPr marL="88900" indent="-88900">
              <a:buClr>
                <a:srgbClr val="003F48"/>
              </a:buClr>
              <a:buFont typeface="Wingdings" panose="05000000000000000000" pitchFamily="2" charset="2"/>
              <a:buChar char="§"/>
            </a:pPr>
            <a:r>
              <a:rPr lang="en-GB" dirty="0">
                <a:cs typeface="Arial" panose="020B0604020202020204" pitchFamily="34" charset="0"/>
              </a:rPr>
              <a:t>Connect to any data source.</a:t>
            </a:r>
          </a:p>
          <a:p>
            <a:pPr marL="88900" indent="-88900">
              <a:buClr>
                <a:srgbClr val="003F48"/>
              </a:buClr>
              <a:buFont typeface="Wingdings" panose="05000000000000000000" pitchFamily="2" charset="2"/>
              <a:buChar char="§"/>
            </a:pPr>
            <a:r>
              <a:rPr lang="en-GB" dirty="0">
                <a:cs typeface="Arial" panose="020B0604020202020204" pitchFamily="34" charset="0"/>
              </a:rPr>
              <a:t>Incorporate internal and external information.</a:t>
            </a:r>
          </a:p>
          <a:p>
            <a:pPr marL="88900" indent="-88900">
              <a:buClr>
                <a:srgbClr val="003F48"/>
              </a:buClr>
              <a:buFont typeface="Wingdings" panose="05000000000000000000" pitchFamily="2" charset="2"/>
              <a:buChar char="§"/>
            </a:pPr>
            <a:r>
              <a:rPr lang="en-GB" dirty="0">
                <a:cs typeface="Arial" panose="020B0604020202020204" pitchFamily="34" charset="0"/>
              </a:rPr>
              <a:t>Create a single view of the customer.</a:t>
            </a:r>
          </a:p>
          <a:p>
            <a:pPr marL="88900" indent="-88900">
              <a:buClr>
                <a:srgbClr val="003F48"/>
              </a:buClr>
              <a:buFont typeface="Wingdings" panose="05000000000000000000" pitchFamily="2" charset="2"/>
              <a:buChar char="§"/>
            </a:pPr>
            <a:r>
              <a:rPr lang="en-GB" dirty="0">
                <a:cs typeface="Arial" panose="020B0604020202020204" pitchFamily="34" charset="0"/>
              </a:rPr>
              <a:t>Ensure reliability of data for analytical and operational use.</a:t>
            </a:r>
          </a:p>
          <a:p>
            <a:pPr>
              <a:spcAft>
                <a:spcPts val="600"/>
              </a:spcAft>
              <a:buClr>
                <a:srgbClr val="003F48"/>
              </a:buClr>
            </a:pPr>
            <a:endParaRPr lang="en-GB" dirty="0">
              <a:cs typeface="Arial" panose="020B0604020202020204" pitchFamily="34" charset="0"/>
            </a:endParaRPr>
          </a:p>
          <a:p>
            <a:pPr>
              <a:spcAft>
                <a:spcPts val="600"/>
              </a:spcAft>
              <a:buClr>
                <a:srgbClr val="003F48"/>
              </a:buClr>
            </a:pPr>
            <a:endParaRPr lang="en-GB" dirty="0">
              <a:latin typeface="Avenir LT Pro 65 Medium" panose="020B0603020203020204" pitchFamily="34" charset="0"/>
              <a:cs typeface="Arial" panose="020B0604020202020204" pitchFamily="34" charset="0"/>
            </a:endParaRPr>
          </a:p>
        </p:txBody>
      </p:sp>
      <p:sp>
        <p:nvSpPr>
          <p:cNvPr id="2" name="Title 1">
            <a:extLst>
              <a:ext uri="{FF2B5EF4-FFF2-40B4-BE49-F238E27FC236}">
                <a16:creationId xmlns:a16="http://schemas.microsoft.com/office/drawing/2014/main" id="{B20219D7-48EE-0949-F019-7CE6DC20A73F}"/>
              </a:ext>
            </a:extLst>
          </p:cNvPr>
          <p:cNvSpPr txBox="1">
            <a:spLocks/>
          </p:cNvSpPr>
          <p:nvPr/>
        </p:nvSpPr>
        <p:spPr>
          <a:xfrm>
            <a:off x="340029"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TYPICAL FEATURES OF CUSTOMER MANAGEMENT TOOLS</a:t>
            </a:r>
          </a:p>
        </p:txBody>
      </p:sp>
      <p:sp>
        <p:nvSpPr>
          <p:cNvPr id="3" name="Slide Number Placeholder 5">
            <a:extLst>
              <a:ext uri="{FF2B5EF4-FFF2-40B4-BE49-F238E27FC236}">
                <a16:creationId xmlns:a16="http://schemas.microsoft.com/office/drawing/2014/main" id="{11B8829E-B6D9-9447-68EF-AD84458BBEEC}"/>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18</a:t>
            </a:fld>
            <a:endParaRPr lang="en-GB" sz="754">
              <a:latin typeface="Avenir LT Pro 65 Medium" panose="020B0603020203020204" pitchFamily="34" charset="0"/>
            </a:endParaRPr>
          </a:p>
        </p:txBody>
      </p:sp>
      <p:sp>
        <p:nvSpPr>
          <p:cNvPr id="4" name="TextBox 3">
            <a:extLst>
              <a:ext uri="{FF2B5EF4-FFF2-40B4-BE49-F238E27FC236}">
                <a16:creationId xmlns:a16="http://schemas.microsoft.com/office/drawing/2014/main" id="{6A5A00CF-75EF-B122-F4AE-A065C5D9FF41}"/>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pic>
        <p:nvPicPr>
          <p:cNvPr id="5" name="Picture 4">
            <a:extLst>
              <a:ext uri="{FF2B5EF4-FFF2-40B4-BE49-F238E27FC236}">
                <a16:creationId xmlns:a16="http://schemas.microsoft.com/office/drawing/2014/main" id="{DC7E15F7-7A5C-AA78-9400-B57379E99C1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6" name="Straight Connector 5">
            <a:extLst>
              <a:ext uri="{FF2B5EF4-FFF2-40B4-BE49-F238E27FC236}">
                <a16:creationId xmlns:a16="http://schemas.microsoft.com/office/drawing/2014/main" id="{E72F9650-6621-395E-FBF2-25462FC19859}"/>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28E3706-431C-D060-40EA-B005C2BC36C6}"/>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0" name="TextBox 9">
            <a:extLst>
              <a:ext uri="{FF2B5EF4-FFF2-40B4-BE49-F238E27FC236}">
                <a16:creationId xmlns:a16="http://schemas.microsoft.com/office/drawing/2014/main" id="{28E7A90F-BF7E-A435-0ACA-5BDB7979C6A9}"/>
              </a:ext>
            </a:extLst>
          </p:cNvPr>
          <p:cNvSpPr txBox="1"/>
          <p:nvPr/>
        </p:nvSpPr>
        <p:spPr>
          <a:xfrm>
            <a:off x="340028" y="2532080"/>
            <a:ext cx="3084489" cy="1080696"/>
          </a:xfrm>
          <a:prstGeom prst="rect">
            <a:avLst/>
          </a:prstGeom>
          <a:noFill/>
        </p:spPr>
        <p:txBody>
          <a:bodyPr wrap="square" lIns="0" rIns="0" numCol="1" spcCol="180000">
            <a:noAutofit/>
          </a:bodyPr>
          <a:lstStyle>
            <a:defPPr>
              <a:defRPr lang="en-US"/>
            </a:defPPr>
            <a:lvl1pPr>
              <a:spcAft>
                <a:spcPts val="300"/>
              </a:spcAft>
              <a:defRPr sz="800">
                <a:latin typeface="Avenir LT Pro 65 Medium" panose="020B0603020203020204" pitchFamily="34" charset="0"/>
              </a:defRPr>
            </a:lvl1pPr>
          </a:lstStyle>
          <a:p>
            <a:pPr>
              <a:spcAft>
                <a:spcPts val="600"/>
              </a:spcAft>
              <a:buClr>
                <a:srgbClr val="003F48"/>
              </a:buClr>
            </a:pPr>
            <a:r>
              <a:rPr lang="en-GB" sz="900" b="1" dirty="0">
                <a:solidFill>
                  <a:srgbClr val="003F48"/>
                </a:solidFill>
                <a:cs typeface="Arial" panose="020B0604020202020204" pitchFamily="34" charset="0"/>
              </a:rPr>
              <a:t>In analysis…</a:t>
            </a:r>
          </a:p>
          <a:p>
            <a:pPr marL="88900" indent="-88900">
              <a:buClr>
                <a:srgbClr val="003F48"/>
              </a:buClr>
              <a:buFont typeface="Wingdings" panose="05000000000000000000" pitchFamily="2" charset="2"/>
              <a:buChar char="§"/>
            </a:pPr>
            <a:r>
              <a:rPr lang="en-GB" dirty="0">
                <a:cs typeface="Arial" panose="020B0604020202020204" pitchFamily="34" charset="0"/>
              </a:rPr>
              <a:t>Facilitate generation of customer insights and analytical models.</a:t>
            </a:r>
          </a:p>
          <a:p>
            <a:pPr marL="88900" indent="-88900">
              <a:buClr>
                <a:srgbClr val="003F48"/>
              </a:buClr>
              <a:buFont typeface="Wingdings" panose="05000000000000000000" pitchFamily="2" charset="2"/>
              <a:buChar char="§"/>
            </a:pPr>
            <a:r>
              <a:rPr lang="en-GB" dirty="0">
                <a:cs typeface="Arial" panose="020B0604020202020204" pitchFamily="34" charset="0"/>
              </a:rPr>
              <a:t>Manage segmentation and descriptive, predictive and prescriptive analytics.</a:t>
            </a:r>
          </a:p>
          <a:p>
            <a:pPr marL="88900" indent="-88900">
              <a:buClr>
                <a:srgbClr val="003F48"/>
              </a:buClr>
              <a:buFont typeface="Wingdings" panose="05000000000000000000" pitchFamily="2" charset="2"/>
              <a:buChar char="§"/>
            </a:pPr>
            <a:r>
              <a:rPr lang="en-GB" dirty="0">
                <a:cs typeface="Arial" panose="020B0604020202020204" pitchFamily="34" charset="0"/>
              </a:rPr>
              <a:t>Manage continuous test &amp; learn strategies and activities.</a:t>
            </a:r>
          </a:p>
          <a:p>
            <a:pPr marL="88900" indent="-88900">
              <a:buClr>
                <a:srgbClr val="003F48"/>
              </a:buClr>
              <a:buFont typeface="Wingdings" panose="05000000000000000000" pitchFamily="2" charset="2"/>
              <a:buChar char="§"/>
            </a:pPr>
            <a:r>
              <a:rPr lang="en-GB" dirty="0">
                <a:cs typeface="Arial" panose="020B0604020202020204" pitchFamily="34" charset="0"/>
              </a:rPr>
              <a:t>Diagnose business and activity performance.</a:t>
            </a:r>
          </a:p>
          <a:p>
            <a:pPr marL="88900" indent="-88900">
              <a:buClr>
                <a:srgbClr val="003F48"/>
              </a:buClr>
              <a:buFont typeface="Wingdings" panose="05000000000000000000" pitchFamily="2" charset="2"/>
              <a:buChar char="§"/>
            </a:pPr>
            <a:r>
              <a:rPr lang="en-GB" dirty="0">
                <a:cs typeface="Arial" panose="020B0604020202020204" pitchFamily="34" charset="0"/>
              </a:rPr>
              <a:t>Create forecasts and what-if simulation scenarios.</a:t>
            </a:r>
          </a:p>
        </p:txBody>
      </p:sp>
      <p:sp>
        <p:nvSpPr>
          <p:cNvPr id="8" name="TextBox 7">
            <a:extLst>
              <a:ext uri="{FF2B5EF4-FFF2-40B4-BE49-F238E27FC236}">
                <a16:creationId xmlns:a16="http://schemas.microsoft.com/office/drawing/2014/main" id="{C41965EE-2073-B8A2-0707-129D7FE47D43}"/>
              </a:ext>
            </a:extLst>
          </p:cNvPr>
          <p:cNvSpPr txBox="1"/>
          <p:nvPr/>
        </p:nvSpPr>
        <p:spPr>
          <a:xfrm>
            <a:off x="3783933" y="2532080"/>
            <a:ext cx="2087478" cy="1295849"/>
          </a:xfrm>
          <a:prstGeom prst="rect">
            <a:avLst/>
          </a:prstGeom>
          <a:noFill/>
        </p:spPr>
        <p:txBody>
          <a:bodyPr wrap="square" lIns="0" rIns="0" numCol="1" spcCol="180000">
            <a:noAutofit/>
          </a:bodyPr>
          <a:lstStyle>
            <a:defPPr>
              <a:defRPr lang="en-US"/>
            </a:defPPr>
            <a:lvl1pPr>
              <a:spcAft>
                <a:spcPts val="300"/>
              </a:spcAft>
              <a:defRPr sz="800">
                <a:latin typeface="Avenir LT Pro 65 Medium" panose="020B0603020203020204" pitchFamily="34" charset="0"/>
              </a:defRPr>
            </a:lvl1pPr>
          </a:lstStyle>
          <a:p>
            <a:pPr>
              <a:spcAft>
                <a:spcPts val="600"/>
              </a:spcAft>
              <a:buClr>
                <a:srgbClr val="003F48"/>
              </a:buClr>
            </a:pPr>
            <a:r>
              <a:rPr lang="en-GB" sz="900" b="1" dirty="0">
                <a:solidFill>
                  <a:srgbClr val="003F48"/>
                </a:solidFill>
                <a:cs typeface="Arial" panose="020B0604020202020204" pitchFamily="34" charset="0"/>
              </a:rPr>
              <a:t>Setting customer strategies…</a:t>
            </a:r>
          </a:p>
          <a:p>
            <a:pPr marL="88900" indent="-88900">
              <a:buClr>
                <a:srgbClr val="003F48"/>
              </a:buClr>
              <a:buFont typeface="Wingdings" panose="05000000000000000000" pitchFamily="2" charset="2"/>
              <a:buChar char="§"/>
            </a:pPr>
            <a:r>
              <a:rPr lang="en-GB" sz="800" dirty="0">
                <a:latin typeface="Avenir LT Pro 65 Medium" panose="020B0603020203020204" pitchFamily="34" charset="0"/>
                <a:cs typeface="Arial" panose="020B0604020202020204" pitchFamily="34" charset="0"/>
              </a:rPr>
              <a:t>Define customer journeys, actions and messages.</a:t>
            </a:r>
          </a:p>
          <a:p>
            <a:pPr marL="88900" indent="-88900">
              <a:buClr>
                <a:srgbClr val="003F48"/>
              </a:buClr>
              <a:buFont typeface="Wingdings" panose="05000000000000000000" pitchFamily="2" charset="2"/>
              <a:buChar char="§"/>
            </a:pPr>
            <a:r>
              <a:rPr lang="en-GB" sz="800" dirty="0">
                <a:latin typeface="Avenir LT Pro 65 Medium" panose="020B0603020203020204" pitchFamily="34" charset="0"/>
                <a:cs typeface="Arial" panose="020B0604020202020204" pitchFamily="34" charset="0"/>
              </a:rPr>
              <a:t>Manage different decision strategies for different customer groups.</a:t>
            </a:r>
          </a:p>
          <a:p>
            <a:pPr marL="88900" indent="-88900">
              <a:buClr>
                <a:srgbClr val="003F48"/>
              </a:buClr>
              <a:buFont typeface="Wingdings" panose="05000000000000000000" pitchFamily="2" charset="2"/>
              <a:buChar char="§"/>
            </a:pPr>
            <a:r>
              <a:rPr lang="en-GB" sz="800" dirty="0"/>
              <a:t>Enable personalisation across channels.</a:t>
            </a:r>
          </a:p>
          <a:p>
            <a:pPr marL="88900" indent="-88900">
              <a:buClr>
                <a:srgbClr val="003F48"/>
              </a:buClr>
              <a:buFont typeface="Wingdings" panose="05000000000000000000" pitchFamily="2" charset="2"/>
              <a:buChar char="§"/>
            </a:pPr>
            <a:r>
              <a:rPr lang="en-GB" sz="800" dirty="0">
                <a:latin typeface="Avenir LT Pro 65 Medium" panose="020B0603020203020204" pitchFamily="34" charset="0"/>
                <a:cs typeface="Arial" panose="020B0604020202020204" pitchFamily="34" charset="0"/>
              </a:rPr>
              <a:t>Identify next best actions and recommendations.</a:t>
            </a:r>
            <a:endParaRPr lang="en-GB" dirty="0">
              <a:latin typeface="Avenir LT Pro 65 Medium" panose="020B0603020203020204" pitchFamily="34" charset="0"/>
              <a:cs typeface="Arial" panose="020B0604020202020204" pitchFamily="34" charset="0"/>
            </a:endParaRPr>
          </a:p>
        </p:txBody>
      </p:sp>
      <p:pic>
        <p:nvPicPr>
          <p:cNvPr id="11" name="Graphic 10" descr="Venn diagram with solid fill">
            <a:extLst>
              <a:ext uri="{FF2B5EF4-FFF2-40B4-BE49-F238E27FC236}">
                <a16:creationId xmlns:a16="http://schemas.microsoft.com/office/drawing/2014/main" id="{199A6196-0F24-F2ED-90FA-D89027E7D6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83570" y="1782621"/>
            <a:ext cx="417432" cy="417432"/>
          </a:xfrm>
          <a:prstGeom prst="rect">
            <a:avLst/>
          </a:prstGeom>
        </p:spPr>
      </p:pic>
      <p:pic>
        <p:nvPicPr>
          <p:cNvPr id="13" name="Graphic 12" descr="Bar chart with solid fill">
            <a:extLst>
              <a:ext uri="{FF2B5EF4-FFF2-40B4-BE49-F238E27FC236}">
                <a16:creationId xmlns:a16="http://schemas.microsoft.com/office/drawing/2014/main" id="{DA6CF88E-9168-1E88-20A8-EE108AA4437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02138" y="2048386"/>
            <a:ext cx="355525" cy="355525"/>
          </a:xfrm>
          <a:prstGeom prst="rect">
            <a:avLst/>
          </a:prstGeom>
        </p:spPr>
      </p:pic>
      <p:pic>
        <p:nvPicPr>
          <p:cNvPr id="19" name="Graphic 18" descr="Robot Hand with solid fill">
            <a:extLst>
              <a:ext uri="{FF2B5EF4-FFF2-40B4-BE49-F238E27FC236}">
                <a16:creationId xmlns:a16="http://schemas.microsoft.com/office/drawing/2014/main" id="{6BE568AF-087D-30EE-094F-BBC85BE56C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34110" y="1443772"/>
            <a:ext cx="402422" cy="402422"/>
          </a:xfrm>
          <a:prstGeom prst="rect">
            <a:avLst/>
          </a:prstGeom>
        </p:spPr>
      </p:pic>
      <p:pic>
        <p:nvPicPr>
          <p:cNvPr id="23" name="Graphic 22" descr="Marketing with solid fill">
            <a:extLst>
              <a:ext uri="{FF2B5EF4-FFF2-40B4-BE49-F238E27FC236}">
                <a16:creationId xmlns:a16="http://schemas.microsoft.com/office/drawing/2014/main" id="{1FA557E5-E51F-74D8-CD13-4B847105D54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37662" y="1518123"/>
            <a:ext cx="309249" cy="309249"/>
          </a:xfrm>
          <a:prstGeom prst="rect">
            <a:avLst/>
          </a:prstGeom>
        </p:spPr>
      </p:pic>
      <p:pic>
        <p:nvPicPr>
          <p:cNvPr id="25" name="Graphic 24" descr="Target Audience with solid fill">
            <a:extLst>
              <a:ext uri="{FF2B5EF4-FFF2-40B4-BE49-F238E27FC236}">
                <a16:creationId xmlns:a16="http://schemas.microsoft.com/office/drawing/2014/main" id="{A11622C0-53FE-A8DA-7EFB-AB6D9DD1271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02138" y="1333236"/>
            <a:ext cx="309249" cy="309249"/>
          </a:xfrm>
          <a:prstGeom prst="rect">
            <a:avLst/>
          </a:prstGeom>
        </p:spPr>
      </p:pic>
      <p:pic>
        <p:nvPicPr>
          <p:cNvPr id="27" name="Graphic 26" descr="Ecommerce with solid fill">
            <a:extLst>
              <a:ext uri="{FF2B5EF4-FFF2-40B4-BE49-F238E27FC236}">
                <a16:creationId xmlns:a16="http://schemas.microsoft.com/office/drawing/2014/main" id="{5A525EC9-A359-80F6-2E2D-CB623B40F80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789016" y="1863314"/>
            <a:ext cx="309249" cy="309249"/>
          </a:xfrm>
          <a:prstGeom prst="rect">
            <a:avLst/>
          </a:prstGeom>
        </p:spPr>
      </p:pic>
      <p:grpSp>
        <p:nvGrpSpPr>
          <p:cNvPr id="58" name="Group 57">
            <a:extLst>
              <a:ext uri="{FF2B5EF4-FFF2-40B4-BE49-F238E27FC236}">
                <a16:creationId xmlns:a16="http://schemas.microsoft.com/office/drawing/2014/main" id="{17EA8DC2-8023-9A7E-7551-2628A89F36DE}"/>
              </a:ext>
            </a:extLst>
          </p:cNvPr>
          <p:cNvGrpSpPr/>
          <p:nvPr/>
        </p:nvGrpSpPr>
        <p:grpSpPr>
          <a:xfrm>
            <a:off x="4383348" y="1636542"/>
            <a:ext cx="393103" cy="393103"/>
            <a:chOff x="4623536" y="1661476"/>
            <a:chExt cx="265374" cy="265374"/>
          </a:xfrm>
        </p:grpSpPr>
        <p:sp>
          <p:nvSpPr>
            <p:cNvPr id="32" name="Freeform: Shape 31">
              <a:extLst>
                <a:ext uri="{FF2B5EF4-FFF2-40B4-BE49-F238E27FC236}">
                  <a16:creationId xmlns:a16="http://schemas.microsoft.com/office/drawing/2014/main" id="{E07937F1-9278-8E16-CB26-44DC9C0D6784}"/>
                </a:ext>
              </a:extLst>
            </p:cNvPr>
            <p:cNvSpPr/>
            <p:nvPr/>
          </p:nvSpPr>
          <p:spPr>
            <a:xfrm>
              <a:off x="4623536" y="1745279"/>
              <a:ext cx="24442" cy="13967"/>
            </a:xfrm>
            <a:custGeom>
              <a:avLst/>
              <a:gdLst>
                <a:gd name="connsiteX0" fmla="*/ 0 w 24442"/>
                <a:gd name="connsiteY0" fmla="*/ 0 h 13967"/>
                <a:gd name="connsiteX1" fmla="*/ 24442 w 24442"/>
                <a:gd name="connsiteY1" fmla="*/ 0 h 13967"/>
                <a:gd name="connsiteX2" fmla="*/ 24442 w 24442"/>
                <a:gd name="connsiteY2" fmla="*/ 13967 h 13967"/>
                <a:gd name="connsiteX3" fmla="*/ 0 w 24442"/>
                <a:gd name="connsiteY3" fmla="*/ 13967 h 13967"/>
              </a:gdLst>
              <a:ahLst/>
              <a:cxnLst>
                <a:cxn ang="0">
                  <a:pos x="connsiteX0" y="connsiteY0"/>
                </a:cxn>
                <a:cxn ang="0">
                  <a:pos x="connsiteX1" y="connsiteY1"/>
                </a:cxn>
                <a:cxn ang="0">
                  <a:pos x="connsiteX2" y="connsiteY2"/>
                </a:cxn>
                <a:cxn ang="0">
                  <a:pos x="connsiteX3" y="connsiteY3"/>
                </a:cxn>
              </a:cxnLst>
              <a:rect l="l" t="t" r="r" b="b"/>
              <a:pathLst>
                <a:path w="24442" h="13967">
                  <a:moveTo>
                    <a:pt x="0" y="0"/>
                  </a:moveTo>
                  <a:lnTo>
                    <a:pt x="24442" y="0"/>
                  </a:lnTo>
                  <a:lnTo>
                    <a:pt x="24442" y="13967"/>
                  </a:lnTo>
                  <a:lnTo>
                    <a:pt x="0" y="13967"/>
                  </a:lnTo>
                  <a:close/>
                </a:path>
              </a:pathLst>
            </a:custGeom>
            <a:solidFill>
              <a:srgbClr val="003F48"/>
            </a:solidFill>
            <a:ln w="3473"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A70D5E4C-84C7-F3EC-E5F7-3EDBC0861AD6}"/>
                </a:ext>
              </a:extLst>
            </p:cNvPr>
            <p:cNvSpPr/>
            <p:nvPr/>
          </p:nvSpPr>
          <p:spPr>
            <a:xfrm>
              <a:off x="4623536" y="1717345"/>
              <a:ext cx="24442" cy="13967"/>
            </a:xfrm>
            <a:custGeom>
              <a:avLst/>
              <a:gdLst>
                <a:gd name="connsiteX0" fmla="*/ 0 w 24442"/>
                <a:gd name="connsiteY0" fmla="*/ 0 h 13967"/>
                <a:gd name="connsiteX1" fmla="*/ 24442 w 24442"/>
                <a:gd name="connsiteY1" fmla="*/ 0 h 13967"/>
                <a:gd name="connsiteX2" fmla="*/ 24442 w 24442"/>
                <a:gd name="connsiteY2" fmla="*/ 13967 h 13967"/>
                <a:gd name="connsiteX3" fmla="*/ 0 w 24442"/>
                <a:gd name="connsiteY3" fmla="*/ 13967 h 13967"/>
              </a:gdLst>
              <a:ahLst/>
              <a:cxnLst>
                <a:cxn ang="0">
                  <a:pos x="connsiteX0" y="connsiteY0"/>
                </a:cxn>
                <a:cxn ang="0">
                  <a:pos x="connsiteX1" y="connsiteY1"/>
                </a:cxn>
                <a:cxn ang="0">
                  <a:pos x="connsiteX2" y="connsiteY2"/>
                </a:cxn>
                <a:cxn ang="0">
                  <a:pos x="connsiteX3" y="connsiteY3"/>
                </a:cxn>
              </a:cxnLst>
              <a:rect l="l" t="t" r="r" b="b"/>
              <a:pathLst>
                <a:path w="24442" h="13967">
                  <a:moveTo>
                    <a:pt x="0" y="0"/>
                  </a:moveTo>
                  <a:lnTo>
                    <a:pt x="24442" y="0"/>
                  </a:lnTo>
                  <a:lnTo>
                    <a:pt x="24442" y="13967"/>
                  </a:lnTo>
                  <a:lnTo>
                    <a:pt x="0" y="13967"/>
                  </a:lnTo>
                  <a:close/>
                </a:path>
              </a:pathLst>
            </a:custGeom>
            <a:solidFill>
              <a:srgbClr val="003F48"/>
            </a:solidFill>
            <a:ln w="3473"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091B1041-5A8D-4CB7-38DA-ADC196811E23}"/>
                </a:ext>
              </a:extLst>
            </p:cNvPr>
            <p:cNvSpPr/>
            <p:nvPr/>
          </p:nvSpPr>
          <p:spPr>
            <a:xfrm>
              <a:off x="4623536" y="1773213"/>
              <a:ext cx="24442" cy="13967"/>
            </a:xfrm>
            <a:custGeom>
              <a:avLst/>
              <a:gdLst>
                <a:gd name="connsiteX0" fmla="*/ 0 w 24442"/>
                <a:gd name="connsiteY0" fmla="*/ 0 h 13967"/>
                <a:gd name="connsiteX1" fmla="*/ 24442 w 24442"/>
                <a:gd name="connsiteY1" fmla="*/ 0 h 13967"/>
                <a:gd name="connsiteX2" fmla="*/ 24442 w 24442"/>
                <a:gd name="connsiteY2" fmla="*/ 13967 h 13967"/>
                <a:gd name="connsiteX3" fmla="*/ 0 w 24442"/>
                <a:gd name="connsiteY3" fmla="*/ 13967 h 13967"/>
              </a:gdLst>
              <a:ahLst/>
              <a:cxnLst>
                <a:cxn ang="0">
                  <a:pos x="connsiteX0" y="connsiteY0"/>
                </a:cxn>
                <a:cxn ang="0">
                  <a:pos x="connsiteX1" y="connsiteY1"/>
                </a:cxn>
                <a:cxn ang="0">
                  <a:pos x="connsiteX2" y="connsiteY2"/>
                </a:cxn>
                <a:cxn ang="0">
                  <a:pos x="connsiteX3" y="connsiteY3"/>
                </a:cxn>
              </a:cxnLst>
              <a:rect l="l" t="t" r="r" b="b"/>
              <a:pathLst>
                <a:path w="24442" h="13967">
                  <a:moveTo>
                    <a:pt x="0" y="0"/>
                  </a:moveTo>
                  <a:lnTo>
                    <a:pt x="24442" y="0"/>
                  </a:lnTo>
                  <a:lnTo>
                    <a:pt x="24442" y="13967"/>
                  </a:lnTo>
                  <a:lnTo>
                    <a:pt x="0" y="13967"/>
                  </a:lnTo>
                  <a:close/>
                </a:path>
              </a:pathLst>
            </a:custGeom>
            <a:solidFill>
              <a:srgbClr val="003F48"/>
            </a:solidFill>
            <a:ln w="3473"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286C98E8-364F-6E38-A13A-150AE6223507}"/>
                </a:ext>
              </a:extLst>
            </p:cNvPr>
            <p:cNvSpPr/>
            <p:nvPr/>
          </p:nvSpPr>
          <p:spPr>
            <a:xfrm>
              <a:off x="4623536" y="1857015"/>
              <a:ext cx="24442" cy="13967"/>
            </a:xfrm>
            <a:custGeom>
              <a:avLst/>
              <a:gdLst>
                <a:gd name="connsiteX0" fmla="*/ 0 w 24442"/>
                <a:gd name="connsiteY0" fmla="*/ 0 h 13967"/>
                <a:gd name="connsiteX1" fmla="*/ 24442 w 24442"/>
                <a:gd name="connsiteY1" fmla="*/ 0 h 13967"/>
                <a:gd name="connsiteX2" fmla="*/ 24442 w 24442"/>
                <a:gd name="connsiteY2" fmla="*/ 13967 h 13967"/>
                <a:gd name="connsiteX3" fmla="*/ 0 w 24442"/>
                <a:gd name="connsiteY3" fmla="*/ 13967 h 13967"/>
              </a:gdLst>
              <a:ahLst/>
              <a:cxnLst>
                <a:cxn ang="0">
                  <a:pos x="connsiteX0" y="connsiteY0"/>
                </a:cxn>
                <a:cxn ang="0">
                  <a:pos x="connsiteX1" y="connsiteY1"/>
                </a:cxn>
                <a:cxn ang="0">
                  <a:pos x="connsiteX2" y="connsiteY2"/>
                </a:cxn>
                <a:cxn ang="0">
                  <a:pos x="connsiteX3" y="connsiteY3"/>
                </a:cxn>
              </a:cxnLst>
              <a:rect l="l" t="t" r="r" b="b"/>
              <a:pathLst>
                <a:path w="24442" h="13967">
                  <a:moveTo>
                    <a:pt x="0" y="0"/>
                  </a:moveTo>
                  <a:lnTo>
                    <a:pt x="24442" y="0"/>
                  </a:lnTo>
                  <a:lnTo>
                    <a:pt x="24442" y="13967"/>
                  </a:lnTo>
                  <a:lnTo>
                    <a:pt x="0" y="13967"/>
                  </a:lnTo>
                  <a:close/>
                </a:path>
              </a:pathLst>
            </a:custGeom>
            <a:solidFill>
              <a:srgbClr val="003F48"/>
            </a:solidFill>
            <a:ln w="3473"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7C44B607-E258-9103-8241-584E8DAFAD00}"/>
                </a:ext>
              </a:extLst>
            </p:cNvPr>
            <p:cNvSpPr/>
            <p:nvPr/>
          </p:nvSpPr>
          <p:spPr>
            <a:xfrm>
              <a:off x="4623536" y="1829081"/>
              <a:ext cx="24442" cy="13967"/>
            </a:xfrm>
            <a:custGeom>
              <a:avLst/>
              <a:gdLst>
                <a:gd name="connsiteX0" fmla="*/ 0 w 24442"/>
                <a:gd name="connsiteY0" fmla="*/ 0 h 13967"/>
                <a:gd name="connsiteX1" fmla="*/ 24442 w 24442"/>
                <a:gd name="connsiteY1" fmla="*/ 0 h 13967"/>
                <a:gd name="connsiteX2" fmla="*/ 24442 w 24442"/>
                <a:gd name="connsiteY2" fmla="*/ 13967 h 13967"/>
                <a:gd name="connsiteX3" fmla="*/ 0 w 24442"/>
                <a:gd name="connsiteY3" fmla="*/ 13967 h 13967"/>
              </a:gdLst>
              <a:ahLst/>
              <a:cxnLst>
                <a:cxn ang="0">
                  <a:pos x="connsiteX0" y="connsiteY0"/>
                </a:cxn>
                <a:cxn ang="0">
                  <a:pos x="connsiteX1" y="connsiteY1"/>
                </a:cxn>
                <a:cxn ang="0">
                  <a:pos x="connsiteX2" y="connsiteY2"/>
                </a:cxn>
                <a:cxn ang="0">
                  <a:pos x="connsiteX3" y="connsiteY3"/>
                </a:cxn>
              </a:cxnLst>
              <a:rect l="l" t="t" r="r" b="b"/>
              <a:pathLst>
                <a:path w="24442" h="13967">
                  <a:moveTo>
                    <a:pt x="0" y="0"/>
                  </a:moveTo>
                  <a:lnTo>
                    <a:pt x="24442" y="0"/>
                  </a:lnTo>
                  <a:lnTo>
                    <a:pt x="24442" y="13967"/>
                  </a:lnTo>
                  <a:lnTo>
                    <a:pt x="0" y="13967"/>
                  </a:lnTo>
                  <a:close/>
                </a:path>
              </a:pathLst>
            </a:custGeom>
            <a:solidFill>
              <a:srgbClr val="003F48"/>
            </a:solidFill>
            <a:ln w="3473"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8FC63411-BBF8-369E-FABB-A2F5518FFD6C}"/>
                </a:ext>
              </a:extLst>
            </p:cNvPr>
            <p:cNvSpPr/>
            <p:nvPr/>
          </p:nvSpPr>
          <p:spPr>
            <a:xfrm>
              <a:off x="4623536" y="1801147"/>
              <a:ext cx="24442" cy="13967"/>
            </a:xfrm>
            <a:custGeom>
              <a:avLst/>
              <a:gdLst>
                <a:gd name="connsiteX0" fmla="*/ 0 w 24442"/>
                <a:gd name="connsiteY0" fmla="*/ 0 h 13967"/>
                <a:gd name="connsiteX1" fmla="*/ 24442 w 24442"/>
                <a:gd name="connsiteY1" fmla="*/ 0 h 13967"/>
                <a:gd name="connsiteX2" fmla="*/ 24442 w 24442"/>
                <a:gd name="connsiteY2" fmla="*/ 13967 h 13967"/>
                <a:gd name="connsiteX3" fmla="*/ 0 w 24442"/>
                <a:gd name="connsiteY3" fmla="*/ 13967 h 13967"/>
              </a:gdLst>
              <a:ahLst/>
              <a:cxnLst>
                <a:cxn ang="0">
                  <a:pos x="connsiteX0" y="connsiteY0"/>
                </a:cxn>
                <a:cxn ang="0">
                  <a:pos x="connsiteX1" y="connsiteY1"/>
                </a:cxn>
                <a:cxn ang="0">
                  <a:pos x="connsiteX2" y="connsiteY2"/>
                </a:cxn>
                <a:cxn ang="0">
                  <a:pos x="connsiteX3" y="connsiteY3"/>
                </a:cxn>
              </a:cxnLst>
              <a:rect l="l" t="t" r="r" b="b"/>
              <a:pathLst>
                <a:path w="24442" h="13967">
                  <a:moveTo>
                    <a:pt x="0" y="0"/>
                  </a:moveTo>
                  <a:lnTo>
                    <a:pt x="24442" y="0"/>
                  </a:lnTo>
                  <a:lnTo>
                    <a:pt x="24442" y="13967"/>
                  </a:lnTo>
                  <a:lnTo>
                    <a:pt x="0" y="13967"/>
                  </a:lnTo>
                  <a:close/>
                </a:path>
              </a:pathLst>
            </a:custGeom>
            <a:solidFill>
              <a:srgbClr val="003F48"/>
            </a:solidFill>
            <a:ln w="3473"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3C09CC66-C377-7B0D-F6A7-87FB9115D740}"/>
                </a:ext>
              </a:extLst>
            </p:cNvPr>
            <p:cNvSpPr/>
            <p:nvPr/>
          </p:nvSpPr>
          <p:spPr>
            <a:xfrm>
              <a:off x="4864468" y="1829081"/>
              <a:ext cx="24442" cy="13967"/>
            </a:xfrm>
            <a:custGeom>
              <a:avLst/>
              <a:gdLst>
                <a:gd name="connsiteX0" fmla="*/ 0 w 24442"/>
                <a:gd name="connsiteY0" fmla="*/ 0 h 13967"/>
                <a:gd name="connsiteX1" fmla="*/ 24442 w 24442"/>
                <a:gd name="connsiteY1" fmla="*/ 0 h 13967"/>
                <a:gd name="connsiteX2" fmla="*/ 24442 w 24442"/>
                <a:gd name="connsiteY2" fmla="*/ 13967 h 13967"/>
                <a:gd name="connsiteX3" fmla="*/ 0 w 24442"/>
                <a:gd name="connsiteY3" fmla="*/ 13967 h 13967"/>
              </a:gdLst>
              <a:ahLst/>
              <a:cxnLst>
                <a:cxn ang="0">
                  <a:pos x="connsiteX0" y="connsiteY0"/>
                </a:cxn>
                <a:cxn ang="0">
                  <a:pos x="connsiteX1" y="connsiteY1"/>
                </a:cxn>
                <a:cxn ang="0">
                  <a:pos x="connsiteX2" y="connsiteY2"/>
                </a:cxn>
                <a:cxn ang="0">
                  <a:pos x="connsiteX3" y="connsiteY3"/>
                </a:cxn>
              </a:cxnLst>
              <a:rect l="l" t="t" r="r" b="b"/>
              <a:pathLst>
                <a:path w="24442" h="13967">
                  <a:moveTo>
                    <a:pt x="0" y="0"/>
                  </a:moveTo>
                  <a:lnTo>
                    <a:pt x="24442" y="0"/>
                  </a:lnTo>
                  <a:lnTo>
                    <a:pt x="24442" y="13967"/>
                  </a:lnTo>
                  <a:lnTo>
                    <a:pt x="0" y="13967"/>
                  </a:lnTo>
                  <a:close/>
                </a:path>
              </a:pathLst>
            </a:custGeom>
            <a:solidFill>
              <a:srgbClr val="003F48"/>
            </a:solidFill>
            <a:ln w="3473"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51BB556-FD30-3EC1-9607-646BECB4FC94}"/>
                </a:ext>
              </a:extLst>
            </p:cNvPr>
            <p:cNvSpPr/>
            <p:nvPr/>
          </p:nvSpPr>
          <p:spPr>
            <a:xfrm>
              <a:off x="4864468" y="1857015"/>
              <a:ext cx="24442" cy="13967"/>
            </a:xfrm>
            <a:custGeom>
              <a:avLst/>
              <a:gdLst>
                <a:gd name="connsiteX0" fmla="*/ 0 w 24442"/>
                <a:gd name="connsiteY0" fmla="*/ 0 h 13967"/>
                <a:gd name="connsiteX1" fmla="*/ 24442 w 24442"/>
                <a:gd name="connsiteY1" fmla="*/ 0 h 13967"/>
                <a:gd name="connsiteX2" fmla="*/ 24442 w 24442"/>
                <a:gd name="connsiteY2" fmla="*/ 13967 h 13967"/>
                <a:gd name="connsiteX3" fmla="*/ 0 w 24442"/>
                <a:gd name="connsiteY3" fmla="*/ 13967 h 13967"/>
              </a:gdLst>
              <a:ahLst/>
              <a:cxnLst>
                <a:cxn ang="0">
                  <a:pos x="connsiteX0" y="connsiteY0"/>
                </a:cxn>
                <a:cxn ang="0">
                  <a:pos x="connsiteX1" y="connsiteY1"/>
                </a:cxn>
                <a:cxn ang="0">
                  <a:pos x="connsiteX2" y="connsiteY2"/>
                </a:cxn>
                <a:cxn ang="0">
                  <a:pos x="connsiteX3" y="connsiteY3"/>
                </a:cxn>
              </a:cxnLst>
              <a:rect l="l" t="t" r="r" b="b"/>
              <a:pathLst>
                <a:path w="24442" h="13967">
                  <a:moveTo>
                    <a:pt x="0" y="0"/>
                  </a:moveTo>
                  <a:lnTo>
                    <a:pt x="24442" y="0"/>
                  </a:lnTo>
                  <a:lnTo>
                    <a:pt x="24442" y="13967"/>
                  </a:lnTo>
                  <a:lnTo>
                    <a:pt x="0" y="13967"/>
                  </a:lnTo>
                  <a:close/>
                </a:path>
              </a:pathLst>
            </a:custGeom>
            <a:solidFill>
              <a:srgbClr val="003F48"/>
            </a:solidFill>
            <a:ln w="3473"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C0ACB06E-E18E-5E3E-CE23-99A69B3F7E94}"/>
                </a:ext>
              </a:extLst>
            </p:cNvPr>
            <p:cNvSpPr/>
            <p:nvPr/>
          </p:nvSpPr>
          <p:spPr>
            <a:xfrm>
              <a:off x="4864468" y="1801147"/>
              <a:ext cx="24442" cy="13967"/>
            </a:xfrm>
            <a:custGeom>
              <a:avLst/>
              <a:gdLst>
                <a:gd name="connsiteX0" fmla="*/ 0 w 24442"/>
                <a:gd name="connsiteY0" fmla="*/ 0 h 13967"/>
                <a:gd name="connsiteX1" fmla="*/ 24442 w 24442"/>
                <a:gd name="connsiteY1" fmla="*/ 0 h 13967"/>
                <a:gd name="connsiteX2" fmla="*/ 24442 w 24442"/>
                <a:gd name="connsiteY2" fmla="*/ 13967 h 13967"/>
                <a:gd name="connsiteX3" fmla="*/ 0 w 24442"/>
                <a:gd name="connsiteY3" fmla="*/ 13967 h 13967"/>
              </a:gdLst>
              <a:ahLst/>
              <a:cxnLst>
                <a:cxn ang="0">
                  <a:pos x="connsiteX0" y="connsiteY0"/>
                </a:cxn>
                <a:cxn ang="0">
                  <a:pos x="connsiteX1" y="connsiteY1"/>
                </a:cxn>
                <a:cxn ang="0">
                  <a:pos x="connsiteX2" y="connsiteY2"/>
                </a:cxn>
                <a:cxn ang="0">
                  <a:pos x="connsiteX3" y="connsiteY3"/>
                </a:cxn>
              </a:cxnLst>
              <a:rect l="l" t="t" r="r" b="b"/>
              <a:pathLst>
                <a:path w="24442" h="13967">
                  <a:moveTo>
                    <a:pt x="0" y="0"/>
                  </a:moveTo>
                  <a:lnTo>
                    <a:pt x="24442" y="0"/>
                  </a:lnTo>
                  <a:lnTo>
                    <a:pt x="24442" y="13967"/>
                  </a:lnTo>
                  <a:lnTo>
                    <a:pt x="0" y="13967"/>
                  </a:lnTo>
                  <a:close/>
                </a:path>
              </a:pathLst>
            </a:custGeom>
            <a:solidFill>
              <a:srgbClr val="003F48"/>
            </a:solidFill>
            <a:ln w="3473"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4ABD80D9-D9A1-E032-9F2B-3CD21A37F7AF}"/>
                </a:ext>
              </a:extLst>
            </p:cNvPr>
            <p:cNvSpPr/>
            <p:nvPr/>
          </p:nvSpPr>
          <p:spPr>
            <a:xfrm>
              <a:off x="4864468" y="1717345"/>
              <a:ext cx="24442" cy="13967"/>
            </a:xfrm>
            <a:custGeom>
              <a:avLst/>
              <a:gdLst>
                <a:gd name="connsiteX0" fmla="*/ 0 w 24442"/>
                <a:gd name="connsiteY0" fmla="*/ 0 h 13967"/>
                <a:gd name="connsiteX1" fmla="*/ 24442 w 24442"/>
                <a:gd name="connsiteY1" fmla="*/ 0 h 13967"/>
                <a:gd name="connsiteX2" fmla="*/ 24442 w 24442"/>
                <a:gd name="connsiteY2" fmla="*/ 13967 h 13967"/>
                <a:gd name="connsiteX3" fmla="*/ 0 w 24442"/>
                <a:gd name="connsiteY3" fmla="*/ 13967 h 13967"/>
              </a:gdLst>
              <a:ahLst/>
              <a:cxnLst>
                <a:cxn ang="0">
                  <a:pos x="connsiteX0" y="connsiteY0"/>
                </a:cxn>
                <a:cxn ang="0">
                  <a:pos x="connsiteX1" y="connsiteY1"/>
                </a:cxn>
                <a:cxn ang="0">
                  <a:pos x="connsiteX2" y="connsiteY2"/>
                </a:cxn>
                <a:cxn ang="0">
                  <a:pos x="connsiteX3" y="connsiteY3"/>
                </a:cxn>
              </a:cxnLst>
              <a:rect l="l" t="t" r="r" b="b"/>
              <a:pathLst>
                <a:path w="24442" h="13967">
                  <a:moveTo>
                    <a:pt x="0" y="0"/>
                  </a:moveTo>
                  <a:lnTo>
                    <a:pt x="24442" y="0"/>
                  </a:lnTo>
                  <a:lnTo>
                    <a:pt x="24442" y="13967"/>
                  </a:lnTo>
                  <a:lnTo>
                    <a:pt x="0" y="13967"/>
                  </a:lnTo>
                  <a:close/>
                </a:path>
              </a:pathLst>
            </a:custGeom>
            <a:solidFill>
              <a:srgbClr val="003F48"/>
            </a:solidFill>
            <a:ln w="3473"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B16197B2-0C17-668A-AEC3-EF30652052B2}"/>
                </a:ext>
              </a:extLst>
            </p:cNvPr>
            <p:cNvSpPr/>
            <p:nvPr/>
          </p:nvSpPr>
          <p:spPr>
            <a:xfrm>
              <a:off x="4864468" y="1773213"/>
              <a:ext cx="24442" cy="13967"/>
            </a:xfrm>
            <a:custGeom>
              <a:avLst/>
              <a:gdLst>
                <a:gd name="connsiteX0" fmla="*/ 0 w 24442"/>
                <a:gd name="connsiteY0" fmla="*/ 0 h 13967"/>
                <a:gd name="connsiteX1" fmla="*/ 24442 w 24442"/>
                <a:gd name="connsiteY1" fmla="*/ 0 h 13967"/>
                <a:gd name="connsiteX2" fmla="*/ 24442 w 24442"/>
                <a:gd name="connsiteY2" fmla="*/ 13967 h 13967"/>
                <a:gd name="connsiteX3" fmla="*/ 0 w 24442"/>
                <a:gd name="connsiteY3" fmla="*/ 13967 h 13967"/>
              </a:gdLst>
              <a:ahLst/>
              <a:cxnLst>
                <a:cxn ang="0">
                  <a:pos x="connsiteX0" y="connsiteY0"/>
                </a:cxn>
                <a:cxn ang="0">
                  <a:pos x="connsiteX1" y="connsiteY1"/>
                </a:cxn>
                <a:cxn ang="0">
                  <a:pos x="connsiteX2" y="connsiteY2"/>
                </a:cxn>
                <a:cxn ang="0">
                  <a:pos x="connsiteX3" y="connsiteY3"/>
                </a:cxn>
              </a:cxnLst>
              <a:rect l="l" t="t" r="r" b="b"/>
              <a:pathLst>
                <a:path w="24442" h="13967">
                  <a:moveTo>
                    <a:pt x="0" y="0"/>
                  </a:moveTo>
                  <a:lnTo>
                    <a:pt x="24442" y="0"/>
                  </a:lnTo>
                  <a:lnTo>
                    <a:pt x="24442" y="13967"/>
                  </a:lnTo>
                  <a:lnTo>
                    <a:pt x="0" y="13967"/>
                  </a:lnTo>
                  <a:close/>
                </a:path>
              </a:pathLst>
            </a:custGeom>
            <a:solidFill>
              <a:srgbClr val="003F48"/>
            </a:solidFill>
            <a:ln w="3473"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C024BD71-A7EC-3D3B-0D37-89635FA93019}"/>
                </a:ext>
              </a:extLst>
            </p:cNvPr>
            <p:cNvSpPr/>
            <p:nvPr/>
          </p:nvSpPr>
          <p:spPr>
            <a:xfrm>
              <a:off x="4864468" y="1745279"/>
              <a:ext cx="24442" cy="13967"/>
            </a:xfrm>
            <a:custGeom>
              <a:avLst/>
              <a:gdLst>
                <a:gd name="connsiteX0" fmla="*/ 0 w 24442"/>
                <a:gd name="connsiteY0" fmla="*/ 0 h 13967"/>
                <a:gd name="connsiteX1" fmla="*/ 24442 w 24442"/>
                <a:gd name="connsiteY1" fmla="*/ 0 h 13967"/>
                <a:gd name="connsiteX2" fmla="*/ 24442 w 24442"/>
                <a:gd name="connsiteY2" fmla="*/ 13967 h 13967"/>
                <a:gd name="connsiteX3" fmla="*/ 0 w 24442"/>
                <a:gd name="connsiteY3" fmla="*/ 13967 h 13967"/>
              </a:gdLst>
              <a:ahLst/>
              <a:cxnLst>
                <a:cxn ang="0">
                  <a:pos x="connsiteX0" y="connsiteY0"/>
                </a:cxn>
                <a:cxn ang="0">
                  <a:pos x="connsiteX1" y="connsiteY1"/>
                </a:cxn>
                <a:cxn ang="0">
                  <a:pos x="connsiteX2" y="connsiteY2"/>
                </a:cxn>
                <a:cxn ang="0">
                  <a:pos x="connsiteX3" y="connsiteY3"/>
                </a:cxn>
              </a:cxnLst>
              <a:rect l="l" t="t" r="r" b="b"/>
              <a:pathLst>
                <a:path w="24442" h="13967">
                  <a:moveTo>
                    <a:pt x="0" y="0"/>
                  </a:moveTo>
                  <a:lnTo>
                    <a:pt x="24442" y="0"/>
                  </a:lnTo>
                  <a:lnTo>
                    <a:pt x="24442" y="13967"/>
                  </a:lnTo>
                  <a:lnTo>
                    <a:pt x="0" y="13967"/>
                  </a:lnTo>
                  <a:close/>
                </a:path>
              </a:pathLst>
            </a:custGeom>
            <a:solidFill>
              <a:srgbClr val="003F48"/>
            </a:solidFill>
            <a:ln w="3473"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EE5E2B22-7930-66EF-2A20-65935088F2C8}"/>
                </a:ext>
              </a:extLst>
            </p:cNvPr>
            <p:cNvSpPr/>
            <p:nvPr/>
          </p:nvSpPr>
          <p:spPr>
            <a:xfrm>
              <a:off x="4763207" y="1661476"/>
              <a:ext cx="13967" cy="24442"/>
            </a:xfrm>
            <a:custGeom>
              <a:avLst/>
              <a:gdLst>
                <a:gd name="connsiteX0" fmla="*/ 0 w 13967"/>
                <a:gd name="connsiteY0" fmla="*/ 0 h 24442"/>
                <a:gd name="connsiteX1" fmla="*/ 13967 w 13967"/>
                <a:gd name="connsiteY1" fmla="*/ 0 h 24442"/>
                <a:gd name="connsiteX2" fmla="*/ 13967 w 13967"/>
                <a:gd name="connsiteY2" fmla="*/ 24442 h 24442"/>
                <a:gd name="connsiteX3" fmla="*/ 0 w 13967"/>
                <a:gd name="connsiteY3" fmla="*/ 24442 h 24442"/>
              </a:gdLst>
              <a:ahLst/>
              <a:cxnLst>
                <a:cxn ang="0">
                  <a:pos x="connsiteX0" y="connsiteY0"/>
                </a:cxn>
                <a:cxn ang="0">
                  <a:pos x="connsiteX1" y="connsiteY1"/>
                </a:cxn>
                <a:cxn ang="0">
                  <a:pos x="connsiteX2" y="connsiteY2"/>
                </a:cxn>
                <a:cxn ang="0">
                  <a:pos x="connsiteX3" y="connsiteY3"/>
                </a:cxn>
              </a:cxnLst>
              <a:rect l="l" t="t" r="r" b="b"/>
              <a:pathLst>
                <a:path w="13967" h="24442">
                  <a:moveTo>
                    <a:pt x="0" y="0"/>
                  </a:moveTo>
                  <a:lnTo>
                    <a:pt x="13967" y="0"/>
                  </a:lnTo>
                  <a:lnTo>
                    <a:pt x="13967" y="24442"/>
                  </a:lnTo>
                  <a:lnTo>
                    <a:pt x="0" y="24442"/>
                  </a:lnTo>
                  <a:close/>
                </a:path>
              </a:pathLst>
            </a:custGeom>
            <a:solidFill>
              <a:srgbClr val="003F48"/>
            </a:solidFill>
            <a:ln w="3473"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42E74583-B7EA-D83F-52B7-50F41CA5C6A4}"/>
                </a:ext>
              </a:extLst>
            </p:cNvPr>
            <p:cNvSpPr/>
            <p:nvPr/>
          </p:nvSpPr>
          <p:spPr>
            <a:xfrm>
              <a:off x="4819075" y="1661476"/>
              <a:ext cx="13967" cy="24442"/>
            </a:xfrm>
            <a:custGeom>
              <a:avLst/>
              <a:gdLst>
                <a:gd name="connsiteX0" fmla="*/ 0 w 13967"/>
                <a:gd name="connsiteY0" fmla="*/ 0 h 24442"/>
                <a:gd name="connsiteX1" fmla="*/ 13967 w 13967"/>
                <a:gd name="connsiteY1" fmla="*/ 0 h 24442"/>
                <a:gd name="connsiteX2" fmla="*/ 13967 w 13967"/>
                <a:gd name="connsiteY2" fmla="*/ 24442 h 24442"/>
                <a:gd name="connsiteX3" fmla="*/ 0 w 13967"/>
                <a:gd name="connsiteY3" fmla="*/ 24442 h 24442"/>
              </a:gdLst>
              <a:ahLst/>
              <a:cxnLst>
                <a:cxn ang="0">
                  <a:pos x="connsiteX0" y="connsiteY0"/>
                </a:cxn>
                <a:cxn ang="0">
                  <a:pos x="connsiteX1" y="connsiteY1"/>
                </a:cxn>
                <a:cxn ang="0">
                  <a:pos x="connsiteX2" y="connsiteY2"/>
                </a:cxn>
                <a:cxn ang="0">
                  <a:pos x="connsiteX3" y="connsiteY3"/>
                </a:cxn>
              </a:cxnLst>
              <a:rect l="l" t="t" r="r" b="b"/>
              <a:pathLst>
                <a:path w="13967" h="24442">
                  <a:moveTo>
                    <a:pt x="0" y="0"/>
                  </a:moveTo>
                  <a:lnTo>
                    <a:pt x="13967" y="0"/>
                  </a:lnTo>
                  <a:lnTo>
                    <a:pt x="13967" y="24442"/>
                  </a:lnTo>
                  <a:lnTo>
                    <a:pt x="0" y="24442"/>
                  </a:lnTo>
                  <a:close/>
                </a:path>
              </a:pathLst>
            </a:custGeom>
            <a:solidFill>
              <a:srgbClr val="003F48"/>
            </a:solidFill>
            <a:ln w="3473"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73890112-2D9D-66A8-3DAB-7B2D18D5A41A}"/>
                </a:ext>
              </a:extLst>
            </p:cNvPr>
            <p:cNvSpPr/>
            <p:nvPr/>
          </p:nvSpPr>
          <p:spPr>
            <a:xfrm>
              <a:off x="4791141" y="1661476"/>
              <a:ext cx="13967" cy="24442"/>
            </a:xfrm>
            <a:custGeom>
              <a:avLst/>
              <a:gdLst>
                <a:gd name="connsiteX0" fmla="*/ 0 w 13967"/>
                <a:gd name="connsiteY0" fmla="*/ 0 h 24442"/>
                <a:gd name="connsiteX1" fmla="*/ 13967 w 13967"/>
                <a:gd name="connsiteY1" fmla="*/ 0 h 24442"/>
                <a:gd name="connsiteX2" fmla="*/ 13967 w 13967"/>
                <a:gd name="connsiteY2" fmla="*/ 24442 h 24442"/>
                <a:gd name="connsiteX3" fmla="*/ 0 w 13967"/>
                <a:gd name="connsiteY3" fmla="*/ 24442 h 24442"/>
              </a:gdLst>
              <a:ahLst/>
              <a:cxnLst>
                <a:cxn ang="0">
                  <a:pos x="connsiteX0" y="connsiteY0"/>
                </a:cxn>
                <a:cxn ang="0">
                  <a:pos x="connsiteX1" y="connsiteY1"/>
                </a:cxn>
                <a:cxn ang="0">
                  <a:pos x="connsiteX2" y="connsiteY2"/>
                </a:cxn>
                <a:cxn ang="0">
                  <a:pos x="connsiteX3" y="connsiteY3"/>
                </a:cxn>
              </a:cxnLst>
              <a:rect l="l" t="t" r="r" b="b"/>
              <a:pathLst>
                <a:path w="13967" h="24442">
                  <a:moveTo>
                    <a:pt x="0" y="0"/>
                  </a:moveTo>
                  <a:lnTo>
                    <a:pt x="13967" y="0"/>
                  </a:lnTo>
                  <a:lnTo>
                    <a:pt x="13967" y="24442"/>
                  </a:lnTo>
                  <a:lnTo>
                    <a:pt x="0" y="24442"/>
                  </a:lnTo>
                  <a:close/>
                </a:path>
              </a:pathLst>
            </a:custGeom>
            <a:solidFill>
              <a:srgbClr val="003F48"/>
            </a:solidFill>
            <a:ln w="3473"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E56027FB-C45B-7F1C-AF8D-B8F6A1AEF7B2}"/>
                </a:ext>
              </a:extLst>
            </p:cNvPr>
            <p:cNvSpPr/>
            <p:nvPr/>
          </p:nvSpPr>
          <p:spPr>
            <a:xfrm>
              <a:off x="4735273" y="1661476"/>
              <a:ext cx="13967" cy="24442"/>
            </a:xfrm>
            <a:custGeom>
              <a:avLst/>
              <a:gdLst>
                <a:gd name="connsiteX0" fmla="*/ 0 w 13967"/>
                <a:gd name="connsiteY0" fmla="*/ 0 h 24442"/>
                <a:gd name="connsiteX1" fmla="*/ 13967 w 13967"/>
                <a:gd name="connsiteY1" fmla="*/ 0 h 24442"/>
                <a:gd name="connsiteX2" fmla="*/ 13967 w 13967"/>
                <a:gd name="connsiteY2" fmla="*/ 24442 h 24442"/>
                <a:gd name="connsiteX3" fmla="*/ 0 w 13967"/>
                <a:gd name="connsiteY3" fmla="*/ 24442 h 24442"/>
              </a:gdLst>
              <a:ahLst/>
              <a:cxnLst>
                <a:cxn ang="0">
                  <a:pos x="connsiteX0" y="connsiteY0"/>
                </a:cxn>
                <a:cxn ang="0">
                  <a:pos x="connsiteX1" y="connsiteY1"/>
                </a:cxn>
                <a:cxn ang="0">
                  <a:pos x="connsiteX2" y="connsiteY2"/>
                </a:cxn>
                <a:cxn ang="0">
                  <a:pos x="connsiteX3" y="connsiteY3"/>
                </a:cxn>
              </a:cxnLst>
              <a:rect l="l" t="t" r="r" b="b"/>
              <a:pathLst>
                <a:path w="13967" h="24442">
                  <a:moveTo>
                    <a:pt x="0" y="0"/>
                  </a:moveTo>
                  <a:lnTo>
                    <a:pt x="13967" y="0"/>
                  </a:lnTo>
                  <a:lnTo>
                    <a:pt x="13967" y="24442"/>
                  </a:lnTo>
                  <a:lnTo>
                    <a:pt x="0" y="24442"/>
                  </a:lnTo>
                  <a:close/>
                </a:path>
              </a:pathLst>
            </a:custGeom>
            <a:solidFill>
              <a:srgbClr val="003F48"/>
            </a:solidFill>
            <a:ln w="3473"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0666D597-8491-A778-E9D2-F4092B9E7B5A}"/>
                </a:ext>
              </a:extLst>
            </p:cNvPr>
            <p:cNvSpPr/>
            <p:nvPr/>
          </p:nvSpPr>
          <p:spPr>
            <a:xfrm>
              <a:off x="4679405" y="1661476"/>
              <a:ext cx="13967" cy="24442"/>
            </a:xfrm>
            <a:custGeom>
              <a:avLst/>
              <a:gdLst>
                <a:gd name="connsiteX0" fmla="*/ 0 w 13967"/>
                <a:gd name="connsiteY0" fmla="*/ 0 h 24442"/>
                <a:gd name="connsiteX1" fmla="*/ 13967 w 13967"/>
                <a:gd name="connsiteY1" fmla="*/ 0 h 24442"/>
                <a:gd name="connsiteX2" fmla="*/ 13967 w 13967"/>
                <a:gd name="connsiteY2" fmla="*/ 24442 h 24442"/>
                <a:gd name="connsiteX3" fmla="*/ 0 w 13967"/>
                <a:gd name="connsiteY3" fmla="*/ 24442 h 24442"/>
              </a:gdLst>
              <a:ahLst/>
              <a:cxnLst>
                <a:cxn ang="0">
                  <a:pos x="connsiteX0" y="connsiteY0"/>
                </a:cxn>
                <a:cxn ang="0">
                  <a:pos x="connsiteX1" y="connsiteY1"/>
                </a:cxn>
                <a:cxn ang="0">
                  <a:pos x="connsiteX2" y="connsiteY2"/>
                </a:cxn>
                <a:cxn ang="0">
                  <a:pos x="connsiteX3" y="connsiteY3"/>
                </a:cxn>
              </a:cxnLst>
              <a:rect l="l" t="t" r="r" b="b"/>
              <a:pathLst>
                <a:path w="13967" h="24442">
                  <a:moveTo>
                    <a:pt x="0" y="0"/>
                  </a:moveTo>
                  <a:lnTo>
                    <a:pt x="13967" y="0"/>
                  </a:lnTo>
                  <a:lnTo>
                    <a:pt x="13967" y="24442"/>
                  </a:lnTo>
                  <a:lnTo>
                    <a:pt x="0" y="24442"/>
                  </a:lnTo>
                  <a:close/>
                </a:path>
              </a:pathLst>
            </a:custGeom>
            <a:solidFill>
              <a:srgbClr val="003F48"/>
            </a:solidFill>
            <a:ln w="3473"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0639BB13-289F-9998-9A18-E147BA0A9A4D}"/>
                </a:ext>
              </a:extLst>
            </p:cNvPr>
            <p:cNvSpPr/>
            <p:nvPr/>
          </p:nvSpPr>
          <p:spPr>
            <a:xfrm>
              <a:off x="4707339" y="1661476"/>
              <a:ext cx="13967" cy="24442"/>
            </a:xfrm>
            <a:custGeom>
              <a:avLst/>
              <a:gdLst>
                <a:gd name="connsiteX0" fmla="*/ 0 w 13967"/>
                <a:gd name="connsiteY0" fmla="*/ 0 h 24442"/>
                <a:gd name="connsiteX1" fmla="*/ 13967 w 13967"/>
                <a:gd name="connsiteY1" fmla="*/ 0 h 24442"/>
                <a:gd name="connsiteX2" fmla="*/ 13967 w 13967"/>
                <a:gd name="connsiteY2" fmla="*/ 24442 h 24442"/>
                <a:gd name="connsiteX3" fmla="*/ 0 w 13967"/>
                <a:gd name="connsiteY3" fmla="*/ 24442 h 24442"/>
              </a:gdLst>
              <a:ahLst/>
              <a:cxnLst>
                <a:cxn ang="0">
                  <a:pos x="connsiteX0" y="connsiteY0"/>
                </a:cxn>
                <a:cxn ang="0">
                  <a:pos x="connsiteX1" y="connsiteY1"/>
                </a:cxn>
                <a:cxn ang="0">
                  <a:pos x="connsiteX2" y="connsiteY2"/>
                </a:cxn>
                <a:cxn ang="0">
                  <a:pos x="connsiteX3" y="connsiteY3"/>
                </a:cxn>
              </a:cxnLst>
              <a:rect l="l" t="t" r="r" b="b"/>
              <a:pathLst>
                <a:path w="13967" h="24442">
                  <a:moveTo>
                    <a:pt x="0" y="0"/>
                  </a:moveTo>
                  <a:lnTo>
                    <a:pt x="13967" y="0"/>
                  </a:lnTo>
                  <a:lnTo>
                    <a:pt x="13967" y="24442"/>
                  </a:lnTo>
                  <a:lnTo>
                    <a:pt x="0" y="24442"/>
                  </a:lnTo>
                  <a:close/>
                </a:path>
              </a:pathLst>
            </a:custGeom>
            <a:solidFill>
              <a:srgbClr val="003F48"/>
            </a:solidFill>
            <a:ln w="3473"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8ACC5407-22FD-EEDE-1331-D7539D3E1C5A}"/>
                </a:ext>
              </a:extLst>
            </p:cNvPr>
            <p:cNvSpPr/>
            <p:nvPr/>
          </p:nvSpPr>
          <p:spPr>
            <a:xfrm>
              <a:off x="4707339" y="1902408"/>
              <a:ext cx="13967" cy="24442"/>
            </a:xfrm>
            <a:custGeom>
              <a:avLst/>
              <a:gdLst>
                <a:gd name="connsiteX0" fmla="*/ 0 w 13967"/>
                <a:gd name="connsiteY0" fmla="*/ 0 h 24442"/>
                <a:gd name="connsiteX1" fmla="*/ 13967 w 13967"/>
                <a:gd name="connsiteY1" fmla="*/ 0 h 24442"/>
                <a:gd name="connsiteX2" fmla="*/ 13967 w 13967"/>
                <a:gd name="connsiteY2" fmla="*/ 24442 h 24442"/>
                <a:gd name="connsiteX3" fmla="*/ 0 w 13967"/>
                <a:gd name="connsiteY3" fmla="*/ 24442 h 24442"/>
              </a:gdLst>
              <a:ahLst/>
              <a:cxnLst>
                <a:cxn ang="0">
                  <a:pos x="connsiteX0" y="connsiteY0"/>
                </a:cxn>
                <a:cxn ang="0">
                  <a:pos x="connsiteX1" y="connsiteY1"/>
                </a:cxn>
                <a:cxn ang="0">
                  <a:pos x="connsiteX2" y="connsiteY2"/>
                </a:cxn>
                <a:cxn ang="0">
                  <a:pos x="connsiteX3" y="connsiteY3"/>
                </a:cxn>
              </a:cxnLst>
              <a:rect l="l" t="t" r="r" b="b"/>
              <a:pathLst>
                <a:path w="13967" h="24442">
                  <a:moveTo>
                    <a:pt x="0" y="0"/>
                  </a:moveTo>
                  <a:lnTo>
                    <a:pt x="13967" y="0"/>
                  </a:lnTo>
                  <a:lnTo>
                    <a:pt x="13967" y="24442"/>
                  </a:lnTo>
                  <a:lnTo>
                    <a:pt x="0" y="24442"/>
                  </a:lnTo>
                  <a:close/>
                </a:path>
              </a:pathLst>
            </a:custGeom>
            <a:solidFill>
              <a:srgbClr val="003F48"/>
            </a:solidFill>
            <a:ln w="3473"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86B00796-BBBB-FA8B-53D3-A46B17E5FD8B}"/>
                </a:ext>
              </a:extLst>
            </p:cNvPr>
            <p:cNvSpPr/>
            <p:nvPr/>
          </p:nvSpPr>
          <p:spPr>
            <a:xfrm>
              <a:off x="4679405" y="1902408"/>
              <a:ext cx="13967" cy="24442"/>
            </a:xfrm>
            <a:custGeom>
              <a:avLst/>
              <a:gdLst>
                <a:gd name="connsiteX0" fmla="*/ 0 w 13967"/>
                <a:gd name="connsiteY0" fmla="*/ 0 h 24442"/>
                <a:gd name="connsiteX1" fmla="*/ 13967 w 13967"/>
                <a:gd name="connsiteY1" fmla="*/ 0 h 24442"/>
                <a:gd name="connsiteX2" fmla="*/ 13967 w 13967"/>
                <a:gd name="connsiteY2" fmla="*/ 24442 h 24442"/>
                <a:gd name="connsiteX3" fmla="*/ 0 w 13967"/>
                <a:gd name="connsiteY3" fmla="*/ 24442 h 24442"/>
              </a:gdLst>
              <a:ahLst/>
              <a:cxnLst>
                <a:cxn ang="0">
                  <a:pos x="connsiteX0" y="connsiteY0"/>
                </a:cxn>
                <a:cxn ang="0">
                  <a:pos x="connsiteX1" y="connsiteY1"/>
                </a:cxn>
                <a:cxn ang="0">
                  <a:pos x="connsiteX2" y="connsiteY2"/>
                </a:cxn>
                <a:cxn ang="0">
                  <a:pos x="connsiteX3" y="connsiteY3"/>
                </a:cxn>
              </a:cxnLst>
              <a:rect l="l" t="t" r="r" b="b"/>
              <a:pathLst>
                <a:path w="13967" h="24442">
                  <a:moveTo>
                    <a:pt x="0" y="0"/>
                  </a:moveTo>
                  <a:lnTo>
                    <a:pt x="13967" y="0"/>
                  </a:lnTo>
                  <a:lnTo>
                    <a:pt x="13967" y="24442"/>
                  </a:lnTo>
                  <a:lnTo>
                    <a:pt x="0" y="24442"/>
                  </a:lnTo>
                  <a:close/>
                </a:path>
              </a:pathLst>
            </a:custGeom>
            <a:solidFill>
              <a:srgbClr val="003F48"/>
            </a:solidFill>
            <a:ln w="3473"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522D5A3B-52D8-336C-EDA3-A36DD630BCF0}"/>
                </a:ext>
              </a:extLst>
            </p:cNvPr>
            <p:cNvSpPr/>
            <p:nvPr/>
          </p:nvSpPr>
          <p:spPr>
            <a:xfrm>
              <a:off x="4735273" y="1902408"/>
              <a:ext cx="13967" cy="24442"/>
            </a:xfrm>
            <a:custGeom>
              <a:avLst/>
              <a:gdLst>
                <a:gd name="connsiteX0" fmla="*/ 0 w 13967"/>
                <a:gd name="connsiteY0" fmla="*/ 0 h 24442"/>
                <a:gd name="connsiteX1" fmla="*/ 13967 w 13967"/>
                <a:gd name="connsiteY1" fmla="*/ 0 h 24442"/>
                <a:gd name="connsiteX2" fmla="*/ 13967 w 13967"/>
                <a:gd name="connsiteY2" fmla="*/ 24442 h 24442"/>
                <a:gd name="connsiteX3" fmla="*/ 0 w 13967"/>
                <a:gd name="connsiteY3" fmla="*/ 24442 h 24442"/>
              </a:gdLst>
              <a:ahLst/>
              <a:cxnLst>
                <a:cxn ang="0">
                  <a:pos x="connsiteX0" y="connsiteY0"/>
                </a:cxn>
                <a:cxn ang="0">
                  <a:pos x="connsiteX1" y="connsiteY1"/>
                </a:cxn>
                <a:cxn ang="0">
                  <a:pos x="connsiteX2" y="connsiteY2"/>
                </a:cxn>
                <a:cxn ang="0">
                  <a:pos x="connsiteX3" y="connsiteY3"/>
                </a:cxn>
              </a:cxnLst>
              <a:rect l="l" t="t" r="r" b="b"/>
              <a:pathLst>
                <a:path w="13967" h="24442">
                  <a:moveTo>
                    <a:pt x="0" y="0"/>
                  </a:moveTo>
                  <a:lnTo>
                    <a:pt x="13967" y="0"/>
                  </a:lnTo>
                  <a:lnTo>
                    <a:pt x="13967" y="24442"/>
                  </a:lnTo>
                  <a:lnTo>
                    <a:pt x="0" y="24442"/>
                  </a:lnTo>
                  <a:close/>
                </a:path>
              </a:pathLst>
            </a:custGeom>
            <a:solidFill>
              <a:srgbClr val="003F48"/>
            </a:solidFill>
            <a:ln w="3473"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2A452491-D8F4-2D0B-1A6C-074295D92E3C}"/>
                </a:ext>
              </a:extLst>
            </p:cNvPr>
            <p:cNvSpPr/>
            <p:nvPr/>
          </p:nvSpPr>
          <p:spPr>
            <a:xfrm>
              <a:off x="4763207" y="1902408"/>
              <a:ext cx="13967" cy="24442"/>
            </a:xfrm>
            <a:custGeom>
              <a:avLst/>
              <a:gdLst>
                <a:gd name="connsiteX0" fmla="*/ 0 w 13967"/>
                <a:gd name="connsiteY0" fmla="*/ 0 h 24442"/>
                <a:gd name="connsiteX1" fmla="*/ 13967 w 13967"/>
                <a:gd name="connsiteY1" fmla="*/ 0 h 24442"/>
                <a:gd name="connsiteX2" fmla="*/ 13967 w 13967"/>
                <a:gd name="connsiteY2" fmla="*/ 24442 h 24442"/>
                <a:gd name="connsiteX3" fmla="*/ 0 w 13967"/>
                <a:gd name="connsiteY3" fmla="*/ 24442 h 24442"/>
              </a:gdLst>
              <a:ahLst/>
              <a:cxnLst>
                <a:cxn ang="0">
                  <a:pos x="connsiteX0" y="connsiteY0"/>
                </a:cxn>
                <a:cxn ang="0">
                  <a:pos x="connsiteX1" y="connsiteY1"/>
                </a:cxn>
                <a:cxn ang="0">
                  <a:pos x="connsiteX2" y="connsiteY2"/>
                </a:cxn>
                <a:cxn ang="0">
                  <a:pos x="connsiteX3" y="connsiteY3"/>
                </a:cxn>
              </a:cxnLst>
              <a:rect l="l" t="t" r="r" b="b"/>
              <a:pathLst>
                <a:path w="13967" h="24442">
                  <a:moveTo>
                    <a:pt x="0" y="0"/>
                  </a:moveTo>
                  <a:lnTo>
                    <a:pt x="13967" y="0"/>
                  </a:lnTo>
                  <a:lnTo>
                    <a:pt x="13967" y="24442"/>
                  </a:lnTo>
                  <a:lnTo>
                    <a:pt x="0" y="24442"/>
                  </a:lnTo>
                  <a:close/>
                </a:path>
              </a:pathLst>
            </a:custGeom>
            <a:solidFill>
              <a:srgbClr val="003F48"/>
            </a:solidFill>
            <a:ln w="3473"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A01FEB7A-7FBE-3838-6E68-42A041A82DC2}"/>
                </a:ext>
              </a:extLst>
            </p:cNvPr>
            <p:cNvSpPr/>
            <p:nvPr/>
          </p:nvSpPr>
          <p:spPr>
            <a:xfrm>
              <a:off x="4791141" y="1902408"/>
              <a:ext cx="13967" cy="24442"/>
            </a:xfrm>
            <a:custGeom>
              <a:avLst/>
              <a:gdLst>
                <a:gd name="connsiteX0" fmla="*/ 0 w 13967"/>
                <a:gd name="connsiteY0" fmla="*/ 0 h 24442"/>
                <a:gd name="connsiteX1" fmla="*/ 13967 w 13967"/>
                <a:gd name="connsiteY1" fmla="*/ 0 h 24442"/>
                <a:gd name="connsiteX2" fmla="*/ 13967 w 13967"/>
                <a:gd name="connsiteY2" fmla="*/ 24442 h 24442"/>
                <a:gd name="connsiteX3" fmla="*/ 0 w 13967"/>
                <a:gd name="connsiteY3" fmla="*/ 24442 h 24442"/>
              </a:gdLst>
              <a:ahLst/>
              <a:cxnLst>
                <a:cxn ang="0">
                  <a:pos x="connsiteX0" y="connsiteY0"/>
                </a:cxn>
                <a:cxn ang="0">
                  <a:pos x="connsiteX1" y="connsiteY1"/>
                </a:cxn>
                <a:cxn ang="0">
                  <a:pos x="connsiteX2" y="connsiteY2"/>
                </a:cxn>
                <a:cxn ang="0">
                  <a:pos x="connsiteX3" y="connsiteY3"/>
                </a:cxn>
              </a:cxnLst>
              <a:rect l="l" t="t" r="r" b="b"/>
              <a:pathLst>
                <a:path w="13967" h="24442">
                  <a:moveTo>
                    <a:pt x="0" y="0"/>
                  </a:moveTo>
                  <a:lnTo>
                    <a:pt x="13967" y="0"/>
                  </a:lnTo>
                  <a:lnTo>
                    <a:pt x="13967" y="24442"/>
                  </a:lnTo>
                  <a:lnTo>
                    <a:pt x="0" y="24442"/>
                  </a:lnTo>
                  <a:close/>
                </a:path>
              </a:pathLst>
            </a:custGeom>
            <a:solidFill>
              <a:srgbClr val="003F48"/>
            </a:solidFill>
            <a:ln w="3473"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41696904-D9BE-2A10-F24B-A911FA10CC35}"/>
                </a:ext>
              </a:extLst>
            </p:cNvPr>
            <p:cNvSpPr/>
            <p:nvPr/>
          </p:nvSpPr>
          <p:spPr>
            <a:xfrm>
              <a:off x="4819075" y="1902408"/>
              <a:ext cx="13967" cy="24442"/>
            </a:xfrm>
            <a:custGeom>
              <a:avLst/>
              <a:gdLst>
                <a:gd name="connsiteX0" fmla="*/ 0 w 13967"/>
                <a:gd name="connsiteY0" fmla="*/ 0 h 24442"/>
                <a:gd name="connsiteX1" fmla="*/ 13967 w 13967"/>
                <a:gd name="connsiteY1" fmla="*/ 0 h 24442"/>
                <a:gd name="connsiteX2" fmla="*/ 13967 w 13967"/>
                <a:gd name="connsiteY2" fmla="*/ 24442 h 24442"/>
                <a:gd name="connsiteX3" fmla="*/ 0 w 13967"/>
                <a:gd name="connsiteY3" fmla="*/ 24442 h 24442"/>
              </a:gdLst>
              <a:ahLst/>
              <a:cxnLst>
                <a:cxn ang="0">
                  <a:pos x="connsiteX0" y="connsiteY0"/>
                </a:cxn>
                <a:cxn ang="0">
                  <a:pos x="connsiteX1" y="connsiteY1"/>
                </a:cxn>
                <a:cxn ang="0">
                  <a:pos x="connsiteX2" y="connsiteY2"/>
                </a:cxn>
                <a:cxn ang="0">
                  <a:pos x="connsiteX3" y="connsiteY3"/>
                </a:cxn>
              </a:cxnLst>
              <a:rect l="l" t="t" r="r" b="b"/>
              <a:pathLst>
                <a:path w="13967" h="24442">
                  <a:moveTo>
                    <a:pt x="0" y="0"/>
                  </a:moveTo>
                  <a:lnTo>
                    <a:pt x="13967" y="0"/>
                  </a:lnTo>
                  <a:lnTo>
                    <a:pt x="13967" y="24442"/>
                  </a:lnTo>
                  <a:lnTo>
                    <a:pt x="0" y="24442"/>
                  </a:lnTo>
                  <a:close/>
                </a:path>
              </a:pathLst>
            </a:custGeom>
            <a:solidFill>
              <a:srgbClr val="003F48"/>
            </a:solidFill>
            <a:ln w="3473"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769BD6D4-A2F8-28E6-606F-F8294882AF4D}"/>
                </a:ext>
              </a:extLst>
            </p:cNvPr>
            <p:cNvSpPr/>
            <p:nvPr/>
          </p:nvSpPr>
          <p:spPr>
            <a:xfrm>
              <a:off x="4661946" y="1699886"/>
              <a:ext cx="188555" cy="188555"/>
            </a:xfrm>
            <a:custGeom>
              <a:avLst/>
              <a:gdLst>
                <a:gd name="connsiteX0" fmla="*/ 174589 w 188555"/>
                <a:gd name="connsiteY0" fmla="*/ 0 h 188555"/>
                <a:gd name="connsiteX1" fmla="*/ 13967 w 188555"/>
                <a:gd name="connsiteY1" fmla="*/ 0 h 188555"/>
                <a:gd name="connsiteX2" fmla="*/ 0 w 188555"/>
                <a:gd name="connsiteY2" fmla="*/ 13967 h 188555"/>
                <a:gd name="connsiteX3" fmla="*/ 0 w 188555"/>
                <a:gd name="connsiteY3" fmla="*/ 174589 h 188555"/>
                <a:gd name="connsiteX4" fmla="*/ 13967 w 188555"/>
                <a:gd name="connsiteY4" fmla="*/ 188556 h 188555"/>
                <a:gd name="connsiteX5" fmla="*/ 174589 w 188555"/>
                <a:gd name="connsiteY5" fmla="*/ 188556 h 188555"/>
                <a:gd name="connsiteX6" fmla="*/ 188556 w 188555"/>
                <a:gd name="connsiteY6" fmla="*/ 174589 h 188555"/>
                <a:gd name="connsiteX7" fmla="*/ 188556 w 188555"/>
                <a:gd name="connsiteY7" fmla="*/ 13967 h 188555"/>
                <a:gd name="connsiteX8" fmla="*/ 174589 w 188555"/>
                <a:gd name="connsiteY8" fmla="*/ 0 h 188555"/>
                <a:gd name="connsiteX9" fmla="*/ 153638 w 188555"/>
                <a:gd name="connsiteY9" fmla="*/ 153638 h 188555"/>
                <a:gd name="connsiteX10" fmla="*/ 34918 w 188555"/>
                <a:gd name="connsiteY10" fmla="*/ 153638 h 188555"/>
                <a:gd name="connsiteX11" fmla="*/ 34918 w 188555"/>
                <a:gd name="connsiteY11" fmla="*/ 34918 h 188555"/>
                <a:gd name="connsiteX12" fmla="*/ 153638 w 188555"/>
                <a:gd name="connsiteY12" fmla="*/ 34918 h 18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555" h="188555">
                  <a:moveTo>
                    <a:pt x="174589" y="0"/>
                  </a:moveTo>
                  <a:lnTo>
                    <a:pt x="13967" y="0"/>
                  </a:lnTo>
                  <a:cubicBezTo>
                    <a:pt x="6253" y="0"/>
                    <a:pt x="0" y="6253"/>
                    <a:pt x="0" y="13967"/>
                  </a:cubicBezTo>
                  <a:lnTo>
                    <a:pt x="0" y="174589"/>
                  </a:lnTo>
                  <a:cubicBezTo>
                    <a:pt x="0" y="182302"/>
                    <a:pt x="6253" y="188556"/>
                    <a:pt x="13967" y="188556"/>
                  </a:cubicBezTo>
                  <a:lnTo>
                    <a:pt x="174589" y="188556"/>
                  </a:lnTo>
                  <a:cubicBezTo>
                    <a:pt x="182302" y="188556"/>
                    <a:pt x="188556" y="182302"/>
                    <a:pt x="188556" y="174589"/>
                  </a:cubicBezTo>
                  <a:lnTo>
                    <a:pt x="188556" y="13967"/>
                  </a:lnTo>
                  <a:cubicBezTo>
                    <a:pt x="188556" y="6253"/>
                    <a:pt x="182302" y="0"/>
                    <a:pt x="174589" y="0"/>
                  </a:cubicBezTo>
                  <a:close/>
                  <a:moveTo>
                    <a:pt x="153638" y="153638"/>
                  </a:moveTo>
                  <a:lnTo>
                    <a:pt x="34918" y="153638"/>
                  </a:lnTo>
                  <a:lnTo>
                    <a:pt x="34918" y="34918"/>
                  </a:lnTo>
                  <a:lnTo>
                    <a:pt x="153638" y="34918"/>
                  </a:lnTo>
                  <a:close/>
                </a:path>
              </a:pathLst>
            </a:custGeom>
            <a:solidFill>
              <a:srgbClr val="003F48"/>
            </a:solidFill>
            <a:ln w="3473" cap="flat">
              <a:noFill/>
              <a:prstDash val="solid"/>
              <a:miter/>
            </a:ln>
          </p:spPr>
          <p:txBody>
            <a:bodyPr rtlCol="0" anchor="ctr"/>
            <a:lstStyle/>
            <a:p>
              <a:endParaRPr lang="en-GB"/>
            </a:p>
          </p:txBody>
        </p:sp>
        <p:pic>
          <p:nvPicPr>
            <p:cNvPr id="30" name="Graphic 29" descr="User with solid fill">
              <a:extLst>
                <a:ext uri="{FF2B5EF4-FFF2-40B4-BE49-F238E27FC236}">
                  <a16:creationId xmlns:a16="http://schemas.microsoft.com/office/drawing/2014/main" id="{F24A6760-5391-CEF8-D693-A84934AE042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693372" y="1731747"/>
              <a:ext cx="125468" cy="125468"/>
            </a:xfrm>
            <a:prstGeom prst="rect">
              <a:avLst/>
            </a:prstGeom>
          </p:spPr>
        </p:pic>
      </p:grpSp>
    </p:spTree>
    <p:extLst>
      <p:ext uri="{BB962C8B-B14F-4D97-AF65-F5344CB8AC3E}">
        <p14:creationId xmlns:p14="http://schemas.microsoft.com/office/powerpoint/2010/main" val="659681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19</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3" name="TextBox 2">
            <a:extLst>
              <a:ext uri="{FF2B5EF4-FFF2-40B4-BE49-F238E27FC236}">
                <a16:creationId xmlns:a16="http://schemas.microsoft.com/office/drawing/2014/main" id="{E60E22DF-33B3-C407-238A-1E56AE6269FB}"/>
              </a:ext>
            </a:extLst>
          </p:cNvPr>
          <p:cNvSpPr txBox="1"/>
          <p:nvPr/>
        </p:nvSpPr>
        <p:spPr>
          <a:xfrm>
            <a:off x="3412253" y="2506272"/>
            <a:ext cx="2520000" cy="768121"/>
          </a:xfrm>
          <a:prstGeom prst="rect">
            <a:avLst/>
          </a:prstGeom>
          <a:noFill/>
        </p:spPr>
        <p:txBody>
          <a:bodyPr wrap="square" lIns="0" rIns="0" numCol="1" spcCol="180000">
            <a:noAutofit/>
          </a:bodyPr>
          <a:lstStyle>
            <a:defPPr>
              <a:defRPr lang="en-US"/>
            </a:defPPr>
            <a:lvl1pPr>
              <a:spcAft>
                <a:spcPts val="300"/>
              </a:spcAft>
              <a:defRPr sz="800">
                <a:latin typeface="Avenir LT Pro 65 Medium" panose="020B0603020203020204" pitchFamily="34" charset="0"/>
              </a:defRPr>
            </a:lvl1pPr>
          </a:lstStyle>
          <a:p>
            <a:pPr>
              <a:buClr>
                <a:srgbClr val="003F48"/>
              </a:buClr>
            </a:pPr>
            <a:r>
              <a:rPr lang="en-GB" sz="900" b="1" dirty="0">
                <a:solidFill>
                  <a:srgbClr val="003F48"/>
                </a:solidFill>
                <a:cs typeface="Arial" panose="020B0604020202020204" pitchFamily="34" charset="0"/>
              </a:rPr>
              <a:t>For governance…</a:t>
            </a:r>
          </a:p>
          <a:p>
            <a:pPr marL="88900" indent="-88900">
              <a:buClr>
                <a:srgbClr val="003F48"/>
              </a:buClr>
              <a:buFont typeface="Wingdings" panose="05000000000000000000" pitchFamily="2" charset="2"/>
              <a:buChar char="§"/>
            </a:pPr>
            <a:r>
              <a:rPr lang="en-GB" dirty="0">
                <a:cs typeface="Arial" panose="020B0604020202020204" pitchFamily="34" charset="0"/>
              </a:rPr>
              <a:t>Monitor and orchestrate all activities.</a:t>
            </a:r>
          </a:p>
          <a:p>
            <a:pPr marL="88900" indent="-88900">
              <a:buClr>
                <a:srgbClr val="003F48"/>
              </a:buClr>
              <a:buFont typeface="Wingdings" panose="05000000000000000000" pitchFamily="2" charset="2"/>
              <a:buChar char="§"/>
            </a:pPr>
            <a:r>
              <a:rPr lang="en-GB" dirty="0">
                <a:cs typeface="Arial" panose="020B0604020202020204" pitchFamily="34" charset="0"/>
              </a:rPr>
              <a:t>Balance team tasks and workloads around reactive business-as-usual activities.</a:t>
            </a:r>
          </a:p>
          <a:p>
            <a:pPr marL="88900" indent="-88900">
              <a:buClr>
                <a:srgbClr val="003F48"/>
              </a:buClr>
              <a:buFont typeface="Wingdings" panose="05000000000000000000" pitchFamily="2" charset="2"/>
              <a:buChar char="§"/>
            </a:pPr>
            <a:r>
              <a:rPr lang="en-GB" dirty="0">
                <a:cs typeface="Arial" panose="020B0604020202020204" pitchFamily="34" charset="0"/>
              </a:rPr>
              <a:t>Implement incentives and penalties to encourage the right staff behaviours and compliance.</a:t>
            </a:r>
          </a:p>
          <a:p>
            <a:pPr marL="88900" indent="-88900">
              <a:buClr>
                <a:srgbClr val="003F48"/>
              </a:buClr>
              <a:buFont typeface="Wingdings" panose="05000000000000000000" pitchFamily="2" charset="2"/>
              <a:buChar char="§"/>
            </a:pPr>
            <a:r>
              <a:rPr lang="en-GB" dirty="0">
                <a:cs typeface="Arial" panose="020B0604020202020204" pitchFamily="34" charset="0"/>
              </a:rPr>
              <a:t>Create efficient staff workflows for customer engagement.</a:t>
            </a:r>
          </a:p>
        </p:txBody>
      </p:sp>
      <p:sp>
        <p:nvSpPr>
          <p:cNvPr id="8" name="TextBox 7">
            <a:extLst>
              <a:ext uri="{FF2B5EF4-FFF2-40B4-BE49-F238E27FC236}">
                <a16:creationId xmlns:a16="http://schemas.microsoft.com/office/drawing/2014/main" id="{CA873EED-9993-3420-0D82-AC3BA6E04284}"/>
              </a:ext>
            </a:extLst>
          </p:cNvPr>
          <p:cNvSpPr txBox="1"/>
          <p:nvPr/>
        </p:nvSpPr>
        <p:spPr>
          <a:xfrm>
            <a:off x="3412253" y="1244907"/>
            <a:ext cx="2520000" cy="1124590"/>
          </a:xfrm>
          <a:prstGeom prst="rect">
            <a:avLst/>
          </a:prstGeom>
          <a:noFill/>
        </p:spPr>
        <p:txBody>
          <a:bodyPr wrap="square" lIns="0" rIns="0" numCol="1" spcCol="180000">
            <a:noAutofit/>
          </a:bodyPr>
          <a:lstStyle>
            <a:defPPr>
              <a:defRPr lang="en-US"/>
            </a:defPPr>
            <a:lvl1pPr>
              <a:spcAft>
                <a:spcPts val="300"/>
              </a:spcAft>
              <a:defRPr sz="800">
                <a:latin typeface="Avenir LT Pro 65 Medium" panose="020B0603020203020204" pitchFamily="34" charset="0"/>
              </a:defRPr>
            </a:lvl1pPr>
          </a:lstStyle>
          <a:p>
            <a:pPr>
              <a:buClr>
                <a:srgbClr val="003F48"/>
              </a:buClr>
            </a:pPr>
            <a:r>
              <a:rPr lang="en-GB" sz="900" b="1" dirty="0">
                <a:solidFill>
                  <a:srgbClr val="003F48"/>
                </a:solidFill>
                <a:latin typeface="Avenir LT Pro 65 Medium" panose="020B0603020203020204" pitchFamily="34" charset="0"/>
                <a:cs typeface="Arial" panose="020B0604020202020204" pitchFamily="34" charset="0"/>
              </a:rPr>
              <a:t>In marketing…</a:t>
            </a:r>
          </a:p>
          <a:p>
            <a:pPr marL="88900" indent="-88900">
              <a:buClr>
                <a:srgbClr val="003F48"/>
              </a:buClr>
              <a:buFont typeface="Wingdings" panose="05000000000000000000" pitchFamily="2" charset="2"/>
              <a:buChar char="§"/>
            </a:pPr>
            <a:r>
              <a:rPr lang="en-GB" dirty="0">
                <a:cs typeface="Arial" panose="020B0604020202020204" pitchFamily="34" charset="0"/>
              </a:rPr>
              <a:t>Target and manage outreach messaging.</a:t>
            </a:r>
          </a:p>
          <a:p>
            <a:pPr marL="88900" indent="-88900">
              <a:buClr>
                <a:srgbClr val="003F48"/>
              </a:buClr>
              <a:buFont typeface="Wingdings" panose="05000000000000000000" pitchFamily="2" charset="2"/>
              <a:buChar char="§"/>
            </a:pPr>
            <a:r>
              <a:rPr lang="en-GB" dirty="0">
                <a:cs typeface="Arial" panose="020B0604020202020204" pitchFamily="34" charset="0"/>
              </a:rPr>
              <a:t>Target and manage customer recommendations and actions.</a:t>
            </a:r>
          </a:p>
          <a:p>
            <a:pPr marL="88900" indent="-88900">
              <a:buClr>
                <a:srgbClr val="003F48"/>
              </a:buClr>
              <a:buFont typeface="Wingdings" panose="05000000000000000000" pitchFamily="2" charset="2"/>
              <a:buChar char="§"/>
            </a:pPr>
            <a:r>
              <a:rPr lang="en-GB" sz="800" dirty="0"/>
              <a:t>Control consistent branding, information and messaging across all touchpoints.</a:t>
            </a:r>
          </a:p>
        </p:txBody>
      </p:sp>
      <p:sp>
        <p:nvSpPr>
          <p:cNvPr id="10" name="TextBox 9">
            <a:extLst>
              <a:ext uri="{FF2B5EF4-FFF2-40B4-BE49-F238E27FC236}">
                <a16:creationId xmlns:a16="http://schemas.microsoft.com/office/drawing/2014/main" id="{CA0B81E2-5699-E3DD-406D-206C68D98682}"/>
              </a:ext>
            </a:extLst>
          </p:cNvPr>
          <p:cNvSpPr txBox="1"/>
          <p:nvPr/>
        </p:nvSpPr>
        <p:spPr>
          <a:xfrm>
            <a:off x="478126" y="2506272"/>
            <a:ext cx="2520000" cy="1497424"/>
          </a:xfrm>
          <a:prstGeom prst="rect">
            <a:avLst/>
          </a:prstGeom>
          <a:noFill/>
        </p:spPr>
        <p:txBody>
          <a:bodyPr wrap="square" lIns="0" rIns="0" numCol="1" spcCol="180000">
            <a:noAutofit/>
          </a:bodyPr>
          <a:lstStyle>
            <a:defPPr>
              <a:defRPr lang="en-US"/>
            </a:defPPr>
            <a:lvl1pPr>
              <a:spcAft>
                <a:spcPts val="300"/>
              </a:spcAft>
              <a:defRPr sz="800">
                <a:latin typeface="Avenir LT Pro 65 Medium" panose="020B0603020203020204" pitchFamily="34" charset="0"/>
              </a:defRPr>
            </a:lvl1pPr>
          </a:lstStyle>
          <a:p>
            <a:pPr>
              <a:buClr>
                <a:srgbClr val="003F48"/>
              </a:buClr>
            </a:pPr>
            <a:r>
              <a:rPr lang="en-GB" sz="900" b="1" dirty="0">
                <a:solidFill>
                  <a:srgbClr val="003F48"/>
                </a:solidFill>
                <a:latin typeface="Avenir LT Pro 65 Medium" panose="020B0603020203020204" pitchFamily="34" charset="0"/>
                <a:cs typeface="Arial" panose="020B0604020202020204" pitchFamily="34" charset="0"/>
              </a:rPr>
              <a:t>In service…</a:t>
            </a:r>
          </a:p>
          <a:p>
            <a:pPr marL="88900" indent="-88900">
              <a:buClr>
                <a:srgbClr val="003F48"/>
              </a:buClr>
              <a:buFont typeface="Wingdings" panose="05000000000000000000" pitchFamily="2" charset="2"/>
              <a:buChar char="§"/>
            </a:pPr>
            <a:r>
              <a:rPr lang="en-GB" dirty="0">
                <a:cs typeface="Arial" panose="020B0604020202020204" pitchFamily="34" charset="0"/>
              </a:rPr>
              <a:t>Manage customer inbox from any source.</a:t>
            </a:r>
          </a:p>
          <a:p>
            <a:pPr marL="88900" indent="-88900">
              <a:buClr>
                <a:srgbClr val="003F48"/>
              </a:buClr>
              <a:buFont typeface="Wingdings" panose="05000000000000000000" pitchFamily="2" charset="2"/>
              <a:buChar char="§"/>
            </a:pPr>
            <a:r>
              <a:rPr lang="en-GB" dirty="0">
                <a:cs typeface="Arial" panose="020B0604020202020204" pitchFamily="34" charset="0"/>
              </a:rPr>
              <a:t>Target and manage interactive customer prompts for service, admin, and sales-over-service.</a:t>
            </a:r>
          </a:p>
          <a:p>
            <a:pPr marL="88900" indent="-88900">
              <a:buClr>
                <a:srgbClr val="003F48"/>
              </a:buClr>
              <a:buFont typeface="Wingdings" panose="05000000000000000000" pitchFamily="2" charset="2"/>
              <a:buChar char="§"/>
            </a:pPr>
            <a:r>
              <a:rPr lang="en-GB" dirty="0">
                <a:cs typeface="Arial" panose="020B0604020202020204" pitchFamily="34" charset="0"/>
              </a:rPr>
              <a:t>Progress and track issue resolution.</a:t>
            </a:r>
          </a:p>
          <a:p>
            <a:pPr marL="88900" indent="-88900">
              <a:buClr>
                <a:srgbClr val="003F48"/>
              </a:buClr>
              <a:buFont typeface="Wingdings" panose="05000000000000000000" pitchFamily="2" charset="2"/>
              <a:buChar char="§"/>
            </a:pPr>
            <a:r>
              <a:rPr lang="en-GB" dirty="0">
                <a:cs typeface="Arial" panose="020B0604020202020204" pitchFamily="34" charset="0"/>
              </a:rPr>
              <a:t>Enable service and support processes and fulfilment.</a:t>
            </a:r>
          </a:p>
          <a:p>
            <a:pPr marL="88900" indent="-88900">
              <a:buClr>
                <a:srgbClr val="003F48"/>
              </a:buClr>
              <a:buFont typeface="Wingdings" panose="05000000000000000000" pitchFamily="2" charset="2"/>
              <a:buChar char="§"/>
            </a:pPr>
            <a:r>
              <a:rPr lang="en-GB" dirty="0">
                <a:cs typeface="Arial" panose="020B0604020202020204" pitchFamily="34" charset="0"/>
              </a:rPr>
              <a:t>Manage interaction records.</a:t>
            </a:r>
          </a:p>
          <a:p>
            <a:pPr marL="88900" indent="-88900">
              <a:buClr>
                <a:srgbClr val="003F48"/>
              </a:buClr>
              <a:buFont typeface="Wingdings" panose="05000000000000000000" pitchFamily="2" charset="2"/>
              <a:buChar char="§"/>
            </a:pPr>
            <a:r>
              <a:rPr lang="en-GB" dirty="0">
                <a:cs typeface="Arial" panose="020B0604020202020204" pitchFamily="34" charset="0"/>
              </a:rPr>
              <a:t>Manage data capture and notes.</a:t>
            </a:r>
          </a:p>
        </p:txBody>
      </p:sp>
      <p:sp>
        <p:nvSpPr>
          <p:cNvPr id="11" name="TextBox 10">
            <a:extLst>
              <a:ext uri="{FF2B5EF4-FFF2-40B4-BE49-F238E27FC236}">
                <a16:creationId xmlns:a16="http://schemas.microsoft.com/office/drawing/2014/main" id="{36191D5A-D228-0162-F0AE-ED33F0EDDA1B}"/>
              </a:ext>
            </a:extLst>
          </p:cNvPr>
          <p:cNvSpPr txBox="1"/>
          <p:nvPr/>
        </p:nvSpPr>
        <p:spPr>
          <a:xfrm>
            <a:off x="475916" y="1244905"/>
            <a:ext cx="2520000" cy="1124592"/>
          </a:xfrm>
          <a:prstGeom prst="rect">
            <a:avLst/>
          </a:prstGeom>
          <a:noFill/>
        </p:spPr>
        <p:txBody>
          <a:bodyPr wrap="square" lIns="0" rIns="0" numCol="1" spcCol="180000">
            <a:noAutofit/>
          </a:bodyPr>
          <a:lstStyle>
            <a:defPPr>
              <a:defRPr lang="en-US"/>
            </a:defPPr>
            <a:lvl1pPr>
              <a:spcAft>
                <a:spcPts val="300"/>
              </a:spcAft>
              <a:defRPr sz="800">
                <a:latin typeface="Avenir LT Pro 65 Medium" panose="020B0603020203020204" pitchFamily="34" charset="0"/>
              </a:defRPr>
            </a:lvl1pPr>
          </a:lstStyle>
          <a:p>
            <a:pPr>
              <a:buClr>
                <a:srgbClr val="003F48"/>
              </a:buClr>
            </a:pPr>
            <a:r>
              <a:rPr lang="en-GB" sz="900" b="1" dirty="0">
                <a:solidFill>
                  <a:srgbClr val="003F48"/>
                </a:solidFill>
                <a:latin typeface="Avenir LT Pro 65 Medium" panose="020B0603020203020204" pitchFamily="34" charset="0"/>
                <a:cs typeface="Arial" panose="020B0604020202020204" pitchFamily="34" charset="0"/>
              </a:rPr>
              <a:t>In sales…</a:t>
            </a:r>
          </a:p>
          <a:p>
            <a:pPr marL="88900" indent="-88900">
              <a:buClr>
                <a:srgbClr val="003F48"/>
              </a:buClr>
              <a:buFont typeface="Wingdings" panose="05000000000000000000" pitchFamily="2" charset="2"/>
              <a:buChar char="§"/>
            </a:pPr>
            <a:r>
              <a:rPr lang="en-GB" dirty="0">
                <a:cs typeface="Arial" panose="020B0604020202020204" pitchFamily="34" charset="0"/>
              </a:rPr>
              <a:t>Target and manage outreach messaging and customer offer suggestions.</a:t>
            </a:r>
          </a:p>
          <a:p>
            <a:pPr marL="88900" indent="-88900">
              <a:buClr>
                <a:srgbClr val="003F48"/>
              </a:buClr>
              <a:buFont typeface="Wingdings" panose="05000000000000000000" pitchFamily="2" charset="2"/>
              <a:buChar char="§"/>
            </a:pPr>
            <a:r>
              <a:rPr lang="en-GB" dirty="0">
                <a:cs typeface="Arial" panose="020B0604020202020204" pitchFamily="34" charset="0"/>
              </a:rPr>
              <a:t>Manage interaction records.</a:t>
            </a:r>
          </a:p>
          <a:p>
            <a:pPr marL="88900" indent="-88900">
              <a:buClr>
                <a:srgbClr val="003F48"/>
              </a:buClr>
              <a:buFont typeface="Wingdings" panose="05000000000000000000" pitchFamily="2" charset="2"/>
              <a:buChar char="§"/>
            </a:pPr>
            <a:r>
              <a:rPr lang="en-GB" dirty="0">
                <a:cs typeface="Arial" panose="020B0604020202020204" pitchFamily="34" charset="0"/>
              </a:rPr>
              <a:t>Diarise activities.</a:t>
            </a:r>
          </a:p>
          <a:p>
            <a:pPr marL="88900" indent="-88900">
              <a:buClr>
                <a:srgbClr val="003F48"/>
              </a:buClr>
              <a:buFont typeface="Wingdings" panose="05000000000000000000" pitchFamily="2" charset="2"/>
              <a:buChar char="§"/>
            </a:pPr>
            <a:r>
              <a:rPr lang="en-GB" dirty="0">
                <a:cs typeface="Arial" panose="020B0604020202020204" pitchFamily="34" charset="0"/>
              </a:rPr>
              <a:t>Manage data capture and notes.</a:t>
            </a:r>
          </a:p>
        </p:txBody>
      </p:sp>
    </p:spTree>
    <p:extLst>
      <p:ext uri="{BB962C8B-B14F-4D97-AF65-F5344CB8AC3E}">
        <p14:creationId xmlns:p14="http://schemas.microsoft.com/office/powerpoint/2010/main" val="1293013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C9D186-A095-9B41-1ECA-F22BF3A44E76}"/>
              </a:ext>
            </a:extLst>
          </p:cNvPr>
          <p:cNvSpPr txBox="1"/>
          <p:nvPr/>
        </p:nvSpPr>
        <p:spPr>
          <a:xfrm>
            <a:off x="606259" y="3587549"/>
            <a:ext cx="5032666" cy="466093"/>
          </a:xfrm>
          <a:prstGeom prst="rect">
            <a:avLst/>
          </a:prstGeom>
        </p:spPr>
        <p:txBody>
          <a:bodyPr wrap="square" lIns="21379" rIns="21379" numCol="1" spcCol="360000">
            <a:noAutofit/>
          </a:bodyPr>
          <a:lstStyle>
            <a:defPPr>
              <a:defRPr lang="en-US"/>
            </a:defPPr>
            <a:lvl1pPr algn="just">
              <a:spcAft>
                <a:spcPts val="600"/>
              </a:spcAft>
              <a:defRPr sz="900" b="1">
                <a:solidFill>
                  <a:srgbClr val="003F48"/>
                </a:solidFill>
                <a:latin typeface="Avenir Next LT Pro" panose="020B0504020202020204" pitchFamily="34" charset="0"/>
              </a:defRPr>
            </a:lvl1pPr>
          </a:lstStyle>
          <a:p>
            <a:r>
              <a:rPr lang="en-GB" sz="534" b="0">
                <a:solidFill>
                  <a:schemeClr val="bg1">
                    <a:lumMod val="65000"/>
                  </a:schemeClr>
                </a:solidFill>
                <a:latin typeface="Avenir LT Pro 65 Medium" panose="020B0603020203020204" pitchFamily="34" charset="0"/>
              </a:rPr>
              <a:t>All rights reserved. No part of this publication may be reproduced, stored in a retrieval system or transmitted in any form, or by any means, electronic, mechanical, photocopying, recording or otherwise, without the prior permission. CVM People Ltd is not responsible for any errors or omissions, or for the results obtained from the use of this information that was obtained from direct experience or public reports. The performance represented is "historical” and that “past performance" is not a reliable indicator of future results. All information in this document is provided “as is”, with no guarantee of completeness, accuracy, timeliness or of the results obtained from the use of this information.</a:t>
            </a:r>
          </a:p>
        </p:txBody>
      </p:sp>
      <p:sp>
        <p:nvSpPr>
          <p:cNvPr id="8" name="TextBox 7">
            <a:extLst>
              <a:ext uri="{FF2B5EF4-FFF2-40B4-BE49-F238E27FC236}">
                <a16:creationId xmlns:a16="http://schemas.microsoft.com/office/drawing/2014/main" id="{9FFF844B-E160-4745-B87A-847EE0EB100F}"/>
              </a:ext>
            </a:extLst>
          </p:cNvPr>
          <p:cNvSpPr txBox="1"/>
          <p:nvPr/>
        </p:nvSpPr>
        <p:spPr>
          <a:xfrm>
            <a:off x="1018047" y="1650076"/>
            <a:ext cx="4209081" cy="735966"/>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52800" indent="-52800">
              <a:spcAft>
                <a:spcPts val="246"/>
              </a:spcAft>
            </a:pPr>
            <a:r>
              <a:rPr lang="en-GB" sz="1257" b="1" i="1" dirty="0">
                <a:solidFill>
                  <a:schemeClr val="bg1"/>
                </a:solidFill>
                <a:latin typeface="Avenir LT Pro 65 Medium" panose="020B0603020203020204" pitchFamily="34" charset="0"/>
              </a:rPr>
              <a:t>“It is, however, reasonable to have perfection in our eye; that we may always advance towards it, though we know it never can be reached.”</a:t>
            </a:r>
            <a:br>
              <a:rPr lang="en-GB" sz="1257" b="1" i="1" dirty="0">
                <a:solidFill>
                  <a:schemeClr val="bg1"/>
                </a:solidFill>
                <a:latin typeface="Avenir LT Pro 65 Medium" panose="020B0603020203020204" pitchFamily="34" charset="0"/>
              </a:rPr>
            </a:br>
            <a:endParaRPr lang="en-GB" sz="1257" b="1" i="1" dirty="0">
              <a:solidFill>
                <a:schemeClr val="bg1"/>
              </a:solidFill>
              <a:latin typeface="Avenir LT Pro 65 Medium" panose="020B0603020203020204" pitchFamily="34" charset="0"/>
            </a:endParaRPr>
          </a:p>
          <a:p>
            <a:pPr>
              <a:spcAft>
                <a:spcPts val="246"/>
              </a:spcAft>
            </a:pPr>
            <a:r>
              <a:rPr lang="en-GB" sz="1257" i="1" dirty="0">
                <a:solidFill>
                  <a:srgbClr val="8F8F8F"/>
                </a:solidFill>
                <a:latin typeface="Avenir LT Pro 65 Medium" panose="020B0603020203020204" pitchFamily="34" charset="0"/>
              </a:rPr>
              <a:t>Dr Samuel Johnson</a:t>
            </a:r>
          </a:p>
        </p:txBody>
      </p:sp>
      <p:sp>
        <p:nvSpPr>
          <p:cNvPr id="2" name="Rectangle 1">
            <a:extLst>
              <a:ext uri="{FF2B5EF4-FFF2-40B4-BE49-F238E27FC236}">
                <a16:creationId xmlns:a16="http://schemas.microsoft.com/office/drawing/2014/main" id="{2A5EF722-E8C1-B5B2-7959-6D8C750E81F6}"/>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358083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1F19844-CBB6-CB7B-405D-8E7C82666D28}"/>
              </a:ext>
            </a:extLst>
          </p:cNvPr>
          <p:cNvSpPr/>
          <p:nvPr/>
        </p:nvSpPr>
        <p:spPr>
          <a:xfrm>
            <a:off x="1781704" y="3157279"/>
            <a:ext cx="3965845" cy="786930"/>
          </a:xfrm>
          <a:prstGeom prst="rect">
            <a:avLst/>
          </a:prstGeom>
          <a:solidFill>
            <a:srgbClr val="777777">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t"/>
          <a:lstStyle/>
          <a:p>
            <a:pPr algn="ctr">
              <a:lnSpc>
                <a:spcPct val="90000"/>
              </a:lnSpc>
              <a:spcAft>
                <a:spcPts val="600"/>
              </a:spcAft>
            </a:pPr>
            <a:r>
              <a:rPr lang="en-GB" sz="900" b="1" dirty="0">
                <a:solidFill>
                  <a:schemeClr val="tx1">
                    <a:lumMod val="50000"/>
                    <a:lumOff val="50000"/>
                  </a:schemeClr>
                </a:solidFill>
                <a:latin typeface="Avenir LT Pro 65 Medium" panose="020B0603020203020204" pitchFamily="34" charset="0"/>
              </a:rPr>
              <a:t>ERP</a:t>
            </a:r>
            <a:r>
              <a:rPr lang="en-GB" sz="900" b="1" baseline="30000" dirty="0">
                <a:solidFill>
                  <a:schemeClr val="tx1">
                    <a:lumMod val="50000"/>
                    <a:lumOff val="50000"/>
                  </a:schemeClr>
                </a:solidFill>
                <a:latin typeface="Avenir LT Pro 65 Medium" panose="020B0603020203020204" pitchFamily="34" charset="0"/>
              </a:rPr>
              <a:t>*</a:t>
            </a:r>
            <a:endParaRPr lang="en-GB" sz="900" b="1" dirty="0">
              <a:solidFill>
                <a:schemeClr val="tx1">
                  <a:lumMod val="50000"/>
                  <a:lumOff val="50000"/>
                </a:schemeClr>
              </a:solidFill>
              <a:latin typeface="Avenir LT Pro 65 Medium" panose="020B0603020203020204" pitchFamily="34" charset="0"/>
            </a:endParaRPr>
          </a:p>
          <a:p>
            <a:pPr algn="ctr">
              <a:lnSpc>
                <a:spcPct val="90000"/>
              </a:lnSpc>
              <a:spcAft>
                <a:spcPts val="600"/>
              </a:spcAft>
            </a:pPr>
            <a:r>
              <a:rPr lang="en-GB" sz="800" dirty="0">
                <a:solidFill>
                  <a:schemeClr val="tx1">
                    <a:lumMod val="50000"/>
                    <a:lumOff val="50000"/>
                  </a:schemeClr>
                </a:solidFill>
                <a:latin typeface="Avenir LT Pro 65 Medium" panose="020B0603020203020204" pitchFamily="34" charset="0"/>
              </a:rPr>
              <a:t>Enabling back-office staff to direct, manage and operate the day-to-day business, including finance, operations, warehousing,  logistics etc</a:t>
            </a:r>
          </a:p>
        </p:txBody>
      </p:sp>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20</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8"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CUSTOMER MANAGEMENT CAPABILITY MAP</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5" name="Straight Connector 4">
            <a:extLst>
              <a:ext uri="{FF2B5EF4-FFF2-40B4-BE49-F238E27FC236}">
                <a16:creationId xmlns:a16="http://schemas.microsoft.com/office/drawing/2014/main" id="{73AD3930-C6E4-BF96-A0B0-072C82039A04}"/>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07379B1-E1F6-2CF6-B919-B1C51BB2C911}"/>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82" name="Rectangle 81">
            <a:extLst>
              <a:ext uri="{FF2B5EF4-FFF2-40B4-BE49-F238E27FC236}">
                <a16:creationId xmlns:a16="http://schemas.microsoft.com/office/drawing/2014/main" id="{C42607F6-FB7E-78A8-8BD4-FB49A5CE763E}"/>
              </a:ext>
            </a:extLst>
          </p:cNvPr>
          <p:cNvSpPr/>
          <p:nvPr/>
        </p:nvSpPr>
        <p:spPr>
          <a:xfrm>
            <a:off x="335030" y="1275523"/>
            <a:ext cx="1322320" cy="1237784"/>
          </a:xfrm>
          <a:prstGeom prst="rect">
            <a:avLst/>
          </a:prstGeom>
          <a:solidFill>
            <a:srgbClr val="003F48">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t">
            <a:noAutofit/>
          </a:bodyPr>
          <a:lstStyle/>
          <a:p>
            <a:pPr algn="ctr">
              <a:lnSpc>
                <a:spcPct val="90000"/>
              </a:lnSpc>
              <a:spcAft>
                <a:spcPts val="600"/>
              </a:spcAft>
            </a:pPr>
            <a:r>
              <a:rPr lang="en-GB" sz="900" b="1" dirty="0">
                <a:solidFill>
                  <a:srgbClr val="003F48"/>
                </a:solidFill>
                <a:latin typeface="Avenir LT Pro 65 Medium" panose="020B0603020203020204" pitchFamily="34" charset="0"/>
              </a:rPr>
              <a:t>ANALYTICS MART</a:t>
            </a:r>
          </a:p>
          <a:p>
            <a:pPr algn="ctr">
              <a:lnSpc>
                <a:spcPct val="90000"/>
              </a:lnSpc>
              <a:spcAft>
                <a:spcPts val="600"/>
              </a:spcAft>
            </a:pPr>
            <a:r>
              <a:rPr lang="en-GB" sz="800" dirty="0">
                <a:solidFill>
                  <a:srgbClr val="003F48"/>
                </a:solidFill>
                <a:latin typeface="Avenir LT Pro 65 Medium" panose="020B0603020203020204" pitchFamily="34" charset="0"/>
              </a:rPr>
              <a:t>Assembles and manages derived data through a specific lens, e.g., customer, and supports insight, prediction, forecasting, metrics, KPI and recommendations.</a:t>
            </a:r>
          </a:p>
        </p:txBody>
      </p:sp>
      <p:sp>
        <p:nvSpPr>
          <p:cNvPr id="95" name="Rectangle 94">
            <a:extLst>
              <a:ext uri="{FF2B5EF4-FFF2-40B4-BE49-F238E27FC236}">
                <a16:creationId xmlns:a16="http://schemas.microsoft.com/office/drawing/2014/main" id="{E81AADDC-41CE-B791-59DC-27C8ACE3E15A}"/>
              </a:ext>
            </a:extLst>
          </p:cNvPr>
          <p:cNvSpPr/>
          <p:nvPr/>
        </p:nvSpPr>
        <p:spPr>
          <a:xfrm>
            <a:off x="335030" y="2577353"/>
            <a:ext cx="1322320" cy="1366360"/>
          </a:xfrm>
          <a:prstGeom prst="rect">
            <a:avLst/>
          </a:prstGeom>
          <a:solidFill>
            <a:srgbClr val="777777">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t">
            <a:noAutofit/>
          </a:bodyPr>
          <a:lstStyle/>
          <a:p>
            <a:pPr algn="ctr">
              <a:lnSpc>
                <a:spcPct val="90000"/>
              </a:lnSpc>
              <a:spcAft>
                <a:spcPts val="600"/>
              </a:spcAft>
            </a:pPr>
            <a:r>
              <a:rPr lang="en-GB" sz="900" b="1" dirty="0">
                <a:solidFill>
                  <a:schemeClr val="tx1">
                    <a:lumMod val="50000"/>
                    <a:lumOff val="50000"/>
                  </a:schemeClr>
                </a:solidFill>
                <a:latin typeface="Avenir LT Pro 65 Medium" panose="020B0603020203020204" pitchFamily="34" charset="0"/>
              </a:rPr>
              <a:t>DATA LAKE</a:t>
            </a:r>
            <a:r>
              <a:rPr lang="en-GB" sz="900" b="1" baseline="30000" dirty="0">
                <a:solidFill>
                  <a:schemeClr val="tx1">
                    <a:lumMod val="50000"/>
                    <a:lumOff val="50000"/>
                  </a:schemeClr>
                </a:solidFill>
                <a:latin typeface="Avenir LT Pro 65 Medium" panose="020B0603020203020204" pitchFamily="34" charset="0"/>
              </a:rPr>
              <a:t>*</a:t>
            </a:r>
            <a:endParaRPr lang="en-GB" sz="900" b="1" dirty="0">
              <a:solidFill>
                <a:schemeClr val="tx1">
                  <a:lumMod val="50000"/>
                  <a:lumOff val="50000"/>
                </a:schemeClr>
              </a:solidFill>
              <a:latin typeface="Avenir LT Pro 65 Medium" panose="020B0603020203020204" pitchFamily="34" charset="0"/>
            </a:endParaRPr>
          </a:p>
          <a:p>
            <a:pPr algn="ctr">
              <a:lnSpc>
                <a:spcPct val="90000"/>
              </a:lnSpc>
              <a:spcAft>
                <a:spcPts val="600"/>
              </a:spcAft>
            </a:pPr>
            <a:r>
              <a:rPr lang="en-GB" sz="800" dirty="0">
                <a:solidFill>
                  <a:schemeClr val="tx1">
                    <a:lumMod val="50000"/>
                    <a:lumOff val="50000"/>
                  </a:schemeClr>
                </a:solidFill>
                <a:latin typeface="Avenir LT Pro 65 Medium" panose="020B0603020203020204" pitchFamily="34" charset="0"/>
              </a:rPr>
              <a:t>Maintains the full view of the business and customer e.g., products, channels, operations, financial movements, purchasing, producers, sales activities, marketing contacts, service interactions, and histories etc.</a:t>
            </a:r>
          </a:p>
        </p:txBody>
      </p:sp>
      <p:sp>
        <p:nvSpPr>
          <p:cNvPr id="72" name="Rectangle 71">
            <a:extLst>
              <a:ext uri="{FF2B5EF4-FFF2-40B4-BE49-F238E27FC236}">
                <a16:creationId xmlns:a16="http://schemas.microsoft.com/office/drawing/2014/main" id="{542B50A2-DBC8-E1C0-2D3D-EF59B708B15F}"/>
              </a:ext>
            </a:extLst>
          </p:cNvPr>
          <p:cNvSpPr/>
          <p:nvPr/>
        </p:nvSpPr>
        <p:spPr>
          <a:xfrm>
            <a:off x="3228382" y="1276476"/>
            <a:ext cx="2519167" cy="808847"/>
          </a:xfrm>
          <a:prstGeom prst="rect">
            <a:avLst/>
          </a:prstGeom>
          <a:solidFill>
            <a:srgbClr val="003F48">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t"/>
          <a:lstStyle/>
          <a:p>
            <a:pPr algn="ctr">
              <a:lnSpc>
                <a:spcPct val="90000"/>
              </a:lnSpc>
              <a:spcAft>
                <a:spcPts val="600"/>
              </a:spcAft>
            </a:pPr>
            <a:r>
              <a:rPr lang="en-GB" sz="900" b="1" dirty="0">
                <a:solidFill>
                  <a:srgbClr val="003F48"/>
                </a:solidFill>
                <a:latin typeface="Avenir LT Pro 65 Medium" panose="020B0603020203020204" pitchFamily="34" charset="0"/>
              </a:rPr>
              <a:t>RECOMMENDATION ENGINE</a:t>
            </a:r>
          </a:p>
          <a:p>
            <a:pPr algn="ctr">
              <a:lnSpc>
                <a:spcPct val="90000"/>
              </a:lnSpc>
              <a:spcAft>
                <a:spcPts val="600"/>
              </a:spcAft>
            </a:pPr>
            <a:r>
              <a:rPr lang="en-GB" sz="800" dirty="0">
                <a:solidFill>
                  <a:srgbClr val="003F48"/>
                </a:solidFill>
                <a:latin typeface="Avenir LT Pro 65 Medium" panose="020B0603020203020204" pitchFamily="34" charset="0"/>
              </a:rPr>
              <a:t>Evaluating potential options (e.g. offers or content) to determine combination that best achieves overall objectives when surfaced through channels as suggestions.</a:t>
            </a:r>
          </a:p>
        </p:txBody>
      </p:sp>
      <p:sp>
        <p:nvSpPr>
          <p:cNvPr id="21" name="Rectangle 20">
            <a:extLst>
              <a:ext uri="{FF2B5EF4-FFF2-40B4-BE49-F238E27FC236}">
                <a16:creationId xmlns:a16="http://schemas.microsoft.com/office/drawing/2014/main" id="{C64D6AB7-5B93-0BBA-CD20-597623E79AA5}"/>
              </a:ext>
            </a:extLst>
          </p:cNvPr>
          <p:cNvSpPr/>
          <p:nvPr/>
        </p:nvSpPr>
        <p:spPr>
          <a:xfrm>
            <a:off x="1781706" y="1277942"/>
            <a:ext cx="1322320" cy="1738799"/>
          </a:xfrm>
          <a:prstGeom prst="rect">
            <a:avLst/>
          </a:prstGeom>
          <a:solidFill>
            <a:srgbClr val="777777">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t"/>
          <a:lstStyle/>
          <a:p>
            <a:pPr algn="ctr">
              <a:lnSpc>
                <a:spcPct val="90000"/>
              </a:lnSpc>
              <a:spcAft>
                <a:spcPts val="600"/>
              </a:spcAft>
            </a:pPr>
            <a:r>
              <a:rPr lang="en-GB" sz="900" b="1" dirty="0">
                <a:solidFill>
                  <a:schemeClr val="tx1">
                    <a:lumMod val="50000"/>
                    <a:lumOff val="50000"/>
                  </a:schemeClr>
                </a:solidFill>
                <a:latin typeface="Avenir LT Pro 65 Medium" panose="020B0603020203020204" pitchFamily="34" charset="0"/>
              </a:rPr>
              <a:t>OPERATIONAL DATA</a:t>
            </a:r>
            <a:r>
              <a:rPr lang="en-GB" sz="900" b="1" baseline="30000" dirty="0">
                <a:solidFill>
                  <a:schemeClr val="tx1">
                    <a:lumMod val="50000"/>
                    <a:lumOff val="50000"/>
                  </a:schemeClr>
                </a:solidFill>
                <a:latin typeface="Avenir LT Pro 65 Medium" panose="020B0603020203020204" pitchFamily="34" charset="0"/>
              </a:rPr>
              <a:t>*</a:t>
            </a:r>
            <a:endParaRPr lang="en-GB" sz="900" b="1" dirty="0">
              <a:solidFill>
                <a:schemeClr val="tx1">
                  <a:lumMod val="50000"/>
                  <a:lumOff val="50000"/>
                </a:schemeClr>
              </a:solidFill>
              <a:latin typeface="Avenir LT Pro 65 Medium" panose="020B0603020203020204" pitchFamily="34" charset="0"/>
            </a:endParaRPr>
          </a:p>
          <a:p>
            <a:pPr algn="ctr">
              <a:lnSpc>
                <a:spcPct val="90000"/>
              </a:lnSpc>
              <a:spcAft>
                <a:spcPts val="600"/>
              </a:spcAft>
            </a:pPr>
            <a:r>
              <a:rPr lang="en-GB" sz="800" dirty="0">
                <a:solidFill>
                  <a:schemeClr val="tx1">
                    <a:lumMod val="50000"/>
                    <a:lumOff val="50000"/>
                  </a:schemeClr>
                </a:solidFill>
                <a:latin typeface="Avenir LT Pro 65 Medium" panose="020B0603020203020204" pitchFamily="34" charset="0"/>
              </a:rPr>
              <a:t>Assembles and manages data supporting real-time customer interactions and transactions from across the business. </a:t>
            </a:r>
          </a:p>
          <a:p>
            <a:pPr algn="ctr">
              <a:lnSpc>
                <a:spcPct val="90000"/>
              </a:lnSpc>
              <a:spcAft>
                <a:spcPts val="600"/>
              </a:spcAft>
            </a:pPr>
            <a:r>
              <a:rPr lang="en-GB" sz="800" dirty="0">
                <a:solidFill>
                  <a:schemeClr val="tx1">
                    <a:lumMod val="50000"/>
                    <a:lumOff val="50000"/>
                  </a:schemeClr>
                </a:solidFill>
                <a:latin typeface="Avenir LT Pro 65 Medium" panose="020B0603020203020204" pitchFamily="34" charset="0"/>
              </a:rPr>
              <a:t>Essentially, it’s a single customer view.</a:t>
            </a:r>
          </a:p>
        </p:txBody>
      </p:sp>
      <p:sp>
        <p:nvSpPr>
          <p:cNvPr id="22" name="Rectangle 21">
            <a:extLst>
              <a:ext uri="{FF2B5EF4-FFF2-40B4-BE49-F238E27FC236}">
                <a16:creationId xmlns:a16="http://schemas.microsoft.com/office/drawing/2014/main" id="{E5CC3F09-DD22-2918-9A7B-DD5EE6749293}"/>
              </a:ext>
            </a:extLst>
          </p:cNvPr>
          <p:cNvSpPr/>
          <p:nvPr/>
        </p:nvSpPr>
        <p:spPr>
          <a:xfrm>
            <a:off x="3228383" y="2225861"/>
            <a:ext cx="2519168" cy="790703"/>
          </a:xfrm>
          <a:prstGeom prst="rect">
            <a:avLst/>
          </a:prstGeom>
          <a:solidFill>
            <a:srgbClr val="003F48">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t">
            <a:noAutofit/>
          </a:bodyPr>
          <a:lstStyle/>
          <a:p>
            <a:pPr algn="ctr">
              <a:lnSpc>
                <a:spcPct val="90000"/>
              </a:lnSpc>
              <a:spcAft>
                <a:spcPts val="600"/>
              </a:spcAft>
            </a:pPr>
            <a:r>
              <a:rPr lang="en-GB" sz="900" b="1" dirty="0">
                <a:solidFill>
                  <a:srgbClr val="003F48"/>
                </a:solidFill>
                <a:latin typeface="Avenir LT Pro 65 Medium" panose="020B0603020203020204" pitchFamily="34" charset="0"/>
              </a:rPr>
              <a:t>INSIGHT FACTORY</a:t>
            </a:r>
          </a:p>
          <a:p>
            <a:pPr algn="ctr">
              <a:lnSpc>
                <a:spcPct val="90000"/>
              </a:lnSpc>
              <a:spcAft>
                <a:spcPts val="600"/>
              </a:spcAft>
            </a:pPr>
            <a:r>
              <a:rPr lang="en-GB" sz="800" dirty="0">
                <a:solidFill>
                  <a:srgbClr val="003F48"/>
                </a:solidFill>
                <a:latin typeface="Avenir LT Pro 65 Medium" panose="020B0603020203020204" pitchFamily="34" charset="0"/>
              </a:rPr>
              <a:t>Manages and generates insight through statistical analysis, models and tests to inform strategy. Produces derivations, dashboards, reporting and BI. Optimises commercial performance of activities.</a:t>
            </a:r>
          </a:p>
        </p:txBody>
      </p:sp>
      <p:sp>
        <p:nvSpPr>
          <p:cNvPr id="32" name="Isosceles Triangle 31">
            <a:extLst>
              <a:ext uri="{FF2B5EF4-FFF2-40B4-BE49-F238E27FC236}">
                <a16:creationId xmlns:a16="http://schemas.microsoft.com/office/drawing/2014/main" id="{234101EE-2B9A-0A11-A2B9-D941854AF73B}"/>
              </a:ext>
            </a:extLst>
          </p:cNvPr>
          <p:cNvSpPr/>
          <p:nvPr/>
        </p:nvSpPr>
        <p:spPr>
          <a:xfrm rot="5400000">
            <a:off x="5112125" y="2567604"/>
            <a:ext cx="1438359" cy="89175"/>
          </a:xfrm>
          <a:prstGeom prst="triangle">
            <a:avLst/>
          </a:prstGeom>
          <a:solidFill>
            <a:srgbClr val="003F48">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t"/>
          <a:lstStyle/>
          <a:p>
            <a:pPr algn="ctr">
              <a:lnSpc>
                <a:spcPct val="90000"/>
              </a:lnSpc>
              <a:spcAft>
                <a:spcPts val="600"/>
              </a:spcAft>
            </a:pPr>
            <a:endParaRPr lang="en-GB" sz="900" b="1" dirty="0">
              <a:solidFill>
                <a:srgbClr val="003F48"/>
              </a:solidFill>
              <a:latin typeface="Avenir LT Pro 65 Medium" panose="020B0603020203020204" pitchFamily="34" charset="0"/>
            </a:endParaRPr>
          </a:p>
        </p:txBody>
      </p:sp>
    </p:spTree>
    <p:extLst>
      <p:ext uri="{BB962C8B-B14F-4D97-AF65-F5344CB8AC3E}">
        <p14:creationId xmlns:p14="http://schemas.microsoft.com/office/powerpoint/2010/main" val="3740875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3" name="TextBox 2">
            <a:extLst>
              <a:ext uri="{FF2B5EF4-FFF2-40B4-BE49-F238E27FC236}">
                <a16:creationId xmlns:a16="http://schemas.microsoft.com/office/drawing/2014/main" id="{679FF47D-756E-9D39-E59F-EBD336EC1511}"/>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4" name="Slide Number Placeholder 5">
            <a:extLst>
              <a:ext uri="{FF2B5EF4-FFF2-40B4-BE49-F238E27FC236}">
                <a16:creationId xmlns:a16="http://schemas.microsoft.com/office/drawing/2014/main" id="{17A5285A-BDD5-9F57-7599-61269432CD21}"/>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21</a:t>
            </a:fld>
            <a:endParaRPr lang="en-GB" sz="754" b="1">
              <a:solidFill>
                <a:schemeClr val="tx1"/>
              </a:solidFill>
              <a:latin typeface="Avenir LT Pro 65 Medium" panose="020B0603020203020204" pitchFamily="34" charset="0"/>
            </a:endParaRPr>
          </a:p>
        </p:txBody>
      </p:sp>
      <p:pic>
        <p:nvPicPr>
          <p:cNvPr id="5" name="Picture 4">
            <a:extLst>
              <a:ext uri="{FF2B5EF4-FFF2-40B4-BE49-F238E27FC236}">
                <a16:creationId xmlns:a16="http://schemas.microsoft.com/office/drawing/2014/main" id="{480126A9-EA3F-F39E-4787-373C700356A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6" name="Straight Connector 5">
            <a:extLst>
              <a:ext uri="{FF2B5EF4-FFF2-40B4-BE49-F238E27FC236}">
                <a16:creationId xmlns:a16="http://schemas.microsoft.com/office/drawing/2014/main" id="{BE17F653-8C4E-9F9A-5F99-47C8EB055681}"/>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7D706BA-9252-2BDE-58A8-A533A378734E}"/>
              </a:ext>
            </a:extLst>
          </p:cNvPr>
          <p:cNvSpPr/>
          <p:nvPr/>
        </p:nvSpPr>
        <p:spPr>
          <a:xfrm>
            <a:off x="475916" y="3129365"/>
            <a:ext cx="1760725" cy="814843"/>
          </a:xfrm>
          <a:prstGeom prst="rect">
            <a:avLst/>
          </a:prstGeom>
          <a:solidFill>
            <a:srgbClr val="777777">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t"/>
          <a:lstStyle/>
          <a:p>
            <a:pPr algn="ctr">
              <a:lnSpc>
                <a:spcPct val="90000"/>
              </a:lnSpc>
              <a:spcAft>
                <a:spcPts val="600"/>
              </a:spcAft>
            </a:pPr>
            <a:r>
              <a:rPr lang="en-GB" sz="900" b="1" dirty="0">
                <a:solidFill>
                  <a:schemeClr val="tx1">
                    <a:lumMod val="50000"/>
                    <a:lumOff val="50000"/>
                  </a:schemeClr>
                </a:solidFill>
                <a:latin typeface="Avenir LT Pro 65 Medium" panose="020B0603020203020204" pitchFamily="34" charset="0"/>
              </a:rPr>
              <a:t>COMMERCE ENGINE</a:t>
            </a:r>
            <a:r>
              <a:rPr lang="en-GB" sz="900" b="1" baseline="30000" dirty="0">
                <a:solidFill>
                  <a:schemeClr val="tx1">
                    <a:lumMod val="50000"/>
                    <a:lumOff val="50000"/>
                  </a:schemeClr>
                </a:solidFill>
                <a:latin typeface="Avenir LT Pro 65 Medium" panose="020B0603020203020204" pitchFamily="34" charset="0"/>
              </a:rPr>
              <a:t>*</a:t>
            </a:r>
          </a:p>
          <a:p>
            <a:pPr algn="ctr">
              <a:lnSpc>
                <a:spcPct val="90000"/>
              </a:lnSpc>
              <a:spcAft>
                <a:spcPts val="600"/>
              </a:spcAft>
            </a:pPr>
            <a:r>
              <a:rPr lang="en-GB" sz="800" dirty="0">
                <a:solidFill>
                  <a:schemeClr val="tx1">
                    <a:lumMod val="50000"/>
                    <a:lumOff val="50000"/>
                  </a:schemeClr>
                </a:solidFill>
                <a:latin typeface="Avenir LT Pro 65 Medium" panose="020B0603020203020204" pitchFamily="34" charset="0"/>
              </a:rPr>
              <a:t>Manages product catalogue, fulfilment processes, baskets, purchases, payments, deliveries, returns, charges, taxes etc.</a:t>
            </a:r>
          </a:p>
        </p:txBody>
      </p:sp>
      <p:sp>
        <p:nvSpPr>
          <p:cNvPr id="14" name="Rectangle 13">
            <a:extLst>
              <a:ext uri="{FF2B5EF4-FFF2-40B4-BE49-F238E27FC236}">
                <a16:creationId xmlns:a16="http://schemas.microsoft.com/office/drawing/2014/main" id="{190F04CA-428A-485F-AD8D-7EC9D9CD98CD}"/>
              </a:ext>
            </a:extLst>
          </p:cNvPr>
          <p:cNvSpPr/>
          <p:nvPr/>
        </p:nvSpPr>
        <p:spPr>
          <a:xfrm>
            <a:off x="475917" y="1275895"/>
            <a:ext cx="1760724" cy="912877"/>
          </a:xfrm>
          <a:prstGeom prst="rect">
            <a:avLst/>
          </a:prstGeom>
          <a:solidFill>
            <a:srgbClr val="003F48">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t"/>
          <a:lstStyle/>
          <a:p>
            <a:pPr algn="ctr">
              <a:lnSpc>
                <a:spcPct val="90000"/>
              </a:lnSpc>
              <a:spcAft>
                <a:spcPts val="600"/>
              </a:spcAft>
            </a:pPr>
            <a:r>
              <a:rPr lang="en-GB" sz="900" b="1" dirty="0">
                <a:solidFill>
                  <a:schemeClr val="bg1"/>
                </a:solidFill>
                <a:latin typeface="Avenir LT Pro 65 Medium" panose="020B0603020203020204" pitchFamily="34" charset="0"/>
              </a:rPr>
              <a:t>ORCHESTRATION ENGINE</a:t>
            </a:r>
          </a:p>
          <a:p>
            <a:pPr algn="ctr">
              <a:lnSpc>
                <a:spcPct val="90000"/>
              </a:lnSpc>
              <a:spcAft>
                <a:spcPts val="600"/>
              </a:spcAft>
            </a:pPr>
            <a:r>
              <a:rPr lang="en-GB" sz="800" dirty="0">
                <a:solidFill>
                  <a:schemeClr val="bg1"/>
                </a:solidFill>
                <a:latin typeface="Avenir LT Pro 65 Medium" panose="020B0603020203020204" pitchFamily="34" charset="0"/>
              </a:rPr>
              <a:t>Applying ‘air traffic control’ for directing customer journeys, suggestions and actions according to overall customer strategy.</a:t>
            </a:r>
          </a:p>
        </p:txBody>
      </p:sp>
      <p:sp>
        <p:nvSpPr>
          <p:cNvPr id="15" name="Rectangle 14">
            <a:extLst>
              <a:ext uri="{FF2B5EF4-FFF2-40B4-BE49-F238E27FC236}">
                <a16:creationId xmlns:a16="http://schemas.microsoft.com/office/drawing/2014/main" id="{64B6F49B-DA65-75C4-2AA8-58A0AB9BD1FC}"/>
              </a:ext>
            </a:extLst>
          </p:cNvPr>
          <p:cNvSpPr/>
          <p:nvPr/>
        </p:nvSpPr>
        <p:spPr>
          <a:xfrm>
            <a:off x="475917" y="2309914"/>
            <a:ext cx="1760724" cy="698311"/>
          </a:xfrm>
          <a:prstGeom prst="rect">
            <a:avLst/>
          </a:prstGeom>
          <a:solidFill>
            <a:srgbClr val="777777">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t"/>
          <a:lstStyle/>
          <a:p>
            <a:pPr algn="ctr">
              <a:lnSpc>
                <a:spcPct val="90000"/>
              </a:lnSpc>
              <a:spcAft>
                <a:spcPts val="600"/>
              </a:spcAft>
            </a:pPr>
            <a:r>
              <a:rPr lang="en-GB" sz="900" b="1" dirty="0">
                <a:solidFill>
                  <a:schemeClr val="tx1">
                    <a:lumMod val="50000"/>
                    <a:lumOff val="50000"/>
                  </a:schemeClr>
                </a:solidFill>
                <a:latin typeface="Avenir LT Pro 65 Medium" panose="020B0603020203020204" pitchFamily="34" charset="0"/>
              </a:rPr>
              <a:t>PRODUCT ENGINE</a:t>
            </a:r>
            <a:r>
              <a:rPr lang="en-GB" sz="900" b="1" baseline="30000" dirty="0">
                <a:solidFill>
                  <a:schemeClr val="tx1">
                    <a:lumMod val="50000"/>
                    <a:lumOff val="50000"/>
                  </a:schemeClr>
                </a:solidFill>
                <a:latin typeface="Avenir LT Pro 65 Medium" panose="020B0603020203020204" pitchFamily="34" charset="0"/>
              </a:rPr>
              <a:t>*</a:t>
            </a:r>
          </a:p>
          <a:p>
            <a:pPr algn="ctr">
              <a:lnSpc>
                <a:spcPct val="90000"/>
              </a:lnSpc>
              <a:spcAft>
                <a:spcPts val="600"/>
              </a:spcAft>
            </a:pPr>
            <a:r>
              <a:rPr lang="en-GB" sz="800" dirty="0">
                <a:solidFill>
                  <a:schemeClr val="tx1">
                    <a:lumMod val="50000"/>
                    <a:lumOff val="50000"/>
                  </a:schemeClr>
                </a:solidFill>
                <a:latin typeface="Avenir LT Pro 65 Medium" panose="020B0603020203020204" pitchFamily="34" charset="0"/>
              </a:rPr>
              <a:t>Manages product inventory, pricing, valuations, availability, allocations, holdings, and master data.</a:t>
            </a:r>
          </a:p>
        </p:txBody>
      </p:sp>
      <p:sp>
        <p:nvSpPr>
          <p:cNvPr id="16" name="Rectangle 15">
            <a:extLst>
              <a:ext uri="{FF2B5EF4-FFF2-40B4-BE49-F238E27FC236}">
                <a16:creationId xmlns:a16="http://schemas.microsoft.com/office/drawing/2014/main" id="{B67FE711-222E-F3B6-9FCE-F80A0A72F9C0}"/>
              </a:ext>
            </a:extLst>
          </p:cNvPr>
          <p:cNvSpPr/>
          <p:nvPr/>
        </p:nvSpPr>
        <p:spPr>
          <a:xfrm>
            <a:off x="2353182" y="3441010"/>
            <a:ext cx="3185278" cy="503198"/>
          </a:xfrm>
          <a:prstGeom prst="rect">
            <a:avLst/>
          </a:prstGeom>
          <a:solidFill>
            <a:srgbClr val="77777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t"/>
          <a:lstStyle/>
          <a:p>
            <a:pPr algn="ctr">
              <a:lnSpc>
                <a:spcPct val="90000"/>
              </a:lnSpc>
              <a:spcAft>
                <a:spcPts val="600"/>
              </a:spcAft>
            </a:pPr>
            <a:r>
              <a:rPr lang="en-GB" sz="900" b="1" dirty="0">
                <a:solidFill>
                  <a:schemeClr val="bg1">
                    <a:lumMod val="85000"/>
                  </a:schemeClr>
                </a:solidFill>
                <a:latin typeface="Avenir LT Pro 65 Medium" panose="020B0603020203020204" pitchFamily="34" charset="0"/>
              </a:rPr>
              <a:t>RETAIL POS</a:t>
            </a:r>
            <a:r>
              <a:rPr lang="en-GB" sz="900" b="1" baseline="30000" dirty="0">
                <a:solidFill>
                  <a:schemeClr val="bg1">
                    <a:lumMod val="85000"/>
                  </a:schemeClr>
                </a:solidFill>
                <a:latin typeface="Avenir LT Pro 65 Medium" panose="020B0603020203020204" pitchFamily="34" charset="0"/>
              </a:rPr>
              <a:t>*</a:t>
            </a:r>
            <a:endParaRPr lang="en-GB" sz="900" b="1" dirty="0">
              <a:solidFill>
                <a:schemeClr val="bg1">
                  <a:lumMod val="85000"/>
                </a:schemeClr>
              </a:solidFill>
              <a:latin typeface="Avenir LT Pro 65 Medium" panose="020B0603020203020204" pitchFamily="34" charset="0"/>
            </a:endParaRPr>
          </a:p>
          <a:p>
            <a:pPr algn="ctr">
              <a:lnSpc>
                <a:spcPct val="90000"/>
              </a:lnSpc>
              <a:spcAft>
                <a:spcPts val="600"/>
              </a:spcAft>
            </a:pPr>
            <a:r>
              <a:rPr lang="en-GB" sz="800" dirty="0">
                <a:solidFill>
                  <a:schemeClr val="bg1">
                    <a:lumMod val="85000"/>
                  </a:schemeClr>
                </a:solidFill>
                <a:latin typeface="Avenir LT Pro 65 Medium" panose="020B0603020203020204" pitchFamily="34" charset="0"/>
              </a:rPr>
              <a:t>Serving and selling to customers when face-to-face.</a:t>
            </a:r>
          </a:p>
        </p:txBody>
      </p:sp>
      <p:sp>
        <p:nvSpPr>
          <p:cNvPr id="22" name="Rectangle 21">
            <a:extLst>
              <a:ext uri="{FF2B5EF4-FFF2-40B4-BE49-F238E27FC236}">
                <a16:creationId xmlns:a16="http://schemas.microsoft.com/office/drawing/2014/main" id="{D849BC4F-717C-42E0-22CA-A88E7A00CFE1}"/>
              </a:ext>
            </a:extLst>
          </p:cNvPr>
          <p:cNvSpPr/>
          <p:nvPr/>
        </p:nvSpPr>
        <p:spPr>
          <a:xfrm>
            <a:off x="2353182" y="1274868"/>
            <a:ext cx="3185278" cy="605694"/>
          </a:xfrm>
          <a:prstGeom prst="rect">
            <a:avLst/>
          </a:prstGeom>
          <a:solidFill>
            <a:srgbClr val="003F48">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t"/>
          <a:lstStyle/>
          <a:p>
            <a:pPr algn="ctr">
              <a:lnSpc>
                <a:spcPct val="90000"/>
              </a:lnSpc>
              <a:spcAft>
                <a:spcPts val="600"/>
              </a:spcAft>
            </a:pPr>
            <a:r>
              <a:rPr lang="en-GB" sz="900" b="1" dirty="0">
                <a:solidFill>
                  <a:schemeClr val="bg1"/>
                </a:solidFill>
                <a:latin typeface="Avenir LT Pro 65 Medium" panose="020B0603020203020204" pitchFamily="34" charset="0"/>
              </a:rPr>
              <a:t>MARKETING AUTOMATION</a:t>
            </a:r>
          </a:p>
          <a:p>
            <a:pPr algn="ctr">
              <a:lnSpc>
                <a:spcPct val="90000"/>
              </a:lnSpc>
              <a:spcAft>
                <a:spcPts val="600"/>
              </a:spcAft>
            </a:pPr>
            <a:r>
              <a:rPr lang="en-GB" sz="800" dirty="0">
                <a:solidFill>
                  <a:schemeClr val="bg1"/>
                </a:solidFill>
                <a:latin typeface="Avenir LT Pro 65 Medium" panose="020B0603020203020204" pitchFamily="34" charset="0"/>
              </a:rPr>
              <a:t>Enabling and co-ordinating messages to be sent to customers individually or systematically in bulk through, e.g., email, social</a:t>
            </a:r>
          </a:p>
        </p:txBody>
      </p:sp>
      <p:sp>
        <p:nvSpPr>
          <p:cNvPr id="23" name="Rectangle 22">
            <a:extLst>
              <a:ext uri="{FF2B5EF4-FFF2-40B4-BE49-F238E27FC236}">
                <a16:creationId xmlns:a16="http://schemas.microsoft.com/office/drawing/2014/main" id="{63634251-1C54-1C6F-C485-1BA064C7113E}"/>
              </a:ext>
            </a:extLst>
          </p:cNvPr>
          <p:cNvSpPr/>
          <p:nvPr/>
        </p:nvSpPr>
        <p:spPr>
          <a:xfrm>
            <a:off x="2353182" y="2769883"/>
            <a:ext cx="3185278" cy="589818"/>
          </a:xfrm>
          <a:prstGeom prst="rect">
            <a:avLst/>
          </a:prstGeom>
          <a:solidFill>
            <a:srgbClr val="77777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t"/>
          <a:lstStyle/>
          <a:p>
            <a:pPr algn="ctr">
              <a:lnSpc>
                <a:spcPct val="90000"/>
              </a:lnSpc>
              <a:spcAft>
                <a:spcPts val="600"/>
              </a:spcAft>
            </a:pPr>
            <a:r>
              <a:rPr lang="en-GB" sz="900" b="1" dirty="0">
                <a:solidFill>
                  <a:schemeClr val="bg1">
                    <a:lumMod val="85000"/>
                  </a:schemeClr>
                </a:solidFill>
                <a:latin typeface="Avenir LT Pro 65 Medium" panose="020B0603020203020204" pitchFamily="34" charset="0"/>
              </a:rPr>
              <a:t>CONTENT MANAGEMENT</a:t>
            </a:r>
            <a:r>
              <a:rPr lang="en-GB" sz="900" b="1" baseline="30000" dirty="0">
                <a:solidFill>
                  <a:schemeClr val="bg1">
                    <a:lumMod val="85000"/>
                  </a:schemeClr>
                </a:solidFill>
                <a:latin typeface="Avenir LT Pro 65 Medium" panose="020B0603020203020204" pitchFamily="34" charset="0"/>
              </a:rPr>
              <a:t>*</a:t>
            </a:r>
            <a:endParaRPr lang="en-GB" sz="900" b="1" dirty="0">
              <a:solidFill>
                <a:schemeClr val="bg1">
                  <a:lumMod val="85000"/>
                </a:schemeClr>
              </a:solidFill>
              <a:latin typeface="Avenir LT Pro 65 Medium" panose="020B0603020203020204" pitchFamily="34" charset="0"/>
            </a:endParaRPr>
          </a:p>
          <a:p>
            <a:pPr algn="ctr">
              <a:lnSpc>
                <a:spcPct val="90000"/>
              </a:lnSpc>
              <a:spcAft>
                <a:spcPts val="600"/>
              </a:spcAft>
            </a:pPr>
            <a:r>
              <a:rPr lang="en-GB" sz="800" dirty="0">
                <a:solidFill>
                  <a:schemeClr val="bg1">
                    <a:lumMod val="85000"/>
                  </a:schemeClr>
                </a:solidFill>
                <a:latin typeface="Avenir LT Pro 65 Medium" panose="020B0603020203020204" pitchFamily="34" charset="0"/>
              </a:rPr>
              <a:t>Enabling customers to explore, browse, and buy through digital channels, e.g., website and mobile app.</a:t>
            </a:r>
          </a:p>
          <a:p>
            <a:pPr algn="ctr">
              <a:lnSpc>
                <a:spcPct val="90000"/>
              </a:lnSpc>
              <a:spcAft>
                <a:spcPts val="600"/>
              </a:spcAft>
            </a:pPr>
            <a:endParaRPr lang="en-GB" sz="800" dirty="0">
              <a:solidFill>
                <a:schemeClr val="bg1">
                  <a:lumMod val="85000"/>
                </a:schemeClr>
              </a:solidFill>
              <a:latin typeface="Avenir LT Pro 65 Medium" panose="020B0603020203020204" pitchFamily="34" charset="0"/>
            </a:endParaRPr>
          </a:p>
        </p:txBody>
      </p:sp>
      <p:sp>
        <p:nvSpPr>
          <p:cNvPr id="25" name="Rectangle 24">
            <a:extLst>
              <a:ext uri="{FF2B5EF4-FFF2-40B4-BE49-F238E27FC236}">
                <a16:creationId xmlns:a16="http://schemas.microsoft.com/office/drawing/2014/main" id="{791816FF-D057-AADB-6E25-956AE39AA832}"/>
              </a:ext>
            </a:extLst>
          </p:cNvPr>
          <p:cNvSpPr/>
          <p:nvPr/>
        </p:nvSpPr>
        <p:spPr>
          <a:xfrm>
            <a:off x="2353182" y="1961870"/>
            <a:ext cx="3185278" cy="726705"/>
          </a:xfrm>
          <a:prstGeom prst="rect">
            <a:avLst/>
          </a:prstGeom>
          <a:solidFill>
            <a:srgbClr val="003F48">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t"/>
          <a:lstStyle/>
          <a:p>
            <a:pPr algn="ctr">
              <a:lnSpc>
                <a:spcPct val="90000"/>
              </a:lnSpc>
              <a:spcAft>
                <a:spcPts val="600"/>
              </a:spcAft>
            </a:pPr>
            <a:r>
              <a:rPr lang="en-GB" sz="900" b="1" dirty="0">
                <a:solidFill>
                  <a:schemeClr val="bg1"/>
                </a:solidFill>
                <a:latin typeface="Avenir LT Pro 65 Medium" panose="020B0603020203020204" pitchFamily="34" charset="0"/>
              </a:rPr>
              <a:t>CUSTOMER RELATIONSHIP MANAGEMENT</a:t>
            </a:r>
          </a:p>
          <a:p>
            <a:pPr algn="ctr">
              <a:lnSpc>
                <a:spcPct val="90000"/>
              </a:lnSpc>
              <a:spcAft>
                <a:spcPts val="600"/>
              </a:spcAft>
            </a:pPr>
            <a:r>
              <a:rPr lang="en-GB" sz="800" dirty="0">
                <a:solidFill>
                  <a:schemeClr val="bg1"/>
                </a:solidFill>
                <a:latin typeface="Avenir LT Pro 65 Medium" panose="020B0603020203020204" pitchFamily="34" charset="0"/>
              </a:rPr>
              <a:t>Assisted service and sales to customers remotely via telephone, chat, email, social etc. Includes relevant customer information, recommendations, and fulfilment tools, e.g., ticketing, chat, etc.</a:t>
            </a:r>
          </a:p>
        </p:txBody>
      </p:sp>
      <p:sp>
        <p:nvSpPr>
          <p:cNvPr id="26" name="Rectangle 25">
            <a:extLst>
              <a:ext uri="{FF2B5EF4-FFF2-40B4-BE49-F238E27FC236}">
                <a16:creationId xmlns:a16="http://schemas.microsoft.com/office/drawing/2014/main" id="{3040AC11-F445-BB8D-8777-7793E4D84C11}"/>
              </a:ext>
            </a:extLst>
          </p:cNvPr>
          <p:cNvSpPr/>
          <p:nvPr/>
        </p:nvSpPr>
        <p:spPr>
          <a:xfrm rot="5400000">
            <a:off x="4495059" y="2505360"/>
            <a:ext cx="2668313" cy="209383"/>
          </a:xfrm>
          <a:prstGeom prst="rect">
            <a:avLst/>
          </a:prstGeom>
          <a:solidFill>
            <a:srgbClr val="003F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ctr"/>
          <a:lstStyle/>
          <a:p>
            <a:pPr algn="ctr">
              <a:lnSpc>
                <a:spcPct val="90000"/>
              </a:lnSpc>
              <a:spcAft>
                <a:spcPts val="600"/>
              </a:spcAft>
            </a:pPr>
            <a:r>
              <a:rPr lang="en-GB" sz="900" b="1" dirty="0">
                <a:solidFill>
                  <a:schemeClr val="bg1"/>
                </a:solidFill>
                <a:latin typeface="Avenir LT Pro 65 Medium" panose="020B0603020203020204" pitchFamily="34" charset="0"/>
              </a:rPr>
              <a:t>CUSTOMERS</a:t>
            </a:r>
          </a:p>
        </p:txBody>
      </p:sp>
      <p:sp>
        <p:nvSpPr>
          <p:cNvPr id="68" name="Isosceles Triangle 67">
            <a:extLst>
              <a:ext uri="{FF2B5EF4-FFF2-40B4-BE49-F238E27FC236}">
                <a16:creationId xmlns:a16="http://schemas.microsoft.com/office/drawing/2014/main" id="{E3A4ED9C-5221-67C4-0C70-E46DAEC8AF44}"/>
              </a:ext>
            </a:extLst>
          </p:cNvPr>
          <p:cNvSpPr/>
          <p:nvPr/>
        </p:nvSpPr>
        <p:spPr>
          <a:xfrm rot="5400000">
            <a:off x="5460896" y="1541715"/>
            <a:ext cx="226569" cy="72000"/>
          </a:xfrm>
          <a:prstGeom prst="triangle">
            <a:avLst/>
          </a:prstGeom>
          <a:solidFill>
            <a:srgbClr val="003F48">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t"/>
          <a:lstStyle/>
          <a:p>
            <a:pPr algn="ctr">
              <a:lnSpc>
                <a:spcPct val="90000"/>
              </a:lnSpc>
              <a:spcAft>
                <a:spcPts val="600"/>
              </a:spcAft>
            </a:pPr>
            <a:endParaRPr lang="en-GB" sz="900" b="1" dirty="0">
              <a:solidFill>
                <a:schemeClr val="bg1"/>
              </a:solidFill>
              <a:latin typeface="Avenir LT Pro 65 Medium" panose="020B0603020203020204" pitchFamily="34" charset="0"/>
            </a:endParaRPr>
          </a:p>
        </p:txBody>
      </p:sp>
      <p:sp>
        <p:nvSpPr>
          <p:cNvPr id="7" name="Isosceles Triangle 6">
            <a:extLst>
              <a:ext uri="{FF2B5EF4-FFF2-40B4-BE49-F238E27FC236}">
                <a16:creationId xmlns:a16="http://schemas.microsoft.com/office/drawing/2014/main" id="{38995CAC-1604-8651-F374-2AA4CA1B150D}"/>
              </a:ext>
            </a:extLst>
          </p:cNvPr>
          <p:cNvSpPr/>
          <p:nvPr/>
        </p:nvSpPr>
        <p:spPr>
          <a:xfrm rot="5400000">
            <a:off x="5460896" y="2152772"/>
            <a:ext cx="226569" cy="72000"/>
          </a:xfrm>
          <a:prstGeom prst="triangle">
            <a:avLst/>
          </a:prstGeom>
          <a:solidFill>
            <a:srgbClr val="003F48">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t"/>
          <a:lstStyle/>
          <a:p>
            <a:pPr algn="ctr">
              <a:lnSpc>
                <a:spcPct val="90000"/>
              </a:lnSpc>
              <a:spcAft>
                <a:spcPts val="600"/>
              </a:spcAft>
            </a:pPr>
            <a:endParaRPr lang="en-GB" sz="900" b="1" dirty="0">
              <a:solidFill>
                <a:schemeClr val="bg1"/>
              </a:solidFill>
              <a:latin typeface="Avenir LT Pro 65 Medium" panose="020B0603020203020204" pitchFamily="34" charset="0"/>
            </a:endParaRPr>
          </a:p>
        </p:txBody>
      </p:sp>
      <p:sp>
        <p:nvSpPr>
          <p:cNvPr id="8" name="Isosceles Triangle 7">
            <a:extLst>
              <a:ext uri="{FF2B5EF4-FFF2-40B4-BE49-F238E27FC236}">
                <a16:creationId xmlns:a16="http://schemas.microsoft.com/office/drawing/2014/main" id="{451E2C3D-396F-A9D8-8D4D-04DC2A5EDCE5}"/>
              </a:ext>
            </a:extLst>
          </p:cNvPr>
          <p:cNvSpPr/>
          <p:nvPr/>
        </p:nvSpPr>
        <p:spPr>
          <a:xfrm rot="16200000" flipH="1">
            <a:off x="5572872" y="2468009"/>
            <a:ext cx="226569" cy="72000"/>
          </a:xfrm>
          <a:prstGeom prst="triangle">
            <a:avLst/>
          </a:prstGeom>
          <a:solidFill>
            <a:srgbClr val="003F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t">
            <a:noAutofit/>
          </a:bodyPr>
          <a:lstStyle/>
          <a:p>
            <a:pPr algn="ctr">
              <a:lnSpc>
                <a:spcPct val="90000"/>
              </a:lnSpc>
              <a:spcAft>
                <a:spcPts val="600"/>
              </a:spcAft>
            </a:pPr>
            <a:endParaRPr lang="en-GB" sz="900" b="1" dirty="0">
              <a:solidFill>
                <a:schemeClr val="bg1"/>
              </a:solidFill>
              <a:latin typeface="Avenir LT Pro 65 Medium" panose="020B0603020203020204" pitchFamily="34" charset="0"/>
            </a:endParaRPr>
          </a:p>
        </p:txBody>
      </p:sp>
      <p:sp>
        <p:nvSpPr>
          <p:cNvPr id="9" name="Isosceles Triangle 8">
            <a:extLst>
              <a:ext uri="{FF2B5EF4-FFF2-40B4-BE49-F238E27FC236}">
                <a16:creationId xmlns:a16="http://schemas.microsoft.com/office/drawing/2014/main" id="{3F7EB3AE-A23A-E477-1209-84E628AE6333}"/>
              </a:ext>
            </a:extLst>
          </p:cNvPr>
          <p:cNvSpPr/>
          <p:nvPr/>
        </p:nvSpPr>
        <p:spPr>
          <a:xfrm rot="5400000">
            <a:off x="5460896" y="2927171"/>
            <a:ext cx="226569" cy="72000"/>
          </a:xfrm>
          <a:prstGeom prst="triangle">
            <a:avLst/>
          </a:prstGeom>
          <a:solidFill>
            <a:srgbClr val="77777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t"/>
          <a:lstStyle/>
          <a:p>
            <a:pPr algn="ctr">
              <a:lnSpc>
                <a:spcPct val="90000"/>
              </a:lnSpc>
              <a:spcAft>
                <a:spcPts val="600"/>
              </a:spcAft>
            </a:pPr>
            <a:endParaRPr lang="en-GB" sz="900" b="1" dirty="0">
              <a:solidFill>
                <a:schemeClr val="bg1"/>
              </a:solidFill>
              <a:latin typeface="Avenir LT Pro 65 Medium" panose="020B0603020203020204" pitchFamily="34" charset="0"/>
            </a:endParaRPr>
          </a:p>
        </p:txBody>
      </p:sp>
      <p:sp>
        <p:nvSpPr>
          <p:cNvPr id="10" name="Isosceles Triangle 9">
            <a:extLst>
              <a:ext uri="{FF2B5EF4-FFF2-40B4-BE49-F238E27FC236}">
                <a16:creationId xmlns:a16="http://schemas.microsoft.com/office/drawing/2014/main" id="{74733920-6FC2-8A36-B4A6-C6D590A51212}"/>
              </a:ext>
            </a:extLst>
          </p:cNvPr>
          <p:cNvSpPr/>
          <p:nvPr/>
        </p:nvSpPr>
        <p:spPr>
          <a:xfrm rot="16200000" flipH="1">
            <a:off x="5572872" y="3192350"/>
            <a:ext cx="226569" cy="72000"/>
          </a:xfrm>
          <a:prstGeom prst="triangle">
            <a:avLst/>
          </a:prstGeom>
          <a:solidFill>
            <a:srgbClr val="003F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t">
            <a:noAutofit/>
          </a:bodyPr>
          <a:lstStyle/>
          <a:p>
            <a:pPr algn="ctr">
              <a:lnSpc>
                <a:spcPct val="90000"/>
              </a:lnSpc>
              <a:spcAft>
                <a:spcPts val="600"/>
              </a:spcAft>
            </a:pPr>
            <a:endParaRPr lang="en-GB" sz="900" b="1" dirty="0">
              <a:solidFill>
                <a:schemeClr val="bg1"/>
              </a:solidFill>
              <a:latin typeface="Avenir LT Pro 65 Medium" panose="020B0603020203020204" pitchFamily="34" charset="0"/>
            </a:endParaRPr>
          </a:p>
        </p:txBody>
      </p:sp>
      <p:sp>
        <p:nvSpPr>
          <p:cNvPr id="12" name="Isosceles Triangle 11">
            <a:extLst>
              <a:ext uri="{FF2B5EF4-FFF2-40B4-BE49-F238E27FC236}">
                <a16:creationId xmlns:a16="http://schemas.microsoft.com/office/drawing/2014/main" id="{01DAA5FE-1AF8-6D14-6C4C-975E7D81696F}"/>
              </a:ext>
            </a:extLst>
          </p:cNvPr>
          <p:cNvSpPr/>
          <p:nvPr/>
        </p:nvSpPr>
        <p:spPr>
          <a:xfrm rot="5400000">
            <a:off x="5460896" y="3518295"/>
            <a:ext cx="226569" cy="72000"/>
          </a:xfrm>
          <a:prstGeom prst="triangle">
            <a:avLst/>
          </a:prstGeom>
          <a:solidFill>
            <a:srgbClr val="77777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t"/>
          <a:lstStyle/>
          <a:p>
            <a:pPr algn="ctr">
              <a:lnSpc>
                <a:spcPct val="90000"/>
              </a:lnSpc>
              <a:spcAft>
                <a:spcPts val="600"/>
              </a:spcAft>
            </a:pPr>
            <a:endParaRPr lang="en-GB" sz="900" b="1" dirty="0">
              <a:solidFill>
                <a:schemeClr val="bg1"/>
              </a:solidFill>
              <a:latin typeface="Avenir LT Pro 65 Medium" panose="020B0603020203020204" pitchFamily="34" charset="0"/>
            </a:endParaRPr>
          </a:p>
        </p:txBody>
      </p:sp>
      <p:sp>
        <p:nvSpPr>
          <p:cNvPr id="13" name="Isosceles Triangle 12">
            <a:extLst>
              <a:ext uri="{FF2B5EF4-FFF2-40B4-BE49-F238E27FC236}">
                <a16:creationId xmlns:a16="http://schemas.microsoft.com/office/drawing/2014/main" id="{99039DAE-8AEF-57F0-28EE-91902C6D7C22}"/>
              </a:ext>
            </a:extLst>
          </p:cNvPr>
          <p:cNvSpPr/>
          <p:nvPr/>
        </p:nvSpPr>
        <p:spPr>
          <a:xfrm rot="16200000" flipH="1">
            <a:off x="5572872" y="3787956"/>
            <a:ext cx="226569" cy="72000"/>
          </a:xfrm>
          <a:prstGeom prst="triangle">
            <a:avLst/>
          </a:prstGeom>
          <a:solidFill>
            <a:srgbClr val="003F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108000" rIns="36000" bIns="108000" rtlCol="0" anchor="t">
            <a:noAutofit/>
          </a:bodyPr>
          <a:lstStyle/>
          <a:p>
            <a:pPr algn="ctr">
              <a:lnSpc>
                <a:spcPct val="90000"/>
              </a:lnSpc>
              <a:spcAft>
                <a:spcPts val="600"/>
              </a:spcAft>
            </a:pPr>
            <a:endParaRPr lang="en-GB" sz="900" b="1" dirty="0">
              <a:solidFill>
                <a:schemeClr val="bg1"/>
              </a:solidFill>
              <a:latin typeface="Avenir LT Pro 65 Medium" panose="020B0603020203020204" pitchFamily="34" charset="0"/>
            </a:endParaRPr>
          </a:p>
        </p:txBody>
      </p:sp>
      <p:sp>
        <p:nvSpPr>
          <p:cNvPr id="17" name="TextBox 16">
            <a:extLst>
              <a:ext uri="{FF2B5EF4-FFF2-40B4-BE49-F238E27FC236}">
                <a16:creationId xmlns:a16="http://schemas.microsoft.com/office/drawing/2014/main" id="{B1C2C558-2DBE-7126-7706-05AD143A05E0}"/>
              </a:ext>
            </a:extLst>
          </p:cNvPr>
          <p:cNvSpPr txBox="1"/>
          <p:nvPr/>
        </p:nvSpPr>
        <p:spPr>
          <a:xfrm>
            <a:off x="475915" y="4002749"/>
            <a:ext cx="3750943" cy="200055"/>
          </a:xfrm>
          <a:prstGeom prst="rect">
            <a:avLst/>
          </a:prstGeom>
          <a:noFill/>
        </p:spPr>
        <p:txBody>
          <a:bodyPr wrap="square">
            <a:spAutoFit/>
          </a:bodyPr>
          <a:lstStyle/>
          <a:p>
            <a:r>
              <a:rPr lang="en-GB" sz="700" baseline="30000" dirty="0">
                <a:solidFill>
                  <a:schemeClr val="tx1">
                    <a:lumMod val="50000"/>
                    <a:lumOff val="50000"/>
                  </a:schemeClr>
                </a:solidFill>
                <a:latin typeface="Avenir LT Pro 65 Medium" panose="020B0603020203020204" pitchFamily="34" charset="0"/>
              </a:rPr>
              <a:t>*</a:t>
            </a:r>
            <a:r>
              <a:rPr lang="en-GB" sz="700" dirty="0">
                <a:solidFill>
                  <a:schemeClr val="tx1">
                    <a:lumMod val="50000"/>
                    <a:lumOff val="50000"/>
                  </a:schemeClr>
                </a:solidFill>
                <a:latin typeface="Avenir LT Pro 65 Medium" panose="020B0603020203020204" pitchFamily="34" charset="0"/>
              </a:rPr>
              <a:t>Capabilities that indirectly support or make use of other customer management tools</a:t>
            </a:r>
            <a:endParaRPr lang="en-GB" sz="700" dirty="0"/>
          </a:p>
        </p:txBody>
      </p:sp>
    </p:spTree>
    <p:extLst>
      <p:ext uri="{BB962C8B-B14F-4D97-AF65-F5344CB8AC3E}">
        <p14:creationId xmlns:p14="http://schemas.microsoft.com/office/powerpoint/2010/main" val="3498068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3FC3A4-D97F-9B31-2353-8D89FCFD3AF1}"/>
              </a:ext>
            </a:extLst>
          </p:cNvPr>
          <p:cNvSpPr txBox="1">
            <a:spLocks/>
          </p:cNvSpPr>
          <p:nvPr/>
        </p:nvSpPr>
        <p:spPr>
          <a:xfrm>
            <a:off x="340029" y="779070"/>
            <a:ext cx="5074653"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THE DATA LANDSCAPE</a:t>
            </a:r>
          </a:p>
        </p:txBody>
      </p:sp>
      <p:sp>
        <p:nvSpPr>
          <p:cNvPr id="2" name="Slide Number Placeholder 5">
            <a:extLst>
              <a:ext uri="{FF2B5EF4-FFF2-40B4-BE49-F238E27FC236}">
                <a16:creationId xmlns:a16="http://schemas.microsoft.com/office/drawing/2014/main" id="{74428BDF-6954-0549-B7C8-3A097E4290A5}"/>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22</a:t>
            </a:fld>
            <a:endParaRPr lang="en-GB" sz="754">
              <a:latin typeface="Avenir LT Pro 65 Medium" panose="020B0603020203020204" pitchFamily="34" charset="0"/>
            </a:endParaRPr>
          </a:p>
        </p:txBody>
      </p:sp>
      <p:sp>
        <p:nvSpPr>
          <p:cNvPr id="3" name="TextBox 2">
            <a:extLst>
              <a:ext uri="{FF2B5EF4-FFF2-40B4-BE49-F238E27FC236}">
                <a16:creationId xmlns:a16="http://schemas.microsoft.com/office/drawing/2014/main" id="{E243ADB2-43E4-4B59-FDC5-087F82CEB03E}"/>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pic>
        <p:nvPicPr>
          <p:cNvPr id="5" name="Picture 4">
            <a:extLst>
              <a:ext uri="{FF2B5EF4-FFF2-40B4-BE49-F238E27FC236}">
                <a16:creationId xmlns:a16="http://schemas.microsoft.com/office/drawing/2014/main" id="{D40BC3DC-DA0C-A8AE-D7A5-EBEC39D6E8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7" name="Straight Connector 6">
            <a:extLst>
              <a:ext uri="{FF2B5EF4-FFF2-40B4-BE49-F238E27FC236}">
                <a16:creationId xmlns:a16="http://schemas.microsoft.com/office/drawing/2014/main" id="{A860B553-C80E-1F7D-C8D9-13E306CAC6FF}"/>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8D5F4A4-842B-FC4B-ACB1-E055655E2F80}"/>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4" name="Rectangle 3">
            <a:extLst>
              <a:ext uri="{FF2B5EF4-FFF2-40B4-BE49-F238E27FC236}">
                <a16:creationId xmlns:a16="http://schemas.microsoft.com/office/drawing/2014/main" id="{C223962D-A7D8-0411-0D16-81D2CB973312}"/>
              </a:ext>
            </a:extLst>
          </p:cNvPr>
          <p:cNvSpPr/>
          <p:nvPr/>
        </p:nvSpPr>
        <p:spPr>
          <a:xfrm>
            <a:off x="923364" y="1237233"/>
            <a:ext cx="4948045" cy="1294770"/>
          </a:xfrm>
          <a:prstGeom prst="rect">
            <a:avLst/>
          </a:prstGeom>
        </p:spPr>
        <p:txBody>
          <a:bodyPr wrap="square" lIns="0" rIns="0" numCol="1" spcCol="360000">
            <a:noAutofit/>
          </a:bodyPr>
          <a:lstStyle/>
          <a:p>
            <a:pPr>
              <a:spcAft>
                <a:spcPts val="900"/>
              </a:spcAft>
              <a:buClr>
                <a:srgbClr val="003F48"/>
              </a:buClr>
            </a:pPr>
            <a:r>
              <a:rPr lang="en-GB" sz="900" dirty="0">
                <a:latin typeface="Avenir LT Pro 65 Medium" panose="020B0603020203020204" pitchFamily="34" charset="0"/>
              </a:rPr>
              <a:t>A </a:t>
            </a:r>
            <a:r>
              <a:rPr lang="en-GB" sz="900" b="1" dirty="0">
                <a:solidFill>
                  <a:srgbClr val="003F48"/>
                </a:solidFill>
                <a:latin typeface="Avenir LT Pro 65 Medium" panose="020B0603020203020204" pitchFamily="34" charset="0"/>
              </a:rPr>
              <a:t>data lake </a:t>
            </a:r>
            <a:r>
              <a:rPr lang="en-GB" sz="900" dirty="0">
                <a:latin typeface="Avenir LT Pro 65 Medium" panose="020B0603020203020204" pitchFamily="34" charset="0"/>
              </a:rPr>
              <a:t>acts as a central repository for all raw data, regardless of format, structure or purpose. It gets its information directly from source systems like product engines and channel management tools as well as external providers.</a:t>
            </a:r>
          </a:p>
          <a:p>
            <a:pPr>
              <a:spcAft>
                <a:spcPts val="900"/>
              </a:spcAft>
              <a:buClr>
                <a:srgbClr val="003F48"/>
              </a:buClr>
            </a:pPr>
            <a:r>
              <a:rPr lang="en-GB" sz="900" dirty="0">
                <a:latin typeface="Avenir LT Pro 65 Medium" panose="020B0603020203020204" pitchFamily="34" charset="0"/>
              </a:rPr>
              <a:t>The lake should contain every bit of data in the business, whether it relates to customers, accounts, products, processes, operations, logs, financial records or employees, etc. </a:t>
            </a:r>
          </a:p>
          <a:p>
            <a:pPr>
              <a:spcAft>
                <a:spcPts val="900"/>
              </a:spcAft>
              <a:buClr>
                <a:srgbClr val="003F48"/>
              </a:buClr>
            </a:pPr>
            <a:r>
              <a:rPr lang="en-GB" sz="900" dirty="0">
                <a:latin typeface="Avenir LT Pro 65 Medium" panose="020B0603020203020204" pitchFamily="34" charset="0"/>
              </a:rPr>
              <a:t>It is a good source of facts, but not always ready for immediate use, nor relevant.</a:t>
            </a:r>
            <a:endParaRPr lang="en-GB" sz="900" b="1" dirty="0">
              <a:solidFill>
                <a:srgbClr val="003F48"/>
              </a:solidFill>
              <a:latin typeface="Avenir LT Pro 65 Medium" panose="020B0603020203020204" pitchFamily="34" charset="0"/>
            </a:endParaRPr>
          </a:p>
        </p:txBody>
      </p:sp>
      <p:pic>
        <p:nvPicPr>
          <p:cNvPr id="12" name="Graphic 11" descr="Circles with arrows with solid fill">
            <a:extLst>
              <a:ext uri="{FF2B5EF4-FFF2-40B4-BE49-F238E27FC236}">
                <a16:creationId xmlns:a16="http://schemas.microsoft.com/office/drawing/2014/main" id="{B60EFC9D-E401-28AC-12CF-C6251B4272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862" y="2532003"/>
            <a:ext cx="547373" cy="547373"/>
          </a:xfrm>
          <a:prstGeom prst="rect">
            <a:avLst/>
          </a:prstGeom>
        </p:spPr>
      </p:pic>
      <p:pic>
        <p:nvPicPr>
          <p:cNvPr id="14" name="Graphic 13" descr="Sunset scene with solid fill">
            <a:extLst>
              <a:ext uri="{FF2B5EF4-FFF2-40B4-BE49-F238E27FC236}">
                <a16:creationId xmlns:a16="http://schemas.microsoft.com/office/drawing/2014/main" id="{0CDE1869-3E18-02FE-5611-190BF4F220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2863" y="1237233"/>
            <a:ext cx="547373" cy="547373"/>
          </a:xfrm>
          <a:prstGeom prst="rect">
            <a:avLst/>
          </a:prstGeom>
        </p:spPr>
      </p:pic>
      <p:sp>
        <p:nvSpPr>
          <p:cNvPr id="6" name="Rectangle 5">
            <a:extLst>
              <a:ext uri="{FF2B5EF4-FFF2-40B4-BE49-F238E27FC236}">
                <a16:creationId xmlns:a16="http://schemas.microsoft.com/office/drawing/2014/main" id="{D5DDF128-5BAD-FCB0-BA41-021E21D5E793}"/>
              </a:ext>
            </a:extLst>
          </p:cNvPr>
          <p:cNvSpPr/>
          <p:nvPr/>
        </p:nvSpPr>
        <p:spPr>
          <a:xfrm>
            <a:off x="923364" y="2507039"/>
            <a:ext cx="4948045" cy="1294770"/>
          </a:xfrm>
          <a:prstGeom prst="rect">
            <a:avLst/>
          </a:prstGeom>
        </p:spPr>
        <p:txBody>
          <a:bodyPr wrap="square" lIns="0" rIns="0" numCol="1" spcCol="360000">
            <a:noAutofit/>
          </a:bodyPr>
          <a:lstStyle/>
          <a:p>
            <a:pPr>
              <a:spcAft>
                <a:spcPts val="900"/>
              </a:spcAft>
              <a:buClr>
                <a:srgbClr val="003F48"/>
              </a:buClr>
            </a:pPr>
            <a:r>
              <a:rPr lang="en-GB" sz="900" dirty="0">
                <a:latin typeface="Avenir LT Pro 65 Medium" panose="020B0603020203020204" pitchFamily="34" charset="0"/>
              </a:rPr>
              <a:t>An </a:t>
            </a:r>
            <a:r>
              <a:rPr lang="en-GB" sz="900" b="1" dirty="0">
                <a:solidFill>
                  <a:srgbClr val="003F48"/>
                </a:solidFill>
                <a:latin typeface="Avenir LT Pro 65 Medium" panose="020B0603020203020204" pitchFamily="34" charset="0"/>
              </a:rPr>
              <a:t>operational data store</a:t>
            </a:r>
            <a:r>
              <a:rPr lang="en-GB" sz="900" dirty="0">
                <a:latin typeface="Avenir LT Pro 65 Medium" panose="020B0603020203020204" pitchFamily="34" charset="0"/>
              </a:rPr>
              <a:t>, such as a single customer view, focuses on customer-centric data that’s relevant to daily operations and interactions. </a:t>
            </a:r>
          </a:p>
          <a:p>
            <a:pPr>
              <a:spcAft>
                <a:spcPts val="900"/>
              </a:spcAft>
              <a:buClr>
                <a:srgbClr val="003F48"/>
              </a:buClr>
            </a:pPr>
            <a:r>
              <a:rPr lang="en-GB" sz="900" dirty="0">
                <a:latin typeface="Avenir LT Pro 65 Medium" panose="020B0603020203020204" pitchFamily="34" charset="0"/>
              </a:rPr>
              <a:t>It should contain a view of data that relates to customers and enabling their experiences, including transaction and interaction histories, contact details and basic metrics to summarise customer status. </a:t>
            </a:r>
          </a:p>
          <a:p>
            <a:pPr>
              <a:spcAft>
                <a:spcPts val="900"/>
              </a:spcAft>
              <a:buClr>
                <a:srgbClr val="003F48"/>
              </a:buClr>
            </a:pPr>
            <a:r>
              <a:rPr lang="en-GB" sz="900" dirty="0">
                <a:latin typeface="Avenir LT Pro 65 Medium" panose="020B0603020203020204" pitchFamily="34" charset="0"/>
              </a:rPr>
              <a:t>Some of the operational information can be taken directly or derived from the data lake or source systems, but analytics and insights are derived in an analytics mart.</a:t>
            </a:r>
            <a:endParaRPr lang="en-GB" sz="900" b="1" dirty="0">
              <a:solidFill>
                <a:srgbClr val="003F48"/>
              </a:solidFill>
              <a:latin typeface="Avenir LT Pro 65 Medium" panose="020B0603020203020204" pitchFamily="34" charset="0"/>
            </a:endParaRPr>
          </a:p>
        </p:txBody>
      </p:sp>
    </p:spTree>
    <p:extLst>
      <p:ext uri="{BB962C8B-B14F-4D97-AF65-F5344CB8AC3E}">
        <p14:creationId xmlns:p14="http://schemas.microsoft.com/office/powerpoint/2010/main" val="570963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23</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27" name="Rectangle 26">
            <a:extLst>
              <a:ext uri="{FF2B5EF4-FFF2-40B4-BE49-F238E27FC236}">
                <a16:creationId xmlns:a16="http://schemas.microsoft.com/office/drawing/2014/main" id="{BC3A2903-EB70-D09D-AB24-40D079742E0E}"/>
              </a:ext>
            </a:extLst>
          </p:cNvPr>
          <p:cNvSpPr/>
          <p:nvPr/>
        </p:nvSpPr>
        <p:spPr>
          <a:xfrm>
            <a:off x="972670" y="1237233"/>
            <a:ext cx="4898739" cy="1294770"/>
          </a:xfrm>
          <a:prstGeom prst="rect">
            <a:avLst/>
          </a:prstGeom>
        </p:spPr>
        <p:txBody>
          <a:bodyPr wrap="square" lIns="0" rIns="0" numCol="1" spcCol="360000">
            <a:noAutofit/>
          </a:bodyPr>
          <a:lstStyle/>
          <a:p>
            <a:pPr>
              <a:spcAft>
                <a:spcPts val="900"/>
              </a:spcAft>
              <a:buClr>
                <a:srgbClr val="003F48"/>
              </a:buClr>
            </a:pPr>
            <a:r>
              <a:rPr lang="en-GB" sz="900" dirty="0">
                <a:latin typeface="Avenir LT Pro 65 Medium" panose="020B0603020203020204" pitchFamily="34" charset="0"/>
              </a:rPr>
              <a:t>An </a:t>
            </a:r>
            <a:r>
              <a:rPr lang="en-GB" sz="900" b="1" dirty="0">
                <a:solidFill>
                  <a:srgbClr val="003F48"/>
                </a:solidFill>
                <a:latin typeface="Avenir LT Pro 65 Medium" panose="020B0603020203020204" pitchFamily="34" charset="0"/>
              </a:rPr>
              <a:t>analytics mart </a:t>
            </a:r>
            <a:r>
              <a:rPr lang="en-GB" sz="900" dirty="0">
                <a:latin typeface="Avenir LT Pro 65 Medium" panose="020B0603020203020204" pitchFamily="34" charset="0"/>
              </a:rPr>
              <a:t>is where data from the data lake, operational data store or source systems is transformed by statistical analysts and data scientists into insights about a specific area or topic, such as sales performance, channel efficiencies or customers. </a:t>
            </a:r>
          </a:p>
          <a:p>
            <a:pPr>
              <a:spcAft>
                <a:spcPts val="900"/>
              </a:spcAft>
              <a:buClr>
                <a:srgbClr val="003F48"/>
              </a:buClr>
            </a:pPr>
            <a:r>
              <a:rPr lang="en-GB" sz="900" dirty="0">
                <a:latin typeface="Avenir LT Pro 65 Medium" panose="020B0603020203020204" pitchFamily="34" charset="0"/>
              </a:rPr>
              <a:t>Within customer management, the analytics mart is focused on providing customer-centric data for deriving propensities, segmentations, valuations, customer metrics and summaries.</a:t>
            </a:r>
          </a:p>
          <a:p>
            <a:pPr>
              <a:spcAft>
                <a:spcPts val="900"/>
              </a:spcAft>
              <a:buClr>
                <a:srgbClr val="003F48"/>
              </a:buClr>
            </a:pPr>
            <a:r>
              <a:rPr lang="en-GB" sz="900" dirty="0">
                <a:latin typeface="Avenir LT Pro 65 Medium" panose="020B0603020203020204" pitchFamily="34" charset="0"/>
              </a:rPr>
              <a:t>These insights can be made available through the operational data store for use in various tools and processes.</a:t>
            </a:r>
          </a:p>
          <a:p>
            <a:pPr>
              <a:spcAft>
                <a:spcPts val="900"/>
              </a:spcAft>
              <a:buClr>
                <a:srgbClr val="003F48"/>
              </a:buClr>
            </a:pPr>
            <a:r>
              <a:rPr lang="en-GB" sz="900" b="0" dirty="0">
                <a:solidFill>
                  <a:schemeClr val="tx1"/>
                </a:solidFill>
                <a:latin typeface="Avenir LT Pro 65 Medium" panose="020B0603020203020204" pitchFamily="34" charset="0"/>
              </a:rPr>
              <a:t>A </a:t>
            </a:r>
            <a:r>
              <a:rPr lang="en-GB" sz="900" b="1" dirty="0">
                <a:solidFill>
                  <a:srgbClr val="003F48"/>
                </a:solidFill>
                <a:latin typeface="Avenir LT Pro 65 Medium" panose="020B0603020203020204" pitchFamily="34" charset="0"/>
              </a:rPr>
              <a:t>customer analytics mart </a:t>
            </a:r>
            <a:r>
              <a:rPr lang="en-GB" sz="900" b="0" dirty="0">
                <a:solidFill>
                  <a:schemeClr val="tx1"/>
                </a:solidFill>
                <a:latin typeface="Avenir LT Pro 65 Medium" panose="020B0603020203020204" pitchFamily="34" charset="0"/>
              </a:rPr>
              <a:t>acts as a middle ground between raw data and directly usable information for customer management. By having customer-specific data readily available, analysts can conduct faster and more efficient customer analysis.</a:t>
            </a:r>
            <a:endParaRPr lang="en-GB" sz="900" dirty="0">
              <a:latin typeface="Avenir LT Pro 65 Medium" panose="020B0603020203020204" pitchFamily="34" charset="0"/>
            </a:endParaRPr>
          </a:p>
        </p:txBody>
      </p:sp>
      <p:pic>
        <p:nvPicPr>
          <p:cNvPr id="28" name="Graphic 27" descr="Research with solid fill">
            <a:extLst>
              <a:ext uri="{FF2B5EF4-FFF2-40B4-BE49-F238E27FC236}">
                <a16:creationId xmlns:a16="http://schemas.microsoft.com/office/drawing/2014/main" id="{A3FECBFD-88EE-2E2E-C066-11E6BAC36D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4315" y="1232701"/>
            <a:ext cx="525603" cy="525603"/>
          </a:xfrm>
          <a:prstGeom prst="rect">
            <a:avLst/>
          </a:prstGeom>
        </p:spPr>
      </p:pic>
    </p:spTree>
    <p:extLst>
      <p:ext uri="{BB962C8B-B14F-4D97-AF65-F5344CB8AC3E}">
        <p14:creationId xmlns:p14="http://schemas.microsoft.com/office/powerpoint/2010/main" val="2114422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3FC3A4-D97F-9B31-2353-8D89FCFD3AF1}"/>
              </a:ext>
            </a:extLst>
          </p:cNvPr>
          <p:cNvSpPr txBox="1">
            <a:spLocks/>
          </p:cNvSpPr>
          <p:nvPr/>
        </p:nvSpPr>
        <p:spPr>
          <a:xfrm>
            <a:off x="340029" y="779070"/>
            <a:ext cx="5074653"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DATA THROUGH A CUSTOMER LENS</a:t>
            </a:r>
          </a:p>
        </p:txBody>
      </p:sp>
      <p:sp>
        <p:nvSpPr>
          <p:cNvPr id="2" name="Slide Number Placeholder 5">
            <a:extLst>
              <a:ext uri="{FF2B5EF4-FFF2-40B4-BE49-F238E27FC236}">
                <a16:creationId xmlns:a16="http://schemas.microsoft.com/office/drawing/2014/main" id="{74428BDF-6954-0549-B7C8-3A097E4290A5}"/>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24</a:t>
            </a:fld>
            <a:endParaRPr lang="en-GB" sz="754">
              <a:latin typeface="Avenir LT Pro 65 Medium" panose="020B0603020203020204" pitchFamily="34" charset="0"/>
            </a:endParaRPr>
          </a:p>
        </p:txBody>
      </p:sp>
      <p:sp>
        <p:nvSpPr>
          <p:cNvPr id="3" name="TextBox 2">
            <a:extLst>
              <a:ext uri="{FF2B5EF4-FFF2-40B4-BE49-F238E27FC236}">
                <a16:creationId xmlns:a16="http://schemas.microsoft.com/office/drawing/2014/main" id="{E243ADB2-43E4-4B59-FDC5-087F82CEB03E}"/>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pic>
        <p:nvPicPr>
          <p:cNvPr id="5" name="Picture 4">
            <a:extLst>
              <a:ext uri="{FF2B5EF4-FFF2-40B4-BE49-F238E27FC236}">
                <a16:creationId xmlns:a16="http://schemas.microsoft.com/office/drawing/2014/main" id="{D40BC3DC-DA0C-A8AE-D7A5-EBEC39D6E8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7" name="Straight Connector 6">
            <a:extLst>
              <a:ext uri="{FF2B5EF4-FFF2-40B4-BE49-F238E27FC236}">
                <a16:creationId xmlns:a16="http://schemas.microsoft.com/office/drawing/2014/main" id="{A860B553-C80E-1F7D-C8D9-13E306CAC6FF}"/>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8D5F4A4-842B-FC4B-ACB1-E055655E2F80}"/>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26" name="TextBox 25">
            <a:extLst>
              <a:ext uri="{FF2B5EF4-FFF2-40B4-BE49-F238E27FC236}">
                <a16:creationId xmlns:a16="http://schemas.microsoft.com/office/drawing/2014/main" id="{DAB61FAD-B5CD-6AAD-7DC9-CD6040D0BBE4}"/>
              </a:ext>
            </a:extLst>
          </p:cNvPr>
          <p:cNvSpPr txBox="1"/>
          <p:nvPr/>
        </p:nvSpPr>
        <p:spPr>
          <a:xfrm>
            <a:off x="340028" y="1271422"/>
            <a:ext cx="5531381" cy="723275"/>
          </a:xfrm>
          <a:prstGeom prst="rect">
            <a:avLst/>
          </a:prstGeom>
          <a:noFill/>
        </p:spPr>
        <p:txBody>
          <a:bodyPr wrap="square" lIns="0" rIns="0" rtlCol="0">
            <a:spAutoFit/>
          </a:bodyPr>
          <a:lstStyle/>
          <a:p>
            <a:pPr algn="l">
              <a:spcAft>
                <a:spcPts val="600"/>
              </a:spcAft>
            </a:pPr>
            <a:r>
              <a:rPr lang="en-GB" sz="900" b="0" dirty="0">
                <a:solidFill>
                  <a:schemeClr val="tx1"/>
                </a:solidFill>
                <a:latin typeface="Avenir LT Pro 65 Medium" panose="020B0603020203020204" pitchFamily="34" charset="0"/>
              </a:rPr>
              <a:t>The customer analytics mart contains data organised and presented through a customer lens, which means everything is focused on understanding customers, their experiences and behaviours with the business.</a:t>
            </a:r>
          </a:p>
          <a:p>
            <a:pPr algn="l">
              <a:spcAft>
                <a:spcPts val="600"/>
              </a:spcAft>
            </a:pPr>
            <a:r>
              <a:rPr lang="en-GB" sz="900" b="0" dirty="0">
                <a:solidFill>
                  <a:schemeClr val="tx1"/>
                </a:solidFill>
                <a:latin typeface="Avenir LT Pro 65 Medium" panose="020B0603020203020204" pitchFamily="34" charset="0"/>
              </a:rPr>
              <a:t>Data </a:t>
            </a:r>
            <a:r>
              <a:rPr lang="en-GB" sz="900" dirty="0">
                <a:latin typeface="Avenir LT Pro 65 Medium" panose="020B0603020203020204" pitchFamily="34" charset="0"/>
              </a:rPr>
              <a:t>that is included falls into 3 types. The first is </a:t>
            </a:r>
            <a:r>
              <a:rPr lang="en-GB" sz="900" b="1" dirty="0">
                <a:solidFill>
                  <a:srgbClr val="003F48"/>
                </a:solidFill>
                <a:latin typeface="Avenir LT Pro 65 Medium" panose="020B0603020203020204" pitchFamily="34" charset="0"/>
              </a:rPr>
              <a:t>raw data </a:t>
            </a:r>
            <a:r>
              <a:rPr lang="en-GB" sz="900" dirty="0">
                <a:latin typeface="Avenir LT Pro 65 Medium" panose="020B0603020203020204" pitchFamily="34" charset="0"/>
              </a:rPr>
              <a:t>taken directly from the source. </a:t>
            </a:r>
            <a:r>
              <a:rPr lang="en-GB" sz="900" b="0" dirty="0">
                <a:solidFill>
                  <a:schemeClr val="tx1"/>
                </a:solidFill>
                <a:latin typeface="Avenir LT Pro 65 Medium" panose="020B0603020203020204" pitchFamily="34" charset="0"/>
              </a:rPr>
              <a:t>For example, the customer analytical mart could include a customer’s raw data relating to…</a:t>
            </a:r>
          </a:p>
        </p:txBody>
      </p:sp>
      <p:sp>
        <p:nvSpPr>
          <p:cNvPr id="13" name="TextBox 12">
            <a:extLst>
              <a:ext uri="{FF2B5EF4-FFF2-40B4-BE49-F238E27FC236}">
                <a16:creationId xmlns:a16="http://schemas.microsoft.com/office/drawing/2014/main" id="{FAFF2282-FEF7-D9B8-C46B-A4BCDDAAF729}"/>
              </a:ext>
            </a:extLst>
          </p:cNvPr>
          <p:cNvSpPr txBox="1"/>
          <p:nvPr/>
        </p:nvSpPr>
        <p:spPr>
          <a:xfrm>
            <a:off x="475916" y="2191992"/>
            <a:ext cx="5456337" cy="1470161"/>
          </a:xfrm>
          <a:prstGeom prst="rect">
            <a:avLst/>
          </a:prstGeom>
          <a:noFill/>
        </p:spPr>
        <p:txBody>
          <a:bodyPr wrap="square" lIns="0" rIns="0" numCol="3" spcCol="108000" rtlCol="0">
            <a:noAutofit/>
          </a:bodyPr>
          <a:lstStyle/>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Contact details</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Channel permissions</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Channel contact history</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Channel interaction history</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Sales or purchase history</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Current holdings and movements</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Transaction and usage history</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Queries, issues, complaints and resolution history</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Ratings and feedback history</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Geodemographics and psychographics</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Contact preference</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Stated interests / motives</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Browsing and content history</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Payment history</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Account status</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Fees and charges</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Revenues, costs and profitability</a:t>
            </a:r>
          </a:p>
        </p:txBody>
      </p:sp>
    </p:spTree>
    <p:extLst>
      <p:ext uri="{BB962C8B-B14F-4D97-AF65-F5344CB8AC3E}">
        <p14:creationId xmlns:p14="http://schemas.microsoft.com/office/powerpoint/2010/main" val="4095173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25</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1" name="TextBox 10">
            <a:extLst>
              <a:ext uri="{FF2B5EF4-FFF2-40B4-BE49-F238E27FC236}">
                <a16:creationId xmlns:a16="http://schemas.microsoft.com/office/drawing/2014/main" id="{7BEB91D1-385D-A487-6F74-A6EC847285A6}"/>
              </a:ext>
            </a:extLst>
          </p:cNvPr>
          <p:cNvSpPr txBox="1"/>
          <p:nvPr/>
        </p:nvSpPr>
        <p:spPr>
          <a:xfrm>
            <a:off x="871538" y="1841586"/>
            <a:ext cx="5060715" cy="1891566"/>
          </a:xfrm>
          <a:prstGeom prst="rect">
            <a:avLst/>
          </a:prstGeom>
          <a:noFill/>
        </p:spPr>
        <p:txBody>
          <a:bodyPr wrap="square" lIns="0" rIns="0" numCol="1" spcCol="180000" rtlCol="0">
            <a:noAutofit/>
          </a:bodyPr>
          <a:lstStyle/>
          <a:p>
            <a:pPr marL="88900" indent="-88900" algn="l">
              <a:spcAft>
                <a:spcPts val="12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Cleaning </a:t>
            </a:r>
            <a:r>
              <a:rPr lang="en-GB" sz="900" dirty="0">
                <a:latin typeface="Avenir LT Pro 65 Medium" panose="020B0603020203020204" pitchFamily="34" charset="0"/>
              </a:rPr>
              <a:t>involves identifying and correcting errors, inconsistencies, and missing values in the raw data. For example, standardising addresses, correcting typos in names, or filling in missing purchase dates.</a:t>
            </a:r>
          </a:p>
          <a:p>
            <a:pPr marL="88900" indent="-88900" algn="l">
              <a:spcAft>
                <a:spcPts val="12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Enrichment</a:t>
            </a:r>
            <a:r>
              <a:rPr lang="en-GB" sz="900" dirty="0">
                <a:latin typeface="Avenir LT Pro 65 Medium" panose="020B0603020203020204" pitchFamily="34" charset="0"/>
              </a:rPr>
              <a:t> adds additional data points to the customer’s record to provide a broader and richer picture of their situation and behaviours to understand them better. This could involve merging data from unintegrated systems such as social media interactions, browsing behaviour or survey feedback. It could also add licensed data from 3</a:t>
            </a:r>
            <a:r>
              <a:rPr lang="en-GB" sz="900" baseline="30000" dirty="0">
                <a:latin typeface="Avenir LT Pro 65 Medium" panose="020B0603020203020204" pitchFamily="34" charset="0"/>
              </a:rPr>
              <a:t>rd</a:t>
            </a:r>
            <a:r>
              <a:rPr lang="en-GB" sz="900" dirty="0">
                <a:latin typeface="Avenir LT Pro 65 Medium" panose="020B0603020203020204" pitchFamily="34" charset="0"/>
              </a:rPr>
              <a:t> party providers, such as geodemographic profiles or partner loyalty programmes.</a:t>
            </a:r>
          </a:p>
          <a:p>
            <a:pPr marL="88900" indent="-88900" algn="l">
              <a:spcAft>
                <a:spcPts val="12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Formatting</a:t>
            </a:r>
            <a:r>
              <a:rPr lang="en-GB" sz="900" dirty="0">
                <a:latin typeface="Avenir LT Pro 65 Medium" panose="020B0603020203020204" pitchFamily="34" charset="0"/>
              </a:rPr>
              <a:t>: Transformations ensure the data is presented in a consistent format throughout the data mart. This might involve converting dates to a standard format, classifying linear values into ranges, assigning categories and labels to codes for products and call reasons, or creating calculated fields like total purchase amount.</a:t>
            </a:r>
            <a:endParaRPr lang="en-GB" sz="900" b="1" dirty="0">
              <a:solidFill>
                <a:srgbClr val="003F48"/>
              </a:solidFill>
              <a:latin typeface="Avenir LT Pro 65 Medium" panose="020B0603020203020204" pitchFamily="34" charset="0"/>
            </a:endParaRPr>
          </a:p>
        </p:txBody>
      </p:sp>
      <p:sp>
        <p:nvSpPr>
          <p:cNvPr id="3" name="TextBox 2">
            <a:extLst>
              <a:ext uri="{FF2B5EF4-FFF2-40B4-BE49-F238E27FC236}">
                <a16:creationId xmlns:a16="http://schemas.microsoft.com/office/drawing/2014/main" id="{2D0FF8D3-8079-2AA9-3A4F-BA5DB58BDE18}"/>
              </a:ext>
            </a:extLst>
          </p:cNvPr>
          <p:cNvSpPr txBox="1"/>
          <p:nvPr/>
        </p:nvSpPr>
        <p:spPr>
          <a:xfrm>
            <a:off x="475916" y="1259529"/>
            <a:ext cx="5456337" cy="507831"/>
          </a:xfrm>
          <a:prstGeom prst="rect">
            <a:avLst/>
          </a:prstGeom>
          <a:noFill/>
        </p:spPr>
        <p:txBody>
          <a:bodyPr wrap="square" lIns="0" rIns="0" rtlCol="0">
            <a:spAutoFit/>
          </a:bodyPr>
          <a:lstStyle/>
          <a:p>
            <a:pPr algn="l">
              <a:spcAft>
                <a:spcPts val="600"/>
              </a:spcAft>
            </a:pPr>
            <a:r>
              <a:rPr lang="en-GB" sz="900" b="0" dirty="0">
                <a:solidFill>
                  <a:schemeClr val="tx1"/>
                </a:solidFill>
                <a:latin typeface="Avenir LT Pro 65 Medium" panose="020B0603020203020204" pitchFamily="34" charset="0"/>
              </a:rPr>
              <a:t>The second is </a:t>
            </a:r>
            <a:r>
              <a:rPr lang="en-GB" sz="900" b="1" dirty="0">
                <a:solidFill>
                  <a:srgbClr val="003F48"/>
                </a:solidFill>
                <a:latin typeface="Avenir LT Pro 65 Medium" panose="020B0603020203020204" pitchFamily="34" charset="0"/>
              </a:rPr>
              <a:t>transformed data </a:t>
            </a:r>
            <a:r>
              <a:rPr lang="en-GB" sz="900" b="0" dirty="0">
                <a:solidFill>
                  <a:schemeClr val="tx1"/>
                </a:solidFill>
                <a:latin typeface="Avenir LT Pro 65 Medium" panose="020B0603020203020204" pitchFamily="34" charset="0"/>
              </a:rPr>
              <a:t>which is when the raw data </a:t>
            </a:r>
            <a:r>
              <a:rPr lang="en-GB" sz="900" dirty="0">
                <a:latin typeface="Avenir LT Pro 65 Medium" panose="020B0603020203020204" pitchFamily="34" charset="0"/>
              </a:rPr>
              <a:t>needs converting into more reliable information ready for use within analysis or other customer management processes. The types of transformation include:</a:t>
            </a:r>
            <a:endParaRPr lang="en-GB" sz="900" b="0" dirty="0">
              <a:solidFill>
                <a:schemeClr val="tx1"/>
              </a:solidFill>
              <a:latin typeface="Avenir LT Pro 65 Medium" panose="020B0603020203020204" pitchFamily="34" charset="0"/>
            </a:endParaRPr>
          </a:p>
        </p:txBody>
      </p:sp>
      <p:pic>
        <p:nvPicPr>
          <p:cNvPr id="5" name="Graphic 4" descr="Toggle with solid fill">
            <a:extLst>
              <a:ext uri="{FF2B5EF4-FFF2-40B4-BE49-F238E27FC236}">
                <a16:creationId xmlns:a16="http://schemas.microsoft.com/office/drawing/2014/main" id="{565879B5-A163-A5E8-6CDC-3A325439F7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7018" y="3238334"/>
            <a:ext cx="385966" cy="385966"/>
          </a:xfrm>
          <a:prstGeom prst="rect">
            <a:avLst/>
          </a:prstGeom>
        </p:spPr>
      </p:pic>
      <p:pic>
        <p:nvPicPr>
          <p:cNvPr id="7" name="Graphic 6" descr="Comment Add with solid fill">
            <a:extLst>
              <a:ext uri="{FF2B5EF4-FFF2-40B4-BE49-F238E27FC236}">
                <a16:creationId xmlns:a16="http://schemas.microsoft.com/office/drawing/2014/main" id="{2B28689A-4E8B-7406-1560-C0337EDB43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7018" y="2392042"/>
            <a:ext cx="385966" cy="385966"/>
          </a:xfrm>
          <a:prstGeom prst="rect">
            <a:avLst/>
          </a:prstGeom>
        </p:spPr>
      </p:pic>
      <p:pic>
        <p:nvPicPr>
          <p:cNvPr id="9" name="Graphic 8" descr="Washing Machine with solid fill">
            <a:extLst>
              <a:ext uri="{FF2B5EF4-FFF2-40B4-BE49-F238E27FC236}">
                <a16:creationId xmlns:a16="http://schemas.microsoft.com/office/drawing/2014/main" id="{1F5CF6C7-F8B3-8B37-9D13-995FE3CF62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7018" y="1877192"/>
            <a:ext cx="385966" cy="385966"/>
          </a:xfrm>
          <a:prstGeom prst="rect">
            <a:avLst/>
          </a:prstGeom>
        </p:spPr>
      </p:pic>
    </p:spTree>
    <p:extLst>
      <p:ext uri="{BB962C8B-B14F-4D97-AF65-F5344CB8AC3E}">
        <p14:creationId xmlns:p14="http://schemas.microsoft.com/office/powerpoint/2010/main" val="2180184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4428BDF-6954-0549-B7C8-3A097E4290A5}"/>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26</a:t>
            </a:fld>
            <a:endParaRPr lang="en-GB" sz="754">
              <a:latin typeface="Avenir LT Pro 65 Medium" panose="020B0603020203020204" pitchFamily="34" charset="0"/>
            </a:endParaRPr>
          </a:p>
        </p:txBody>
      </p:sp>
      <p:sp>
        <p:nvSpPr>
          <p:cNvPr id="3" name="TextBox 2">
            <a:extLst>
              <a:ext uri="{FF2B5EF4-FFF2-40B4-BE49-F238E27FC236}">
                <a16:creationId xmlns:a16="http://schemas.microsoft.com/office/drawing/2014/main" id="{E243ADB2-43E4-4B59-FDC5-087F82CEB03E}"/>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pic>
        <p:nvPicPr>
          <p:cNvPr id="5" name="Picture 4">
            <a:extLst>
              <a:ext uri="{FF2B5EF4-FFF2-40B4-BE49-F238E27FC236}">
                <a16:creationId xmlns:a16="http://schemas.microsoft.com/office/drawing/2014/main" id="{D40BC3DC-DA0C-A8AE-D7A5-EBEC39D6E8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7" name="Straight Connector 6">
            <a:extLst>
              <a:ext uri="{FF2B5EF4-FFF2-40B4-BE49-F238E27FC236}">
                <a16:creationId xmlns:a16="http://schemas.microsoft.com/office/drawing/2014/main" id="{A860B553-C80E-1F7D-C8D9-13E306CAC6FF}"/>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8D5F4A4-842B-FC4B-ACB1-E055655E2F80}"/>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0" name="TextBox 9">
            <a:extLst>
              <a:ext uri="{FF2B5EF4-FFF2-40B4-BE49-F238E27FC236}">
                <a16:creationId xmlns:a16="http://schemas.microsoft.com/office/drawing/2014/main" id="{E3D49206-0B17-A73C-794E-9B5CF7C27CED}"/>
              </a:ext>
            </a:extLst>
          </p:cNvPr>
          <p:cNvSpPr txBox="1"/>
          <p:nvPr/>
        </p:nvSpPr>
        <p:spPr>
          <a:xfrm>
            <a:off x="340029" y="1797475"/>
            <a:ext cx="5531381" cy="1618080"/>
          </a:xfrm>
          <a:prstGeom prst="rect">
            <a:avLst/>
          </a:prstGeom>
          <a:noFill/>
        </p:spPr>
        <p:txBody>
          <a:bodyPr wrap="square" lIns="0" rIns="0" numCol="2" spcCol="180000" rtlCol="0">
            <a:noAutofit/>
          </a:bodyPr>
          <a:lstStyle/>
          <a:p>
            <a:pPr marL="88900" indent="-88900" algn="l">
              <a:spcAft>
                <a:spcPts val="9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Metrics</a:t>
            </a:r>
            <a:r>
              <a:rPr lang="en-GB" sz="900" dirty="0">
                <a:latin typeface="Avenir LT Pro 65 Medium" panose="020B0603020203020204" pitchFamily="34" charset="0"/>
              </a:rPr>
              <a:t> that summarise individual customer behaviour, like average spend per month and cost to serve.</a:t>
            </a:r>
          </a:p>
          <a:p>
            <a:pPr marL="88900" indent="-88900" algn="l">
              <a:spcAft>
                <a:spcPts val="9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Summary indicators </a:t>
            </a:r>
            <a:r>
              <a:rPr lang="en-GB" sz="900" dirty="0">
                <a:latin typeface="Avenir LT Pro 65 Medium" panose="020B0603020203020204" pitchFamily="34" charset="0"/>
              </a:rPr>
              <a:t>to flag customers based on a pre-defined criteria, such as their total spend level.</a:t>
            </a:r>
            <a:endParaRPr lang="en-GB" sz="900" kern="1200" dirty="0">
              <a:solidFill>
                <a:schemeClr val="tx1"/>
              </a:solidFill>
              <a:latin typeface="Avenir LT Pro 65 Medium" panose="020B0603020203020204" pitchFamily="34" charset="0"/>
            </a:endParaRPr>
          </a:p>
          <a:p>
            <a:pPr marL="88900" indent="-88900">
              <a:spcAft>
                <a:spcPts val="9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Status indicators </a:t>
            </a:r>
            <a:r>
              <a:rPr lang="en-GB" sz="900" dirty="0">
                <a:latin typeface="Avenir LT Pro 65 Medium" panose="020B0603020203020204" pitchFamily="34" charset="0"/>
              </a:rPr>
              <a:t>using pre-defined criteria to flag customers with specific circumstances, such as when a customer is over their credit limit or inactive for more than 60 days</a:t>
            </a:r>
            <a:r>
              <a:rPr lang="en-GB" sz="900" kern="1200" dirty="0">
                <a:solidFill>
                  <a:schemeClr val="tx1"/>
                </a:solidFill>
                <a:latin typeface="Avenir LT Pro 65 Medium" panose="020B0603020203020204" pitchFamily="34" charset="0"/>
              </a:rPr>
              <a:t>.</a:t>
            </a:r>
            <a:endParaRPr lang="en-GB" sz="900" dirty="0">
              <a:latin typeface="Avenir LT Pro 65 Medium" panose="020B0603020203020204" pitchFamily="34" charset="0"/>
            </a:endParaRPr>
          </a:p>
          <a:p>
            <a:pPr marL="88900" indent="-88900">
              <a:spcAft>
                <a:spcPts val="9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Valuations</a:t>
            </a:r>
            <a:r>
              <a:rPr lang="en-GB" sz="900" dirty="0">
                <a:latin typeface="Avenir LT Pro 65 Medium" panose="020B0603020203020204" pitchFamily="34" charset="0"/>
              </a:rPr>
              <a:t> that summarise the value of the customer to the business today, and their potential in the future.</a:t>
            </a:r>
          </a:p>
          <a:p>
            <a:pPr marL="88900" indent="-88900" algn="l">
              <a:spcAft>
                <a:spcPts val="9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Segments</a:t>
            </a:r>
            <a:r>
              <a:rPr lang="en-GB" sz="900" dirty="0">
                <a:latin typeface="Avenir LT Pro 65 Medium" panose="020B0603020203020204" pitchFamily="34" charset="0"/>
              </a:rPr>
              <a:t> that group customers according to shared characteristics or behaviours, such as geo-demographics, strategically important audiences or levels of average spend per month.</a:t>
            </a:r>
          </a:p>
          <a:p>
            <a:pPr marL="88900" indent="-88900" algn="l">
              <a:spcAft>
                <a:spcPts val="9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Propensities</a:t>
            </a:r>
            <a:r>
              <a:rPr lang="en-GB" sz="900" dirty="0">
                <a:latin typeface="Avenir LT Pro 65 Medium" panose="020B0603020203020204" pitchFamily="34" charset="0"/>
              </a:rPr>
              <a:t> that predict likelihood of the customer doing something, like buying a specific product, reducing their spend, or churning.</a:t>
            </a:r>
          </a:p>
        </p:txBody>
      </p:sp>
      <p:sp>
        <p:nvSpPr>
          <p:cNvPr id="11" name="TextBox 10">
            <a:extLst>
              <a:ext uri="{FF2B5EF4-FFF2-40B4-BE49-F238E27FC236}">
                <a16:creationId xmlns:a16="http://schemas.microsoft.com/office/drawing/2014/main" id="{00E05689-202D-DE38-B77E-B5BF20E66426}"/>
              </a:ext>
            </a:extLst>
          </p:cNvPr>
          <p:cNvSpPr txBox="1"/>
          <p:nvPr/>
        </p:nvSpPr>
        <p:spPr>
          <a:xfrm>
            <a:off x="340029" y="1259529"/>
            <a:ext cx="5531381" cy="369332"/>
          </a:xfrm>
          <a:prstGeom prst="rect">
            <a:avLst/>
          </a:prstGeom>
          <a:noFill/>
        </p:spPr>
        <p:txBody>
          <a:bodyPr wrap="square" lIns="0" rIns="0" rtlCol="0">
            <a:spAutoFit/>
          </a:bodyPr>
          <a:lstStyle/>
          <a:p>
            <a:pPr algn="l">
              <a:spcAft>
                <a:spcPts val="600"/>
              </a:spcAft>
            </a:pPr>
            <a:r>
              <a:rPr lang="en-GB" sz="900" b="0" dirty="0">
                <a:solidFill>
                  <a:schemeClr val="tx1"/>
                </a:solidFill>
                <a:latin typeface="Avenir LT Pro 65 Medium" panose="020B0603020203020204" pitchFamily="34" charset="0"/>
              </a:rPr>
              <a:t>The third </a:t>
            </a:r>
            <a:r>
              <a:rPr lang="en-GB" sz="900" dirty="0">
                <a:latin typeface="Avenir LT Pro 65 Medium" panose="020B0603020203020204" pitchFamily="34" charset="0"/>
              </a:rPr>
              <a:t>is </a:t>
            </a:r>
            <a:r>
              <a:rPr lang="en-GB" sz="900" b="1" dirty="0">
                <a:solidFill>
                  <a:srgbClr val="003F48"/>
                </a:solidFill>
                <a:latin typeface="Avenir LT Pro 65 Medium" panose="020B0603020203020204" pitchFamily="34" charset="0"/>
              </a:rPr>
              <a:t>insight data</a:t>
            </a:r>
            <a:r>
              <a:rPr lang="en-GB" sz="900" dirty="0">
                <a:latin typeface="Avenir LT Pro 65 Medium" panose="020B0603020203020204" pitchFamily="34" charset="0"/>
              </a:rPr>
              <a:t> which are the </a:t>
            </a:r>
            <a:r>
              <a:rPr lang="en-GB" sz="900" b="0" dirty="0">
                <a:solidFill>
                  <a:schemeClr val="tx1"/>
                </a:solidFill>
                <a:latin typeface="Avenir LT Pro 65 Medium" panose="020B0603020203020204" pitchFamily="34" charset="0"/>
              </a:rPr>
              <a:t>value-add information used to derive actionable insights during analysis and visualisation. The types of insight data are:</a:t>
            </a:r>
          </a:p>
        </p:txBody>
      </p:sp>
    </p:spTree>
    <p:extLst>
      <p:ext uri="{BB962C8B-B14F-4D97-AF65-F5344CB8AC3E}">
        <p14:creationId xmlns:p14="http://schemas.microsoft.com/office/powerpoint/2010/main" val="3647837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27</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9" name="Title 1">
            <a:extLst>
              <a:ext uri="{FF2B5EF4-FFF2-40B4-BE49-F238E27FC236}">
                <a16:creationId xmlns:a16="http://schemas.microsoft.com/office/drawing/2014/main" id="{743FC3A4-D97F-9B31-2353-8D89FCFD3AF1}"/>
              </a:ext>
            </a:extLst>
          </p:cNvPr>
          <p:cNvSpPr txBox="1">
            <a:spLocks/>
          </p:cNvSpPr>
          <p:nvPr/>
        </p:nvSpPr>
        <p:spPr>
          <a:xfrm>
            <a:off x="475916" y="779070"/>
            <a:ext cx="5074653"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EXAMPLES</a:t>
            </a:r>
          </a:p>
        </p:txBody>
      </p:sp>
      <p:sp>
        <p:nvSpPr>
          <p:cNvPr id="13" name="TextBox 12">
            <a:extLst>
              <a:ext uri="{FF2B5EF4-FFF2-40B4-BE49-F238E27FC236}">
                <a16:creationId xmlns:a16="http://schemas.microsoft.com/office/drawing/2014/main" id="{FAFF2282-FEF7-D9B8-C46B-A4BCDDAAF729}"/>
              </a:ext>
            </a:extLst>
          </p:cNvPr>
          <p:cNvSpPr txBox="1"/>
          <p:nvPr/>
        </p:nvSpPr>
        <p:spPr>
          <a:xfrm>
            <a:off x="475916" y="1289849"/>
            <a:ext cx="1762195" cy="1470161"/>
          </a:xfrm>
          <a:prstGeom prst="rect">
            <a:avLst/>
          </a:prstGeom>
          <a:noFill/>
        </p:spPr>
        <p:txBody>
          <a:bodyPr wrap="square" lIns="0" rIns="0" numCol="1" spcCol="108000" rtlCol="0">
            <a:noAutofit/>
          </a:bodyPr>
          <a:lstStyle/>
          <a:p>
            <a:pPr>
              <a:spcAft>
                <a:spcPts val="600"/>
              </a:spcAft>
              <a:buClr>
                <a:srgbClr val="003F48"/>
              </a:buClr>
            </a:pPr>
            <a:r>
              <a:rPr lang="en-GB" sz="800" b="1" dirty="0">
                <a:solidFill>
                  <a:srgbClr val="003F48"/>
                </a:solidFill>
                <a:latin typeface="Avenir LT Pro 65 Medium" panose="020B0603020203020204" pitchFamily="34" charset="0"/>
              </a:rPr>
              <a:t>METRICS</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Median feedback rating</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Time since last purchase</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Number purchases last month</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Value of fees in last 12 months</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Frequency of purchase</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Number product X purchases</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Average spend / month</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Service interactions / month</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Basket category mix index</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Time since last web sale</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Average value / unit bought</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Current value</a:t>
            </a:r>
          </a:p>
          <a:p>
            <a:pPr marL="88900" indent="-88900">
              <a:spcAft>
                <a:spcPts val="600"/>
              </a:spcAft>
              <a:buClr>
                <a:srgbClr val="003F48"/>
              </a:buClr>
              <a:buFont typeface="Wingdings" panose="05000000000000000000" pitchFamily="2" charset="2"/>
              <a:buChar char="§"/>
            </a:pPr>
            <a:endParaRPr lang="en-GB" sz="800" dirty="0">
              <a:latin typeface="Avenir LT Pro 65 Medium" panose="020B0603020203020204" pitchFamily="34" charset="0"/>
            </a:endParaRPr>
          </a:p>
        </p:txBody>
      </p:sp>
      <p:sp>
        <p:nvSpPr>
          <p:cNvPr id="4" name="TextBox 3">
            <a:extLst>
              <a:ext uri="{FF2B5EF4-FFF2-40B4-BE49-F238E27FC236}">
                <a16:creationId xmlns:a16="http://schemas.microsoft.com/office/drawing/2014/main" id="{762E95C6-5FBE-CBFA-7FAA-885015FEBEC2}"/>
              </a:ext>
            </a:extLst>
          </p:cNvPr>
          <p:cNvSpPr txBox="1"/>
          <p:nvPr/>
        </p:nvSpPr>
        <p:spPr>
          <a:xfrm>
            <a:off x="2572591" y="1289849"/>
            <a:ext cx="1588450" cy="1470161"/>
          </a:xfrm>
          <a:prstGeom prst="rect">
            <a:avLst/>
          </a:prstGeom>
          <a:noFill/>
        </p:spPr>
        <p:txBody>
          <a:bodyPr wrap="square" lIns="0" rIns="0" numCol="1" spcCol="108000" rtlCol="0">
            <a:noAutofit/>
          </a:bodyPr>
          <a:lstStyle/>
          <a:p>
            <a:pPr>
              <a:spcAft>
                <a:spcPts val="600"/>
              </a:spcAft>
              <a:buClr>
                <a:srgbClr val="003F48"/>
              </a:buClr>
            </a:pPr>
            <a:r>
              <a:rPr lang="en-GB" sz="800" b="1" dirty="0">
                <a:solidFill>
                  <a:srgbClr val="003F48"/>
                </a:solidFill>
                <a:latin typeface="Avenir LT Pro 65 Medium" panose="020B0603020203020204" pitchFamily="34" charset="0"/>
              </a:rPr>
              <a:t>SEGMENTS</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Account status</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Engagement level</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Spend tier</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Geographic location</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Geodemographic type</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Bought product X</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Contactable</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Email preference</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Age band</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Strategy segment</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At risk</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Potential value</a:t>
            </a:r>
          </a:p>
          <a:p>
            <a:pPr marL="88900" indent="-88900">
              <a:spcAft>
                <a:spcPts val="600"/>
              </a:spcAft>
              <a:buClr>
                <a:srgbClr val="003F48"/>
              </a:buClr>
              <a:buFont typeface="Wingdings" panose="05000000000000000000" pitchFamily="2" charset="2"/>
              <a:buChar char="§"/>
            </a:pPr>
            <a:endParaRPr lang="en-GB" sz="800" dirty="0">
              <a:latin typeface="Avenir LT Pro 65 Medium" panose="020B0603020203020204" pitchFamily="34" charset="0"/>
            </a:endParaRPr>
          </a:p>
          <a:p>
            <a:pPr marL="88900" indent="-88900">
              <a:spcAft>
                <a:spcPts val="600"/>
              </a:spcAft>
              <a:buClr>
                <a:srgbClr val="003F48"/>
              </a:buClr>
              <a:buFont typeface="Wingdings" panose="05000000000000000000" pitchFamily="2" charset="2"/>
              <a:buChar char="§"/>
            </a:pPr>
            <a:endParaRPr lang="en-GB" sz="800" dirty="0">
              <a:latin typeface="Avenir LT Pro 65 Medium" panose="020B0603020203020204" pitchFamily="34" charset="0"/>
            </a:endParaRPr>
          </a:p>
          <a:p>
            <a:pPr marL="88900" indent="-88900">
              <a:spcAft>
                <a:spcPts val="600"/>
              </a:spcAft>
              <a:buClr>
                <a:srgbClr val="003F48"/>
              </a:buClr>
              <a:buFont typeface="Wingdings" panose="05000000000000000000" pitchFamily="2" charset="2"/>
              <a:buChar char="§"/>
            </a:pPr>
            <a:endParaRPr lang="en-GB" sz="800" dirty="0">
              <a:latin typeface="Avenir LT Pro 65 Medium" panose="020B0603020203020204" pitchFamily="34" charset="0"/>
            </a:endParaRPr>
          </a:p>
          <a:p>
            <a:pPr marL="88900" indent="-88900">
              <a:spcAft>
                <a:spcPts val="600"/>
              </a:spcAft>
              <a:buClr>
                <a:srgbClr val="003F48"/>
              </a:buClr>
              <a:buFont typeface="Wingdings" panose="05000000000000000000" pitchFamily="2" charset="2"/>
              <a:buChar char="§"/>
            </a:pPr>
            <a:endParaRPr lang="en-GB" sz="800" dirty="0">
              <a:latin typeface="Avenir LT Pro 65 Medium" panose="020B0603020203020204" pitchFamily="34" charset="0"/>
            </a:endParaRPr>
          </a:p>
        </p:txBody>
      </p:sp>
      <p:sp>
        <p:nvSpPr>
          <p:cNvPr id="6" name="TextBox 5">
            <a:extLst>
              <a:ext uri="{FF2B5EF4-FFF2-40B4-BE49-F238E27FC236}">
                <a16:creationId xmlns:a16="http://schemas.microsoft.com/office/drawing/2014/main" id="{82A352F6-F9A9-37CD-A707-41EF3FFEA9E2}"/>
              </a:ext>
            </a:extLst>
          </p:cNvPr>
          <p:cNvSpPr txBox="1"/>
          <p:nvPr/>
        </p:nvSpPr>
        <p:spPr>
          <a:xfrm>
            <a:off x="4294332" y="1289849"/>
            <a:ext cx="1637921" cy="1470161"/>
          </a:xfrm>
          <a:prstGeom prst="rect">
            <a:avLst/>
          </a:prstGeom>
          <a:noFill/>
        </p:spPr>
        <p:txBody>
          <a:bodyPr wrap="square" lIns="0" rIns="0" numCol="1" spcCol="108000" rtlCol="0">
            <a:noAutofit/>
          </a:bodyPr>
          <a:lstStyle/>
          <a:p>
            <a:pPr>
              <a:spcAft>
                <a:spcPts val="600"/>
              </a:spcAft>
              <a:buClr>
                <a:srgbClr val="003F48"/>
              </a:buClr>
            </a:pPr>
            <a:r>
              <a:rPr lang="en-GB" sz="800" b="1" dirty="0">
                <a:solidFill>
                  <a:srgbClr val="003F48"/>
                </a:solidFill>
                <a:latin typeface="Avenir LT Pro 65 Medium" panose="020B0603020203020204" pitchFamily="34" charset="0"/>
              </a:rPr>
              <a:t>PROPENSITY TO…</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Churn or lapse</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Buy product X</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Increase spend &gt;Y</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React to price increase</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Interest in genre Z</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Switch to tariff X</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Use overdraft</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Have high potential value</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Respond to survey</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Use self-serve</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Refer a friend</a:t>
            </a:r>
          </a:p>
          <a:p>
            <a:pPr marL="88900" indent="-88900">
              <a:spcAft>
                <a:spcPts val="600"/>
              </a:spcAft>
              <a:buClr>
                <a:srgbClr val="003F48"/>
              </a:buClr>
              <a:buFont typeface="Wingdings" panose="05000000000000000000" pitchFamily="2" charset="2"/>
              <a:buChar char="§"/>
            </a:pPr>
            <a:r>
              <a:rPr lang="en-GB" sz="800" dirty="0">
                <a:latin typeface="Avenir LT Pro 65 Medium" panose="020B0603020203020204" pitchFamily="34" charset="0"/>
              </a:rPr>
              <a:t>Buy at price point Y</a:t>
            </a:r>
          </a:p>
        </p:txBody>
      </p:sp>
    </p:spTree>
    <p:extLst>
      <p:ext uri="{BB962C8B-B14F-4D97-AF65-F5344CB8AC3E}">
        <p14:creationId xmlns:p14="http://schemas.microsoft.com/office/powerpoint/2010/main" val="2691986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3FC3A4-D97F-9B31-2353-8D89FCFD3AF1}"/>
              </a:ext>
            </a:extLst>
          </p:cNvPr>
          <p:cNvSpPr txBox="1">
            <a:spLocks/>
          </p:cNvSpPr>
          <p:nvPr/>
        </p:nvSpPr>
        <p:spPr>
          <a:xfrm>
            <a:off x="340029" y="779070"/>
            <a:ext cx="5074653"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INSIGHT FACTORY</a:t>
            </a:r>
          </a:p>
        </p:txBody>
      </p:sp>
      <p:sp>
        <p:nvSpPr>
          <p:cNvPr id="2" name="Slide Number Placeholder 5">
            <a:extLst>
              <a:ext uri="{FF2B5EF4-FFF2-40B4-BE49-F238E27FC236}">
                <a16:creationId xmlns:a16="http://schemas.microsoft.com/office/drawing/2014/main" id="{74428BDF-6954-0549-B7C8-3A097E4290A5}"/>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28</a:t>
            </a:fld>
            <a:endParaRPr lang="en-GB" sz="754">
              <a:latin typeface="Avenir LT Pro 65 Medium" panose="020B0603020203020204" pitchFamily="34" charset="0"/>
            </a:endParaRPr>
          </a:p>
        </p:txBody>
      </p:sp>
      <p:sp>
        <p:nvSpPr>
          <p:cNvPr id="3" name="TextBox 2">
            <a:extLst>
              <a:ext uri="{FF2B5EF4-FFF2-40B4-BE49-F238E27FC236}">
                <a16:creationId xmlns:a16="http://schemas.microsoft.com/office/drawing/2014/main" id="{E243ADB2-43E4-4B59-FDC5-087F82CEB03E}"/>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pic>
        <p:nvPicPr>
          <p:cNvPr id="5" name="Picture 4">
            <a:extLst>
              <a:ext uri="{FF2B5EF4-FFF2-40B4-BE49-F238E27FC236}">
                <a16:creationId xmlns:a16="http://schemas.microsoft.com/office/drawing/2014/main" id="{D40BC3DC-DA0C-A8AE-D7A5-EBEC39D6E8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7" name="Straight Connector 6">
            <a:extLst>
              <a:ext uri="{FF2B5EF4-FFF2-40B4-BE49-F238E27FC236}">
                <a16:creationId xmlns:a16="http://schemas.microsoft.com/office/drawing/2014/main" id="{A860B553-C80E-1F7D-C8D9-13E306CAC6FF}"/>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8D5F4A4-842B-FC4B-ACB1-E055655E2F80}"/>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4" name="Rectangle 3">
            <a:extLst>
              <a:ext uri="{FF2B5EF4-FFF2-40B4-BE49-F238E27FC236}">
                <a16:creationId xmlns:a16="http://schemas.microsoft.com/office/drawing/2014/main" id="{C223962D-A7D8-0411-0D16-81D2CB973312}"/>
              </a:ext>
            </a:extLst>
          </p:cNvPr>
          <p:cNvSpPr/>
          <p:nvPr/>
        </p:nvSpPr>
        <p:spPr>
          <a:xfrm>
            <a:off x="340030" y="1237233"/>
            <a:ext cx="5531380" cy="1294770"/>
          </a:xfrm>
          <a:prstGeom prst="rect">
            <a:avLst/>
          </a:prstGeom>
        </p:spPr>
        <p:txBody>
          <a:bodyPr wrap="square" lIns="0" rIns="0" numCol="1" spcCol="360000">
            <a:noAutofit/>
          </a:bodyPr>
          <a:lstStyle/>
          <a:p>
            <a:pPr>
              <a:spcAft>
                <a:spcPts val="900"/>
              </a:spcAft>
              <a:buClr>
                <a:srgbClr val="003F48"/>
              </a:buClr>
            </a:pPr>
            <a:r>
              <a:rPr lang="en-GB" sz="900" dirty="0">
                <a:latin typeface="Avenir LT Pro 65 Medium" panose="020B0603020203020204" pitchFamily="34" charset="0"/>
              </a:rPr>
              <a:t>An insight factory is a standardised and efficient methodology for producing actionable customer insights from a customer analytics mart on a continuous and scalable basis. </a:t>
            </a:r>
          </a:p>
          <a:p>
            <a:pPr>
              <a:spcAft>
                <a:spcPts val="900"/>
              </a:spcAft>
              <a:buClr>
                <a:srgbClr val="003F48"/>
              </a:buClr>
            </a:pPr>
            <a:r>
              <a:rPr lang="en-GB" sz="900" dirty="0">
                <a:latin typeface="Avenir LT Pro 65 Medium" panose="020B0603020203020204" pitchFamily="34" charset="0"/>
              </a:rPr>
              <a:t>The insight factory is a centralised analytical resource that generates reports, analysis and analytical models in response to specific questions from across the business as well as proactively producing new insights from innovation and discovery. </a:t>
            </a:r>
          </a:p>
          <a:p>
            <a:pPr>
              <a:spcAft>
                <a:spcPts val="900"/>
              </a:spcAft>
              <a:buClr>
                <a:srgbClr val="003F48"/>
              </a:buClr>
            </a:pPr>
            <a:r>
              <a:rPr lang="en-GB" sz="900" dirty="0">
                <a:latin typeface="Avenir LT Pro 65 Medium" panose="020B0603020203020204" pitchFamily="34" charset="0"/>
              </a:rPr>
              <a:t>The factory approach is akin to creating minimum viable products (MVP), which means a rapid and robust approach to producing the first actionable insights which can then be iterated and evolved if needed. </a:t>
            </a:r>
          </a:p>
          <a:p>
            <a:pPr>
              <a:spcAft>
                <a:spcPts val="900"/>
              </a:spcAft>
              <a:buClr>
                <a:srgbClr val="003F48"/>
              </a:buClr>
            </a:pPr>
            <a:r>
              <a:rPr lang="en-GB" sz="900" dirty="0">
                <a:latin typeface="Avenir LT Pro 65 Medium" panose="020B0603020203020204" pitchFamily="34" charset="0"/>
              </a:rPr>
              <a:t>The workstack is continuously being prioritised and the focus is on the pertinence and quality of output to maintain trust with business users and help drive competitive advantage. </a:t>
            </a:r>
          </a:p>
        </p:txBody>
      </p:sp>
    </p:spTree>
    <p:extLst>
      <p:ext uri="{BB962C8B-B14F-4D97-AF65-F5344CB8AC3E}">
        <p14:creationId xmlns:p14="http://schemas.microsoft.com/office/powerpoint/2010/main" val="2151907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29</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4" name="Rectangle 3">
            <a:extLst>
              <a:ext uri="{FF2B5EF4-FFF2-40B4-BE49-F238E27FC236}">
                <a16:creationId xmlns:a16="http://schemas.microsoft.com/office/drawing/2014/main" id="{C223962D-A7D8-0411-0D16-81D2CB973312}"/>
              </a:ext>
            </a:extLst>
          </p:cNvPr>
          <p:cNvSpPr/>
          <p:nvPr/>
        </p:nvSpPr>
        <p:spPr>
          <a:xfrm>
            <a:off x="475915" y="1237233"/>
            <a:ext cx="5456337" cy="1294770"/>
          </a:xfrm>
          <a:prstGeom prst="rect">
            <a:avLst/>
          </a:prstGeom>
        </p:spPr>
        <p:txBody>
          <a:bodyPr wrap="square" lIns="0" rIns="0" numCol="1" spcCol="360000">
            <a:noAutofit/>
          </a:bodyPr>
          <a:lstStyle/>
          <a:p>
            <a:pPr>
              <a:spcAft>
                <a:spcPts val="900"/>
              </a:spcAft>
              <a:buClr>
                <a:srgbClr val="003F48"/>
              </a:buClr>
            </a:pPr>
            <a:r>
              <a:rPr lang="en-GB" sz="900" b="1" dirty="0">
                <a:solidFill>
                  <a:srgbClr val="003F48"/>
                </a:solidFill>
                <a:latin typeface="Avenir LT Pro 65 Medium" panose="020B0603020203020204" pitchFamily="34" charset="0"/>
              </a:rPr>
              <a:t>Improves efficiency </a:t>
            </a:r>
            <a:r>
              <a:rPr lang="en-GB" sz="900" dirty="0">
                <a:latin typeface="Avenir LT Pro 65 Medium" panose="020B0603020203020204" pitchFamily="34" charset="0"/>
              </a:rPr>
              <a:t>by centralising resources and standardising processes, which means the business can significantly reduce the time and cost associated with data analytics.</a:t>
            </a:r>
          </a:p>
          <a:p>
            <a:pPr>
              <a:spcAft>
                <a:spcPts val="900"/>
              </a:spcAft>
              <a:buClr>
                <a:srgbClr val="003F48"/>
              </a:buClr>
            </a:pPr>
            <a:r>
              <a:rPr lang="en-GB" sz="900" b="1" dirty="0">
                <a:solidFill>
                  <a:srgbClr val="003F48"/>
                </a:solidFill>
                <a:latin typeface="Avenir LT Pro 65 Medium" panose="020B0603020203020204" pitchFamily="34" charset="0"/>
              </a:rPr>
              <a:t>Enhances data quality </a:t>
            </a:r>
            <a:r>
              <a:rPr lang="en-GB" sz="900" dirty="0">
                <a:latin typeface="Avenir LT Pro 65 Medium" panose="020B0603020203020204" pitchFamily="34" charset="0"/>
              </a:rPr>
              <a:t>through governance that helps ensure consistent collection and usage of data and leads to higher quality insights.</a:t>
            </a:r>
          </a:p>
          <a:p>
            <a:pPr>
              <a:spcAft>
                <a:spcPts val="900"/>
              </a:spcAft>
              <a:buClr>
                <a:srgbClr val="003F48"/>
              </a:buClr>
            </a:pPr>
            <a:r>
              <a:rPr lang="en-GB" sz="900" b="1" dirty="0">
                <a:solidFill>
                  <a:srgbClr val="003F48"/>
                </a:solidFill>
                <a:latin typeface="Avenir LT Pro 65 Medium" panose="020B0603020203020204" pitchFamily="34" charset="0"/>
              </a:rPr>
              <a:t>Increases collaboration </a:t>
            </a:r>
            <a:r>
              <a:rPr lang="en-GB" sz="900" dirty="0">
                <a:latin typeface="Avenir LT Pro 65 Medium" panose="020B0603020203020204" pitchFamily="34" charset="0"/>
              </a:rPr>
              <a:t>because the teams are working together to leverage data for better decision-making.</a:t>
            </a:r>
          </a:p>
          <a:p>
            <a:pPr>
              <a:spcAft>
                <a:spcPts val="900"/>
              </a:spcAft>
              <a:buClr>
                <a:srgbClr val="003F48"/>
              </a:buClr>
            </a:pPr>
            <a:r>
              <a:rPr lang="en-GB" sz="900" b="1" dirty="0">
                <a:solidFill>
                  <a:srgbClr val="003F48"/>
                </a:solidFill>
                <a:latin typeface="Avenir LT Pro 65 Medium" panose="020B0603020203020204" pitchFamily="34" charset="0"/>
              </a:rPr>
              <a:t>Speeds up time to value </a:t>
            </a:r>
            <a:r>
              <a:rPr lang="en-GB" sz="900" dirty="0">
                <a:latin typeface="Avenir LT Pro 65 Medium" panose="020B0603020203020204" pitchFamily="34" charset="0"/>
              </a:rPr>
              <a:t>as standardised processes and prioritised workstacks enable quicker analysis and reporting, which means the business can respond to market changes and opportunities more rapidly.</a:t>
            </a:r>
          </a:p>
        </p:txBody>
      </p:sp>
      <p:grpSp>
        <p:nvGrpSpPr>
          <p:cNvPr id="70" name="Group 69">
            <a:extLst>
              <a:ext uri="{FF2B5EF4-FFF2-40B4-BE49-F238E27FC236}">
                <a16:creationId xmlns:a16="http://schemas.microsoft.com/office/drawing/2014/main" id="{C2869033-1918-E27C-A5F3-DE06D0D5401A}"/>
              </a:ext>
            </a:extLst>
          </p:cNvPr>
          <p:cNvGrpSpPr/>
          <p:nvPr/>
        </p:nvGrpSpPr>
        <p:grpSpPr>
          <a:xfrm>
            <a:off x="1263454" y="2729001"/>
            <a:ext cx="3689826" cy="1147388"/>
            <a:chOff x="1115537" y="2729001"/>
            <a:chExt cx="3689826" cy="1147388"/>
          </a:xfrm>
        </p:grpSpPr>
        <p:pic>
          <p:nvPicPr>
            <p:cNvPr id="44" name="Graphic 43" descr="Robot Hand with solid fill">
              <a:extLst>
                <a:ext uri="{FF2B5EF4-FFF2-40B4-BE49-F238E27FC236}">
                  <a16:creationId xmlns:a16="http://schemas.microsoft.com/office/drawing/2014/main" id="{A7A5A3E2-C285-F7E3-669B-CCEABB3475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27141" y="2729001"/>
              <a:ext cx="1147388" cy="1147388"/>
            </a:xfrm>
            <a:prstGeom prst="rect">
              <a:avLst/>
            </a:prstGeom>
          </p:spPr>
        </p:pic>
        <p:pic>
          <p:nvPicPr>
            <p:cNvPr id="13" name="Graphic 12" descr="Pie chart with solid fill">
              <a:extLst>
                <a:ext uri="{FF2B5EF4-FFF2-40B4-BE49-F238E27FC236}">
                  <a16:creationId xmlns:a16="http://schemas.microsoft.com/office/drawing/2014/main" id="{19E6471E-708C-CC62-AC51-FF8B6767F5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78466" y="3381341"/>
              <a:ext cx="252827" cy="252827"/>
            </a:xfrm>
            <a:prstGeom prst="rect">
              <a:avLst/>
            </a:prstGeom>
          </p:spPr>
        </p:pic>
        <p:pic>
          <p:nvPicPr>
            <p:cNvPr id="15" name="Graphic 14" descr="Bar chart with solid fill">
              <a:extLst>
                <a:ext uri="{FF2B5EF4-FFF2-40B4-BE49-F238E27FC236}">
                  <a16:creationId xmlns:a16="http://schemas.microsoft.com/office/drawing/2014/main" id="{D940110E-10DF-CDBD-A295-F4F5FA18A4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10026" y="3381341"/>
              <a:ext cx="252827" cy="252827"/>
            </a:xfrm>
            <a:prstGeom prst="rect">
              <a:avLst/>
            </a:prstGeom>
          </p:spPr>
        </p:pic>
        <p:pic>
          <p:nvPicPr>
            <p:cNvPr id="5" name="Graphic 4" descr="Venn diagram with solid fill">
              <a:extLst>
                <a:ext uri="{FF2B5EF4-FFF2-40B4-BE49-F238E27FC236}">
                  <a16:creationId xmlns:a16="http://schemas.microsoft.com/office/drawing/2014/main" id="{D119D49D-2A4D-D6FA-B0FE-67BEEC975C4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41585" y="3381341"/>
              <a:ext cx="252827" cy="252827"/>
            </a:xfrm>
            <a:prstGeom prst="rect">
              <a:avLst/>
            </a:prstGeom>
          </p:spPr>
        </p:pic>
        <p:pic>
          <p:nvPicPr>
            <p:cNvPr id="6" name="Graphic 5" descr="Document with solid fill">
              <a:extLst>
                <a:ext uri="{FF2B5EF4-FFF2-40B4-BE49-F238E27FC236}">
                  <a16:creationId xmlns:a16="http://schemas.microsoft.com/office/drawing/2014/main" id="{8E72503D-760B-B516-15DA-E6130E6F1F4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1011374">
              <a:off x="3595318" y="3309221"/>
              <a:ext cx="252827" cy="252827"/>
            </a:xfrm>
            <a:prstGeom prst="rect">
              <a:avLst/>
            </a:prstGeom>
          </p:spPr>
        </p:pic>
        <p:sp>
          <p:nvSpPr>
            <p:cNvPr id="22" name="Isosceles Triangle 21">
              <a:extLst>
                <a:ext uri="{FF2B5EF4-FFF2-40B4-BE49-F238E27FC236}">
                  <a16:creationId xmlns:a16="http://schemas.microsoft.com/office/drawing/2014/main" id="{A8F61351-2962-70E0-3589-D00208454595}"/>
                </a:ext>
              </a:extLst>
            </p:cNvPr>
            <p:cNvSpPr/>
            <p:nvPr/>
          </p:nvSpPr>
          <p:spPr>
            <a:xfrm rot="5400000">
              <a:off x="1538629" y="3470005"/>
              <a:ext cx="215153" cy="108103"/>
            </a:xfrm>
            <a:prstGeom prst="triangle">
              <a:avLst/>
            </a:prstGeom>
            <a:solidFill>
              <a:srgbClr val="003F48"/>
            </a:solidFill>
          </p:spPr>
          <p:txBody>
            <a:bodyPr wrap="square" rtlCol="0" anchor="ctr">
              <a:noAutofit/>
            </a:bodyPr>
            <a:lstStyle/>
            <a:p>
              <a:pPr algn="ctr"/>
              <a:endParaRPr lang="en-GB" sz="900" b="1" dirty="0">
                <a:solidFill>
                  <a:srgbClr val="003F48"/>
                </a:solidFill>
                <a:latin typeface="Century Gothic" panose="020B0502020202020204" pitchFamily="34" charset="0"/>
              </a:endParaRPr>
            </a:p>
          </p:txBody>
        </p:sp>
        <p:pic>
          <p:nvPicPr>
            <p:cNvPr id="24" name="Graphic 23" descr="Database with solid fill">
              <a:extLst>
                <a:ext uri="{FF2B5EF4-FFF2-40B4-BE49-F238E27FC236}">
                  <a16:creationId xmlns:a16="http://schemas.microsoft.com/office/drawing/2014/main" id="{B47D1B0F-8EBB-8E7B-72DA-58EFFFDE8BB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15537" y="3238800"/>
              <a:ext cx="520305" cy="520305"/>
            </a:xfrm>
            <a:prstGeom prst="rect">
              <a:avLst/>
            </a:prstGeom>
          </p:spPr>
        </p:pic>
        <p:sp>
          <p:nvSpPr>
            <p:cNvPr id="48" name="Freeform: Shape 47">
              <a:extLst>
                <a:ext uri="{FF2B5EF4-FFF2-40B4-BE49-F238E27FC236}">
                  <a16:creationId xmlns:a16="http://schemas.microsoft.com/office/drawing/2014/main" id="{3400BDC1-A394-3208-482C-01EF2894362B}"/>
                </a:ext>
              </a:extLst>
            </p:cNvPr>
            <p:cNvSpPr/>
            <p:nvPr/>
          </p:nvSpPr>
          <p:spPr>
            <a:xfrm>
              <a:off x="2336440" y="3419780"/>
              <a:ext cx="185366" cy="185366"/>
            </a:xfrm>
            <a:custGeom>
              <a:avLst/>
              <a:gdLst>
                <a:gd name="connsiteX0" fmla="*/ 0 w 185366"/>
                <a:gd name="connsiteY0" fmla="*/ 0 h 185366"/>
                <a:gd name="connsiteX1" fmla="*/ 185366 w 185366"/>
                <a:gd name="connsiteY1" fmla="*/ 0 h 185366"/>
                <a:gd name="connsiteX2" fmla="*/ 185366 w 185366"/>
                <a:gd name="connsiteY2" fmla="*/ 185366 h 185366"/>
                <a:gd name="connsiteX3" fmla="*/ 0 w 185366"/>
                <a:gd name="connsiteY3" fmla="*/ 185366 h 185366"/>
              </a:gdLst>
              <a:ahLst/>
              <a:cxnLst>
                <a:cxn ang="0">
                  <a:pos x="connsiteX0" y="connsiteY0"/>
                </a:cxn>
                <a:cxn ang="0">
                  <a:pos x="connsiteX1" y="connsiteY1"/>
                </a:cxn>
                <a:cxn ang="0">
                  <a:pos x="connsiteX2" y="connsiteY2"/>
                </a:cxn>
                <a:cxn ang="0">
                  <a:pos x="connsiteX3" y="connsiteY3"/>
                </a:cxn>
              </a:cxnLst>
              <a:rect l="l" t="t" r="r" b="b"/>
              <a:pathLst>
                <a:path w="185366" h="185366">
                  <a:moveTo>
                    <a:pt x="0" y="0"/>
                  </a:moveTo>
                  <a:lnTo>
                    <a:pt x="185366" y="0"/>
                  </a:lnTo>
                  <a:lnTo>
                    <a:pt x="185366" y="185366"/>
                  </a:lnTo>
                  <a:lnTo>
                    <a:pt x="0" y="185366"/>
                  </a:lnTo>
                  <a:close/>
                </a:path>
              </a:pathLst>
            </a:custGeom>
            <a:solidFill>
              <a:srgbClr val="003F48"/>
            </a:solidFill>
            <a:ln w="704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D7C66857-2910-FE72-E019-92DB9EADB1DE}"/>
                </a:ext>
              </a:extLst>
            </p:cNvPr>
            <p:cNvSpPr/>
            <p:nvPr/>
          </p:nvSpPr>
          <p:spPr>
            <a:xfrm>
              <a:off x="2236628" y="3319968"/>
              <a:ext cx="384991" cy="384991"/>
            </a:xfrm>
            <a:custGeom>
              <a:avLst/>
              <a:gdLst>
                <a:gd name="connsiteX0" fmla="*/ 356474 w 384991"/>
                <a:gd name="connsiteY0" fmla="*/ 0 h 384991"/>
                <a:gd name="connsiteX1" fmla="*/ 28518 w 384991"/>
                <a:gd name="connsiteY1" fmla="*/ 0 h 384991"/>
                <a:gd name="connsiteX2" fmla="*/ 0 w 384991"/>
                <a:gd name="connsiteY2" fmla="*/ 28518 h 384991"/>
                <a:gd name="connsiteX3" fmla="*/ 0 w 384991"/>
                <a:gd name="connsiteY3" fmla="*/ 356474 h 384991"/>
                <a:gd name="connsiteX4" fmla="*/ 28518 w 384991"/>
                <a:gd name="connsiteY4" fmla="*/ 384992 h 384991"/>
                <a:gd name="connsiteX5" fmla="*/ 356474 w 384991"/>
                <a:gd name="connsiteY5" fmla="*/ 384992 h 384991"/>
                <a:gd name="connsiteX6" fmla="*/ 384992 w 384991"/>
                <a:gd name="connsiteY6" fmla="*/ 356474 h 384991"/>
                <a:gd name="connsiteX7" fmla="*/ 384992 w 384991"/>
                <a:gd name="connsiteY7" fmla="*/ 28518 h 384991"/>
                <a:gd name="connsiteX8" fmla="*/ 356474 w 384991"/>
                <a:gd name="connsiteY8" fmla="*/ 0 h 384991"/>
                <a:gd name="connsiteX9" fmla="*/ 313697 w 384991"/>
                <a:gd name="connsiteY9" fmla="*/ 313697 h 384991"/>
                <a:gd name="connsiteX10" fmla="*/ 71295 w 384991"/>
                <a:gd name="connsiteY10" fmla="*/ 313697 h 384991"/>
                <a:gd name="connsiteX11" fmla="*/ 71295 w 384991"/>
                <a:gd name="connsiteY11" fmla="*/ 71295 h 384991"/>
                <a:gd name="connsiteX12" fmla="*/ 313697 w 384991"/>
                <a:gd name="connsiteY12" fmla="*/ 71295 h 38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991" h="384991">
                  <a:moveTo>
                    <a:pt x="356474" y="0"/>
                  </a:moveTo>
                  <a:lnTo>
                    <a:pt x="28518" y="0"/>
                  </a:lnTo>
                  <a:cubicBezTo>
                    <a:pt x="12768" y="0"/>
                    <a:pt x="0" y="12768"/>
                    <a:pt x="0" y="28518"/>
                  </a:cubicBezTo>
                  <a:lnTo>
                    <a:pt x="0" y="356474"/>
                  </a:lnTo>
                  <a:cubicBezTo>
                    <a:pt x="0" y="372224"/>
                    <a:pt x="12768" y="384992"/>
                    <a:pt x="28518" y="384992"/>
                  </a:cubicBezTo>
                  <a:lnTo>
                    <a:pt x="356474" y="384992"/>
                  </a:lnTo>
                  <a:cubicBezTo>
                    <a:pt x="372224" y="384992"/>
                    <a:pt x="384992" y="372224"/>
                    <a:pt x="384992" y="356474"/>
                  </a:cubicBezTo>
                  <a:lnTo>
                    <a:pt x="384992" y="28518"/>
                  </a:lnTo>
                  <a:cubicBezTo>
                    <a:pt x="384992" y="12768"/>
                    <a:pt x="372224" y="0"/>
                    <a:pt x="356474" y="0"/>
                  </a:cubicBezTo>
                  <a:close/>
                  <a:moveTo>
                    <a:pt x="313697" y="313697"/>
                  </a:moveTo>
                  <a:lnTo>
                    <a:pt x="71295" y="313697"/>
                  </a:lnTo>
                  <a:lnTo>
                    <a:pt x="71295" y="71295"/>
                  </a:lnTo>
                  <a:lnTo>
                    <a:pt x="313697" y="71295"/>
                  </a:lnTo>
                  <a:close/>
                </a:path>
              </a:pathLst>
            </a:custGeom>
            <a:solidFill>
              <a:srgbClr val="003F48"/>
            </a:solidFill>
            <a:ln w="704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369E8BE1-DAFE-9179-C9F3-AFB09267B956}"/>
                </a:ext>
              </a:extLst>
            </p:cNvPr>
            <p:cNvSpPr/>
            <p:nvPr/>
          </p:nvSpPr>
          <p:spPr>
            <a:xfrm>
              <a:off x="1847656" y="3419780"/>
              <a:ext cx="185366" cy="185366"/>
            </a:xfrm>
            <a:custGeom>
              <a:avLst/>
              <a:gdLst>
                <a:gd name="connsiteX0" fmla="*/ 0 w 185366"/>
                <a:gd name="connsiteY0" fmla="*/ 0 h 185366"/>
                <a:gd name="connsiteX1" fmla="*/ 185366 w 185366"/>
                <a:gd name="connsiteY1" fmla="*/ 0 h 185366"/>
                <a:gd name="connsiteX2" fmla="*/ 185366 w 185366"/>
                <a:gd name="connsiteY2" fmla="*/ 185366 h 185366"/>
                <a:gd name="connsiteX3" fmla="*/ 0 w 185366"/>
                <a:gd name="connsiteY3" fmla="*/ 185366 h 185366"/>
              </a:gdLst>
              <a:ahLst/>
              <a:cxnLst>
                <a:cxn ang="0">
                  <a:pos x="connsiteX0" y="connsiteY0"/>
                </a:cxn>
                <a:cxn ang="0">
                  <a:pos x="connsiteX1" y="connsiteY1"/>
                </a:cxn>
                <a:cxn ang="0">
                  <a:pos x="connsiteX2" y="connsiteY2"/>
                </a:cxn>
                <a:cxn ang="0">
                  <a:pos x="connsiteX3" y="connsiteY3"/>
                </a:cxn>
              </a:cxnLst>
              <a:rect l="l" t="t" r="r" b="b"/>
              <a:pathLst>
                <a:path w="185366" h="185366">
                  <a:moveTo>
                    <a:pt x="0" y="0"/>
                  </a:moveTo>
                  <a:lnTo>
                    <a:pt x="185366" y="0"/>
                  </a:lnTo>
                  <a:lnTo>
                    <a:pt x="185366" y="185366"/>
                  </a:lnTo>
                  <a:lnTo>
                    <a:pt x="0" y="185366"/>
                  </a:lnTo>
                  <a:close/>
                </a:path>
              </a:pathLst>
            </a:custGeom>
            <a:solidFill>
              <a:srgbClr val="003F48"/>
            </a:solidFill>
            <a:ln w="704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15258BE0-76AC-C9C1-B414-88EF1315511D}"/>
                </a:ext>
              </a:extLst>
            </p:cNvPr>
            <p:cNvSpPr/>
            <p:nvPr/>
          </p:nvSpPr>
          <p:spPr>
            <a:xfrm>
              <a:off x="1747844" y="3319968"/>
              <a:ext cx="384991" cy="384991"/>
            </a:xfrm>
            <a:custGeom>
              <a:avLst/>
              <a:gdLst>
                <a:gd name="connsiteX0" fmla="*/ 356474 w 384991"/>
                <a:gd name="connsiteY0" fmla="*/ 0 h 384991"/>
                <a:gd name="connsiteX1" fmla="*/ 28518 w 384991"/>
                <a:gd name="connsiteY1" fmla="*/ 0 h 384991"/>
                <a:gd name="connsiteX2" fmla="*/ 0 w 384991"/>
                <a:gd name="connsiteY2" fmla="*/ 28518 h 384991"/>
                <a:gd name="connsiteX3" fmla="*/ 0 w 384991"/>
                <a:gd name="connsiteY3" fmla="*/ 356474 h 384991"/>
                <a:gd name="connsiteX4" fmla="*/ 28518 w 384991"/>
                <a:gd name="connsiteY4" fmla="*/ 384992 h 384991"/>
                <a:gd name="connsiteX5" fmla="*/ 356474 w 384991"/>
                <a:gd name="connsiteY5" fmla="*/ 384992 h 384991"/>
                <a:gd name="connsiteX6" fmla="*/ 384992 w 384991"/>
                <a:gd name="connsiteY6" fmla="*/ 356474 h 384991"/>
                <a:gd name="connsiteX7" fmla="*/ 384992 w 384991"/>
                <a:gd name="connsiteY7" fmla="*/ 28518 h 384991"/>
                <a:gd name="connsiteX8" fmla="*/ 356474 w 384991"/>
                <a:gd name="connsiteY8" fmla="*/ 0 h 384991"/>
                <a:gd name="connsiteX9" fmla="*/ 313697 w 384991"/>
                <a:gd name="connsiteY9" fmla="*/ 313697 h 384991"/>
                <a:gd name="connsiteX10" fmla="*/ 71295 w 384991"/>
                <a:gd name="connsiteY10" fmla="*/ 313697 h 384991"/>
                <a:gd name="connsiteX11" fmla="*/ 71295 w 384991"/>
                <a:gd name="connsiteY11" fmla="*/ 71295 h 384991"/>
                <a:gd name="connsiteX12" fmla="*/ 313697 w 384991"/>
                <a:gd name="connsiteY12" fmla="*/ 71295 h 38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991" h="384991">
                  <a:moveTo>
                    <a:pt x="356474" y="0"/>
                  </a:moveTo>
                  <a:lnTo>
                    <a:pt x="28518" y="0"/>
                  </a:lnTo>
                  <a:cubicBezTo>
                    <a:pt x="12768" y="0"/>
                    <a:pt x="0" y="12768"/>
                    <a:pt x="0" y="28518"/>
                  </a:cubicBezTo>
                  <a:lnTo>
                    <a:pt x="0" y="356474"/>
                  </a:lnTo>
                  <a:cubicBezTo>
                    <a:pt x="0" y="372224"/>
                    <a:pt x="12768" y="384992"/>
                    <a:pt x="28518" y="384992"/>
                  </a:cubicBezTo>
                  <a:lnTo>
                    <a:pt x="356474" y="384992"/>
                  </a:lnTo>
                  <a:cubicBezTo>
                    <a:pt x="372224" y="384992"/>
                    <a:pt x="384992" y="372224"/>
                    <a:pt x="384992" y="356474"/>
                  </a:cubicBezTo>
                  <a:lnTo>
                    <a:pt x="384992" y="28518"/>
                  </a:lnTo>
                  <a:cubicBezTo>
                    <a:pt x="384992" y="12768"/>
                    <a:pt x="372224" y="0"/>
                    <a:pt x="356474" y="0"/>
                  </a:cubicBezTo>
                  <a:close/>
                  <a:moveTo>
                    <a:pt x="313697" y="313697"/>
                  </a:moveTo>
                  <a:lnTo>
                    <a:pt x="71295" y="313697"/>
                  </a:lnTo>
                  <a:lnTo>
                    <a:pt x="71295" y="71295"/>
                  </a:lnTo>
                  <a:lnTo>
                    <a:pt x="313697" y="71295"/>
                  </a:lnTo>
                  <a:close/>
                </a:path>
              </a:pathLst>
            </a:custGeom>
            <a:solidFill>
              <a:srgbClr val="003F48"/>
            </a:solidFill>
            <a:ln w="704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BDF1F3DD-01AA-1319-E4BB-D276606BFD61}"/>
                </a:ext>
              </a:extLst>
            </p:cNvPr>
            <p:cNvSpPr/>
            <p:nvPr/>
          </p:nvSpPr>
          <p:spPr>
            <a:xfrm>
              <a:off x="2159008" y="3583758"/>
              <a:ext cx="49906" cy="28517"/>
            </a:xfrm>
            <a:custGeom>
              <a:avLst/>
              <a:gdLst>
                <a:gd name="connsiteX0" fmla="*/ 0 w 49906"/>
                <a:gd name="connsiteY0" fmla="*/ 0 h 28517"/>
                <a:gd name="connsiteX1" fmla="*/ 49906 w 49906"/>
                <a:gd name="connsiteY1" fmla="*/ 0 h 28517"/>
                <a:gd name="connsiteX2" fmla="*/ 49906 w 49906"/>
                <a:gd name="connsiteY2" fmla="*/ 28518 h 28517"/>
                <a:gd name="connsiteX3" fmla="*/ 0 w 49906"/>
                <a:gd name="connsiteY3" fmla="*/ 28518 h 28517"/>
              </a:gdLst>
              <a:ahLst/>
              <a:cxnLst>
                <a:cxn ang="0">
                  <a:pos x="connsiteX0" y="connsiteY0"/>
                </a:cxn>
                <a:cxn ang="0">
                  <a:pos x="connsiteX1" y="connsiteY1"/>
                </a:cxn>
                <a:cxn ang="0">
                  <a:pos x="connsiteX2" y="connsiteY2"/>
                </a:cxn>
                <a:cxn ang="0">
                  <a:pos x="connsiteX3" y="connsiteY3"/>
                </a:cxn>
              </a:cxnLst>
              <a:rect l="l" t="t" r="r" b="b"/>
              <a:pathLst>
                <a:path w="49906" h="28517">
                  <a:moveTo>
                    <a:pt x="0" y="0"/>
                  </a:moveTo>
                  <a:lnTo>
                    <a:pt x="49906" y="0"/>
                  </a:lnTo>
                  <a:lnTo>
                    <a:pt x="49906" y="28518"/>
                  </a:lnTo>
                  <a:lnTo>
                    <a:pt x="0" y="28518"/>
                  </a:lnTo>
                  <a:close/>
                </a:path>
              </a:pathLst>
            </a:custGeom>
            <a:solidFill>
              <a:srgbClr val="003F48"/>
            </a:solidFill>
            <a:ln w="704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EFBE03EA-425A-3FD9-9262-85FD21DCE86C}"/>
                </a:ext>
              </a:extLst>
            </p:cNvPr>
            <p:cNvSpPr/>
            <p:nvPr/>
          </p:nvSpPr>
          <p:spPr>
            <a:xfrm>
              <a:off x="2159008" y="3640794"/>
              <a:ext cx="49906" cy="28517"/>
            </a:xfrm>
            <a:custGeom>
              <a:avLst/>
              <a:gdLst>
                <a:gd name="connsiteX0" fmla="*/ 0 w 49906"/>
                <a:gd name="connsiteY0" fmla="*/ 0 h 28517"/>
                <a:gd name="connsiteX1" fmla="*/ 49906 w 49906"/>
                <a:gd name="connsiteY1" fmla="*/ 0 h 28517"/>
                <a:gd name="connsiteX2" fmla="*/ 49906 w 49906"/>
                <a:gd name="connsiteY2" fmla="*/ 28518 h 28517"/>
                <a:gd name="connsiteX3" fmla="*/ 0 w 49906"/>
                <a:gd name="connsiteY3" fmla="*/ 28518 h 28517"/>
              </a:gdLst>
              <a:ahLst/>
              <a:cxnLst>
                <a:cxn ang="0">
                  <a:pos x="connsiteX0" y="connsiteY0"/>
                </a:cxn>
                <a:cxn ang="0">
                  <a:pos x="connsiteX1" y="connsiteY1"/>
                </a:cxn>
                <a:cxn ang="0">
                  <a:pos x="connsiteX2" y="connsiteY2"/>
                </a:cxn>
                <a:cxn ang="0">
                  <a:pos x="connsiteX3" y="connsiteY3"/>
                </a:cxn>
              </a:cxnLst>
              <a:rect l="l" t="t" r="r" b="b"/>
              <a:pathLst>
                <a:path w="49906" h="28517">
                  <a:moveTo>
                    <a:pt x="0" y="0"/>
                  </a:moveTo>
                  <a:lnTo>
                    <a:pt x="49906" y="0"/>
                  </a:lnTo>
                  <a:lnTo>
                    <a:pt x="49906" y="28518"/>
                  </a:lnTo>
                  <a:lnTo>
                    <a:pt x="0" y="28518"/>
                  </a:lnTo>
                  <a:close/>
                </a:path>
              </a:pathLst>
            </a:custGeom>
            <a:solidFill>
              <a:srgbClr val="003F48"/>
            </a:solidFill>
            <a:ln w="704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B30148D5-3E57-1CC9-F109-88347231E403}"/>
                </a:ext>
              </a:extLst>
            </p:cNvPr>
            <p:cNvSpPr/>
            <p:nvPr/>
          </p:nvSpPr>
          <p:spPr>
            <a:xfrm>
              <a:off x="2159008" y="3526722"/>
              <a:ext cx="49906" cy="28517"/>
            </a:xfrm>
            <a:custGeom>
              <a:avLst/>
              <a:gdLst>
                <a:gd name="connsiteX0" fmla="*/ 0 w 49906"/>
                <a:gd name="connsiteY0" fmla="*/ 0 h 28517"/>
                <a:gd name="connsiteX1" fmla="*/ 49906 w 49906"/>
                <a:gd name="connsiteY1" fmla="*/ 0 h 28517"/>
                <a:gd name="connsiteX2" fmla="*/ 49906 w 49906"/>
                <a:gd name="connsiteY2" fmla="*/ 28518 h 28517"/>
                <a:gd name="connsiteX3" fmla="*/ 0 w 49906"/>
                <a:gd name="connsiteY3" fmla="*/ 28518 h 28517"/>
              </a:gdLst>
              <a:ahLst/>
              <a:cxnLst>
                <a:cxn ang="0">
                  <a:pos x="connsiteX0" y="connsiteY0"/>
                </a:cxn>
                <a:cxn ang="0">
                  <a:pos x="connsiteX1" y="connsiteY1"/>
                </a:cxn>
                <a:cxn ang="0">
                  <a:pos x="connsiteX2" y="connsiteY2"/>
                </a:cxn>
                <a:cxn ang="0">
                  <a:pos x="connsiteX3" y="connsiteY3"/>
                </a:cxn>
              </a:cxnLst>
              <a:rect l="l" t="t" r="r" b="b"/>
              <a:pathLst>
                <a:path w="49906" h="28517">
                  <a:moveTo>
                    <a:pt x="0" y="0"/>
                  </a:moveTo>
                  <a:lnTo>
                    <a:pt x="49906" y="0"/>
                  </a:lnTo>
                  <a:lnTo>
                    <a:pt x="49906" y="28518"/>
                  </a:lnTo>
                  <a:lnTo>
                    <a:pt x="0" y="28518"/>
                  </a:lnTo>
                  <a:close/>
                </a:path>
              </a:pathLst>
            </a:custGeom>
            <a:solidFill>
              <a:srgbClr val="003F48"/>
            </a:solidFill>
            <a:ln w="704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39427980-9BDB-B62C-D79A-6C599A265B31}"/>
                </a:ext>
              </a:extLst>
            </p:cNvPr>
            <p:cNvSpPr/>
            <p:nvPr/>
          </p:nvSpPr>
          <p:spPr>
            <a:xfrm>
              <a:off x="2159008" y="3355615"/>
              <a:ext cx="49906" cy="28517"/>
            </a:xfrm>
            <a:custGeom>
              <a:avLst/>
              <a:gdLst>
                <a:gd name="connsiteX0" fmla="*/ 0 w 49906"/>
                <a:gd name="connsiteY0" fmla="*/ 0 h 28517"/>
                <a:gd name="connsiteX1" fmla="*/ 49906 w 49906"/>
                <a:gd name="connsiteY1" fmla="*/ 0 h 28517"/>
                <a:gd name="connsiteX2" fmla="*/ 49906 w 49906"/>
                <a:gd name="connsiteY2" fmla="*/ 28518 h 28517"/>
                <a:gd name="connsiteX3" fmla="*/ 0 w 49906"/>
                <a:gd name="connsiteY3" fmla="*/ 28518 h 28517"/>
              </a:gdLst>
              <a:ahLst/>
              <a:cxnLst>
                <a:cxn ang="0">
                  <a:pos x="connsiteX0" y="connsiteY0"/>
                </a:cxn>
                <a:cxn ang="0">
                  <a:pos x="connsiteX1" y="connsiteY1"/>
                </a:cxn>
                <a:cxn ang="0">
                  <a:pos x="connsiteX2" y="connsiteY2"/>
                </a:cxn>
                <a:cxn ang="0">
                  <a:pos x="connsiteX3" y="connsiteY3"/>
                </a:cxn>
              </a:cxnLst>
              <a:rect l="l" t="t" r="r" b="b"/>
              <a:pathLst>
                <a:path w="49906" h="28517">
                  <a:moveTo>
                    <a:pt x="0" y="0"/>
                  </a:moveTo>
                  <a:lnTo>
                    <a:pt x="49906" y="0"/>
                  </a:lnTo>
                  <a:lnTo>
                    <a:pt x="49906" y="28518"/>
                  </a:lnTo>
                  <a:lnTo>
                    <a:pt x="0" y="28518"/>
                  </a:lnTo>
                  <a:close/>
                </a:path>
              </a:pathLst>
            </a:custGeom>
            <a:solidFill>
              <a:srgbClr val="003F48"/>
            </a:solidFill>
            <a:ln w="704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8A101A0C-DA9C-67C9-9DBD-24A8B8B38004}"/>
                </a:ext>
              </a:extLst>
            </p:cNvPr>
            <p:cNvSpPr/>
            <p:nvPr/>
          </p:nvSpPr>
          <p:spPr>
            <a:xfrm>
              <a:off x="2159008" y="3469687"/>
              <a:ext cx="49906" cy="28517"/>
            </a:xfrm>
            <a:custGeom>
              <a:avLst/>
              <a:gdLst>
                <a:gd name="connsiteX0" fmla="*/ 0 w 49906"/>
                <a:gd name="connsiteY0" fmla="*/ 0 h 28517"/>
                <a:gd name="connsiteX1" fmla="*/ 49906 w 49906"/>
                <a:gd name="connsiteY1" fmla="*/ 0 h 28517"/>
                <a:gd name="connsiteX2" fmla="*/ 49906 w 49906"/>
                <a:gd name="connsiteY2" fmla="*/ 28518 h 28517"/>
                <a:gd name="connsiteX3" fmla="*/ 0 w 49906"/>
                <a:gd name="connsiteY3" fmla="*/ 28518 h 28517"/>
              </a:gdLst>
              <a:ahLst/>
              <a:cxnLst>
                <a:cxn ang="0">
                  <a:pos x="connsiteX0" y="connsiteY0"/>
                </a:cxn>
                <a:cxn ang="0">
                  <a:pos x="connsiteX1" y="connsiteY1"/>
                </a:cxn>
                <a:cxn ang="0">
                  <a:pos x="connsiteX2" y="connsiteY2"/>
                </a:cxn>
                <a:cxn ang="0">
                  <a:pos x="connsiteX3" y="connsiteY3"/>
                </a:cxn>
              </a:cxnLst>
              <a:rect l="l" t="t" r="r" b="b"/>
              <a:pathLst>
                <a:path w="49906" h="28517">
                  <a:moveTo>
                    <a:pt x="0" y="0"/>
                  </a:moveTo>
                  <a:lnTo>
                    <a:pt x="49906" y="0"/>
                  </a:lnTo>
                  <a:lnTo>
                    <a:pt x="49906" y="28518"/>
                  </a:lnTo>
                  <a:lnTo>
                    <a:pt x="0" y="28518"/>
                  </a:lnTo>
                  <a:close/>
                </a:path>
              </a:pathLst>
            </a:custGeom>
            <a:solidFill>
              <a:srgbClr val="003F48"/>
            </a:solidFill>
            <a:ln w="704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C809E022-EB9E-BD1F-AB7F-C1EE9422D29C}"/>
                </a:ext>
              </a:extLst>
            </p:cNvPr>
            <p:cNvSpPr/>
            <p:nvPr/>
          </p:nvSpPr>
          <p:spPr>
            <a:xfrm>
              <a:off x="2159008" y="3412651"/>
              <a:ext cx="49906" cy="28517"/>
            </a:xfrm>
            <a:custGeom>
              <a:avLst/>
              <a:gdLst>
                <a:gd name="connsiteX0" fmla="*/ 0 w 49906"/>
                <a:gd name="connsiteY0" fmla="*/ 0 h 28517"/>
                <a:gd name="connsiteX1" fmla="*/ 49906 w 49906"/>
                <a:gd name="connsiteY1" fmla="*/ 0 h 28517"/>
                <a:gd name="connsiteX2" fmla="*/ 49906 w 49906"/>
                <a:gd name="connsiteY2" fmla="*/ 28518 h 28517"/>
                <a:gd name="connsiteX3" fmla="*/ 0 w 49906"/>
                <a:gd name="connsiteY3" fmla="*/ 28518 h 28517"/>
              </a:gdLst>
              <a:ahLst/>
              <a:cxnLst>
                <a:cxn ang="0">
                  <a:pos x="connsiteX0" y="connsiteY0"/>
                </a:cxn>
                <a:cxn ang="0">
                  <a:pos x="connsiteX1" y="connsiteY1"/>
                </a:cxn>
                <a:cxn ang="0">
                  <a:pos x="connsiteX2" y="connsiteY2"/>
                </a:cxn>
                <a:cxn ang="0">
                  <a:pos x="connsiteX3" y="connsiteY3"/>
                </a:cxn>
              </a:cxnLst>
              <a:rect l="l" t="t" r="r" b="b"/>
              <a:pathLst>
                <a:path w="49906" h="28517">
                  <a:moveTo>
                    <a:pt x="0" y="0"/>
                  </a:moveTo>
                  <a:lnTo>
                    <a:pt x="49906" y="0"/>
                  </a:lnTo>
                  <a:lnTo>
                    <a:pt x="49906" y="28518"/>
                  </a:lnTo>
                  <a:lnTo>
                    <a:pt x="0" y="28518"/>
                  </a:lnTo>
                  <a:close/>
                </a:path>
              </a:pathLst>
            </a:custGeom>
            <a:solidFill>
              <a:srgbClr val="003F48"/>
            </a:solidFill>
            <a:ln w="7045"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836E6A77-21EC-0318-8A62-0A5D002FB5D7}"/>
                </a:ext>
              </a:extLst>
            </p:cNvPr>
            <p:cNvSpPr/>
            <p:nvPr/>
          </p:nvSpPr>
          <p:spPr>
            <a:xfrm>
              <a:off x="3575627" y="3631633"/>
              <a:ext cx="1229736" cy="73326"/>
            </a:xfrm>
            <a:custGeom>
              <a:avLst/>
              <a:gdLst>
                <a:gd name="connsiteX0" fmla="*/ 36663 w 1229736"/>
                <a:gd name="connsiteY0" fmla="*/ 0 h 73326"/>
                <a:gd name="connsiteX1" fmla="*/ 1193073 w 1229736"/>
                <a:gd name="connsiteY1" fmla="*/ 0 h 73326"/>
                <a:gd name="connsiteX2" fmla="*/ 1229736 w 1229736"/>
                <a:gd name="connsiteY2" fmla="*/ 36663 h 73326"/>
                <a:gd name="connsiteX3" fmla="*/ 1193073 w 1229736"/>
                <a:gd name="connsiteY3" fmla="*/ 73326 h 73326"/>
                <a:gd name="connsiteX4" fmla="*/ 1191716 w 1229736"/>
                <a:gd name="connsiteY4" fmla="*/ 73326 h 73326"/>
                <a:gd name="connsiteX5" fmla="*/ 1214627 w 1229736"/>
                <a:gd name="connsiteY5" fmla="*/ 63836 h 73326"/>
                <a:gd name="connsiteX6" fmla="*/ 1225171 w 1229736"/>
                <a:gd name="connsiteY6" fmla="*/ 38380 h 73326"/>
                <a:gd name="connsiteX7" fmla="*/ 1189171 w 1229736"/>
                <a:gd name="connsiteY7" fmla="*/ 2380 h 73326"/>
                <a:gd name="connsiteX8" fmla="*/ 1153171 w 1229736"/>
                <a:gd name="connsiteY8" fmla="*/ 38380 h 73326"/>
                <a:gd name="connsiteX9" fmla="*/ 1163716 w 1229736"/>
                <a:gd name="connsiteY9" fmla="*/ 63836 h 73326"/>
                <a:gd name="connsiteX10" fmla="*/ 1186627 w 1229736"/>
                <a:gd name="connsiteY10" fmla="*/ 73326 h 73326"/>
                <a:gd name="connsiteX11" fmla="*/ 617413 w 1229736"/>
                <a:gd name="connsiteY11" fmla="*/ 73326 h 73326"/>
                <a:gd name="connsiteX12" fmla="*/ 640324 w 1229736"/>
                <a:gd name="connsiteY12" fmla="*/ 63836 h 73326"/>
                <a:gd name="connsiteX13" fmla="*/ 650868 w 1229736"/>
                <a:gd name="connsiteY13" fmla="*/ 38380 h 73326"/>
                <a:gd name="connsiteX14" fmla="*/ 614868 w 1229736"/>
                <a:gd name="connsiteY14" fmla="*/ 2380 h 73326"/>
                <a:gd name="connsiteX15" fmla="*/ 578868 w 1229736"/>
                <a:gd name="connsiteY15" fmla="*/ 38380 h 73326"/>
                <a:gd name="connsiteX16" fmla="*/ 589412 w 1229736"/>
                <a:gd name="connsiteY16" fmla="*/ 63836 h 73326"/>
                <a:gd name="connsiteX17" fmla="*/ 612324 w 1229736"/>
                <a:gd name="connsiteY17" fmla="*/ 73326 h 73326"/>
                <a:gd name="connsiteX18" fmla="*/ 48069 w 1229736"/>
                <a:gd name="connsiteY18" fmla="*/ 73326 h 73326"/>
                <a:gd name="connsiteX19" fmla="*/ 70980 w 1229736"/>
                <a:gd name="connsiteY19" fmla="*/ 63836 h 73326"/>
                <a:gd name="connsiteX20" fmla="*/ 81524 w 1229736"/>
                <a:gd name="connsiteY20" fmla="*/ 38380 h 73326"/>
                <a:gd name="connsiteX21" fmla="*/ 45524 w 1229736"/>
                <a:gd name="connsiteY21" fmla="*/ 2380 h 73326"/>
                <a:gd name="connsiteX22" fmla="*/ 9524 w 1229736"/>
                <a:gd name="connsiteY22" fmla="*/ 38380 h 73326"/>
                <a:gd name="connsiteX23" fmla="*/ 20068 w 1229736"/>
                <a:gd name="connsiteY23" fmla="*/ 63836 h 73326"/>
                <a:gd name="connsiteX24" fmla="*/ 42980 w 1229736"/>
                <a:gd name="connsiteY24" fmla="*/ 73326 h 73326"/>
                <a:gd name="connsiteX25" fmla="*/ 36663 w 1229736"/>
                <a:gd name="connsiteY25" fmla="*/ 73326 h 73326"/>
                <a:gd name="connsiteX26" fmla="*/ 0 w 1229736"/>
                <a:gd name="connsiteY26" fmla="*/ 36663 h 73326"/>
                <a:gd name="connsiteX27" fmla="*/ 36663 w 1229736"/>
                <a:gd name="connsiteY27" fmla="*/ 0 h 7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9736" h="73326">
                  <a:moveTo>
                    <a:pt x="36663" y="0"/>
                  </a:moveTo>
                  <a:lnTo>
                    <a:pt x="1193073" y="0"/>
                  </a:lnTo>
                  <a:cubicBezTo>
                    <a:pt x="1213321" y="0"/>
                    <a:pt x="1229736" y="16415"/>
                    <a:pt x="1229736" y="36663"/>
                  </a:cubicBezTo>
                  <a:cubicBezTo>
                    <a:pt x="1229736" y="56911"/>
                    <a:pt x="1213321" y="73326"/>
                    <a:pt x="1193073" y="73326"/>
                  </a:cubicBezTo>
                  <a:lnTo>
                    <a:pt x="1191716" y="73326"/>
                  </a:lnTo>
                  <a:lnTo>
                    <a:pt x="1214627" y="63836"/>
                  </a:lnTo>
                  <a:cubicBezTo>
                    <a:pt x="1221142" y="57321"/>
                    <a:pt x="1225171" y="48321"/>
                    <a:pt x="1225171" y="38380"/>
                  </a:cubicBezTo>
                  <a:cubicBezTo>
                    <a:pt x="1225171" y="18498"/>
                    <a:pt x="1209053" y="2380"/>
                    <a:pt x="1189171" y="2380"/>
                  </a:cubicBezTo>
                  <a:cubicBezTo>
                    <a:pt x="1169289" y="2380"/>
                    <a:pt x="1153171" y="18498"/>
                    <a:pt x="1153171" y="38380"/>
                  </a:cubicBezTo>
                  <a:cubicBezTo>
                    <a:pt x="1153171" y="48321"/>
                    <a:pt x="1157201" y="57321"/>
                    <a:pt x="1163716" y="63836"/>
                  </a:cubicBezTo>
                  <a:lnTo>
                    <a:pt x="1186627" y="73326"/>
                  </a:lnTo>
                  <a:lnTo>
                    <a:pt x="617413" y="73326"/>
                  </a:lnTo>
                  <a:lnTo>
                    <a:pt x="640324" y="63836"/>
                  </a:lnTo>
                  <a:cubicBezTo>
                    <a:pt x="646839" y="57321"/>
                    <a:pt x="650868" y="48321"/>
                    <a:pt x="650868" y="38380"/>
                  </a:cubicBezTo>
                  <a:cubicBezTo>
                    <a:pt x="650868" y="18498"/>
                    <a:pt x="634750" y="2380"/>
                    <a:pt x="614868" y="2380"/>
                  </a:cubicBezTo>
                  <a:cubicBezTo>
                    <a:pt x="594986" y="2380"/>
                    <a:pt x="578868" y="18498"/>
                    <a:pt x="578868" y="38380"/>
                  </a:cubicBezTo>
                  <a:cubicBezTo>
                    <a:pt x="578868" y="48321"/>
                    <a:pt x="582898" y="57321"/>
                    <a:pt x="589412" y="63836"/>
                  </a:cubicBezTo>
                  <a:lnTo>
                    <a:pt x="612324" y="73326"/>
                  </a:lnTo>
                  <a:lnTo>
                    <a:pt x="48069" y="73326"/>
                  </a:lnTo>
                  <a:lnTo>
                    <a:pt x="70980" y="63836"/>
                  </a:lnTo>
                  <a:cubicBezTo>
                    <a:pt x="77495" y="57321"/>
                    <a:pt x="81524" y="48321"/>
                    <a:pt x="81524" y="38380"/>
                  </a:cubicBezTo>
                  <a:cubicBezTo>
                    <a:pt x="81524" y="18498"/>
                    <a:pt x="65406" y="2380"/>
                    <a:pt x="45524" y="2380"/>
                  </a:cubicBezTo>
                  <a:cubicBezTo>
                    <a:pt x="25642" y="2380"/>
                    <a:pt x="9524" y="18498"/>
                    <a:pt x="9524" y="38380"/>
                  </a:cubicBezTo>
                  <a:cubicBezTo>
                    <a:pt x="9524" y="48321"/>
                    <a:pt x="13554" y="57321"/>
                    <a:pt x="20068" y="63836"/>
                  </a:cubicBezTo>
                  <a:lnTo>
                    <a:pt x="42980" y="73326"/>
                  </a:lnTo>
                  <a:lnTo>
                    <a:pt x="36663" y="73326"/>
                  </a:lnTo>
                  <a:cubicBezTo>
                    <a:pt x="16415" y="73326"/>
                    <a:pt x="0" y="56911"/>
                    <a:pt x="0" y="36663"/>
                  </a:cubicBezTo>
                  <a:cubicBezTo>
                    <a:pt x="0" y="16415"/>
                    <a:pt x="16415" y="0"/>
                    <a:pt x="36663" y="0"/>
                  </a:cubicBezTo>
                  <a:close/>
                </a:path>
              </a:pathLst>
            </a:custGeom>
            <a:noFill/>
            <a:ln w="28575">
              <a:solidFill>
                <a:srgbClr val="003F48"/>
              </a:solidFill>
            </a:ln>
          </p:spPr>
          <p:txBody>
            <a:bodyPr wrap="square" rtlCol="0" anchor="ctr">
              <a:noAutofit/>
            </a:bodyPr>
            <a:lstStyle/>
            <a:p>
              <a:pPr algn="ctr"/>
              <a:endParaRPr lang="en-GB" sz="900" b="1" dirty="0">
                <a:solidFill>
                  <a:srgbClr val="003F48"/>
                </a:solidFill>
                <a:latin typeface="Century Gothic" panose="020B0502020202020204" pitchFamily="34" charset="0"/>
              </a:endParaRPr>
            </a:p>
          </p:txBody>
        </p:sp>
      </p:grpSp>
    </p:spTree>
    <p:extLst>
      <p:ext uri="{BB962C8B-B14F-4D97-AF65-F5344CB8AC3E}">
        <p14:creationId xmlns:p14="http://schemas.microsoft.com/office/powerpoint/2010/main" val="1863207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E15601C0-4489-48CA-9828-E794B7F51511}"/>
              </a:ext>
            </a:extLst>
          </p:cNvPr>
          <p:cNvGraphicFramePr>
            <a:graphicFrameLocks noGrp="1"/>
          </p:cNvGraphicFramePr>
          <p:nvPr>
            <p:extLst>
              <p:ext uri="{D42A27DB-BD31-4B8C-83A1-F6EECF244321}">
                <p14:modId xmlns:p14="http://schemas.microsoft.com/office/powerpoint/2010/main" val="3316905393"/>
              </p:ext>
            </p:extLst>
          </p:nvPr>
        </p:nvGraphicFramePr>
        <p:xfrm>
          <a:off x="475916" y="1301240"/>
          <a:ext cx="2585531" cy="2677560"/>
        </p:xfrm>
        <a:graphic>
          <a:graphicData uri="http://schemas.openxmlformats.org/drawingml/2006/table">
            <a:tbl>
              <a:tblPr>
                <a:tableStyleId>{5C22544A-7EE6-4342-B048-85BDC9FD1C3A}</a:tableStyleId>
              </a:tblPr>
              <a:tblGrid>
                <a:gridCol w="2213046">
                  <a:extLst>
                    <a:ext uri="{9D8B030D-6E8A-4147-A177-3AD203B41FA5}">
                      <a16:colId xmlns:a16="http://schemas.microsoft.com/office/drawing/2014/main" val="1221104140"/>
                    </a:ext>
                  </a:extLst>
                </a:gridCol>
                <a:gridCol w="372485">
                  <a:extLst>
                    <a:ext uri="{9D8B030D-6E8A-4147-A177-3AD203B41FA5}">
                      <a16:colId xmlns:a16="http://schemas.microsoft.com/office/drawing/2014/main" val="4176248469"/>
                    </a:ext>
                  </a:extLst>
                </a:gridCol>
              </a:tblGrid>
              <a:tr h="535512">
                <a:tc>
                  <a:txBody>
                    <a:bodyPr/>
                    <a:lstStyle/>
                    <a:p>
                      <a:r>
                        <a:rPr lang="en-GB" sz="800" b="1" kern="1200" dirty="0">
                          <a:solidFill>
                            <a:srgbClr val="003F48"/>
                          </a:solidFill>
                          <a:latin typeface="Avenir LT Pro 65 Medium" panose="020B0603020203020204" pitchFamily="34" charset="0"/>
                          <a:ea typeface="+mn-ea"/>
                          <a:cs typeface="+mn-cs"/>
                        </a:rPr>
                        <a:t>Introduction</a:t>
                      </a:r>
                    </a:p>
                    <a:p>
                      <a:r>
                        <a:rPr lang="en-GB" sz="800" b="0" i="1" dirty="0">
                          <a:solidFill>
                            <a:schemeClr val="tx1">
                              <a:lumMod val="75000"/>
                              <a:lumOff val="25000"/>
                            </a:schemeClr>
                          </a:solidFill>
                          <a:latin typeface="Avenir LT Pro 65 Medium" panose="020B0603020203020204" pitchFamily="34" charset="0"/>
                        </a:rPr>
                        <a:t>About this pocketbook and the terminology used.</a:t>
                      </a:r>
                    </a:p>
                  </a:txBody>
                  <a:tcPr marL="0"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003F48"/>
                          </a:solidFill>
                          <a:latin typeface="Avenir LT Pro 65 Medium" panose="020B0603020203020204" pitchFamily="34" charset="0"/>
                        </a:rPr>
                        <a:t>4</a:t>
                      </a:r>
                    </a:p>
                  </a:txBody>
                  <a:tcPr marL="54304"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8390095"/>
                  </a:ext>
                </a:extLst>
              </a:tr>
              <a:tr h="535512">
                <a:tc>
                  <a:txBody>
                    <a:bodyPr/>
                    <a:lstStyle/>
                    <a:p>
                      <a:pPr marL="0" marR="0" lvl="0" indent="0" algn="l" defTabSz="600121" rtl="0" eaLnBrk="1" fontAlgn="auto" latinLnBrk="0" hangingPunct="1">
                        <a:lnSpc>
                          <a:spcPct val="100000"/>
                        </a:lnSpc>
                        <a:spcBef>
                          <a:spcPts val="0"/>
                        </a:spcBef>
                        <a:spcAft>
                          <a:spcPts val="0"/>
                        </a:spcAft>
                        <a:buClrTx/>
                        <a:buSzTx/>
                        <a:buFontTx/>
                        <a:buNone/>
                        <a:tabLst/>
                        <a:defRPr/>
                      </a:pPr>
                      <a:r>
                        <a:rPr lang="en-GB" sz="800" b="1" kern="1200" dirty="0">
                          <a:solidFill>
                            <a:srgbClr val="003F48"/>
                          </a:solidFill>
                          <a:latin typeface="Avenir LT Pro 65 Medium" panose="020B0603020203020204" pitchFamily="34" charset="0"/>
                          <a:ea typeface="+mn-ea"/>
                          <a:cs typeface="+mn-cs"/>
                        </a:rPr>
                        <a:t>The Business Machine</a:t>
                      </a:r>
                    </a:p>
                    <a:p>
                      <a:pPr marL="0" algn="l" defTabSz="600121" rtl="0" eaLnBrk="1" latinLnBrk="0" hangingPunct="1"/>
                      <a:r>
                        <a:rPr lang="en-GB" sz="800" b="0" i="1" kern="1200" dirty="0">
                          <a:solidFill>
                            <a:schemeClr val="tx1">
                              <a:lumMod val="75000"/>
                              <a:lumOff val="25000"/>
                            </a:schemeClr>
                          </a:solidFill>
                          <a:latin typeface="Avenir LT Pro 65 Medium" panose="020B0603020203020204" pitchFamily="34" charset="0"/>
                          <a:ea typeface="+mn-ea"/>
                          <a:cs typeface="+mn-cs"/>
                        </a:rPr>
                        <a:t>The expectation and reality of modern business and need for customer management.</a:t>
                      </a:r>
                    </a:p>
                  </a:txBody>
                  <a:tcPr marL="0"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003F48"/>
                          </a:solidFill>
                          <a:latin typeface="Avenir LT Pro 65 Medium" panose="020B0603020203020204" pitchFamily="34" charset="0"/>
                        </a:rPr>
                        <a:t>6</a:t>
                      </a:r>
                    </a:p>
                  </a:txBody>
                  <a:tcPr marL="54304"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1229041"/>
                  </a:ext>
                </a:extLst>
              </a:tr>
              <a:tr h="535512">
                <a:tc>
                  <a:txBody>
                    <a:bodyPr/>
                    <a:lstStyle/>
                    <a:p>
                      <a:pPr marL="0" marR="0" lvl="0" indent="0" algn="l" defTabSz="600121" rtl="0" eaLnBrk="1" fontAlgn="auto" latinLnBrk="0" hangingPunct="1">
                        <a:lnSpc>
                          <a:spcPct val="100000"/>
                        </a:lnSpc>
                        <a:spcBef>
                          <a:spcPts val="0"/>
                        </a:spcBef>
                        <a:spcAft>
                          <a:spcPts val="0"/>
                        </a:spcAft>
                        <a:buClrTx/>
                        <a:buSzTx/>
                        <a:buFontTx/>
                        <a:buNone/>
                        <a:tabLst/>
                        <a:defRPr/>
                      </a:pPr>
                      <a:r>
                        <a:rPr lang="en-GB" sz="800" b="1" kern="1200" dirty="0">
                          <a:solidFill>
                            <a:srgbClr val="003F48"/>
                          </a:solidFill>
                          <a:latin typeface="Avenir LT Pro 65 Medium" panose="020B0603020203020204" pitchFamily="34" charset="0"/>
                          <a:ea typeface="+mn-ea"/>
                          <a:cs typeface="+mn-cs"/>
                        </a:rPr>
                        <a:t>Customer Management Tools</a:t>
                      </a:r>
                    </a:p>
                    <a:p>
                      <a:pPr marL="0" marR="0" lvl="0" indent="0" algn="l" defTabSz="600121" rtl="0" eaLnBrk="1" fontAlgn="auto" latinLnBrk="0" hangingPunct="1">
                        <a:lnSpc>
                          <a:spcPct val="100000"/>
                        </a:lnSpc>
                        <a:spcBef>
                          <a:spcPts val="0"/>
                        </a:spcBef>
                        <a:spcAft>
                          <a:spcPts val="0"/>
                        </a:spcAft>
                        <a:buClrTx/>
                        <a:buSzTx/>
                        <a:buFontTx/>
                        <a:buNone/>
                        <a:tabLst/>
                        <a:defRPr/>
                      </a:pPr>
                      <a:r>
                        <a:rPr lang="en-GB" sz="800" b="0" i="1" kern="1200" dirty="0">
                          <a:solidFill>
                            <a:schemeClr val="tx1">
                              <a:lumMod val="75000"/>
                              <a:lumOff val="25000"/>
                            </a:schemeClr>
                          </a:solidFill>
                          <a:latin typeface="Avenir LT Pro 65 Medium" panose="020B0603020203020204" pitchFamily="34" charset="0"/>
                          <a:ea typeface="+mn-ea"/>
                          <a:cs typeface="+mn-cs"/>
                        </a:rPr>
                        <a:t>Why these tools are important and the typical capabilities and features they provide.</a:t>
                      </a:r>
                    </a:p>
                  </a:txBody>
                  <a:tcPr marL="0"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003F48"/>
                          </a:solidFill>
                          <a:latin typeface="Avenir LT Pro 65 Medium" panose="020B0603020203020204" pitchFamily="34" charset="0"/>
                        </a:rPr>
                        <a:t>16</a:t>
                      </a:r>
                    </a:p>
                  </a:txBody>
                  <a:tcPr marL="54304"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4954271"/>
                  </a:ext>
                </a:extLst>
              </a:tr>
              <a:tr h="535512">
                <a:tc>
                  <a:txBody>
                    <a:bodyPr/>
                    <a:lstStyle/>
                    <a:p>
                      <a:pPr marL="0" marR="0" lvl="0" indent="0" algn="l" defTabSz="600121" rtl="0" eaLnBrk="1" fontAlgn="auto" latinLnBrk="0" hangingPunct="1">
                        <a:lnSpc>
                          <a:spcPct val="100000"/>
                        </a:lnSpc>
                        <a:spcBef>
                          <a:spcPts val="0"/>
                        </a:spcBef>
                        <a:spcAft>
                          <a:spcPts val="0"/>
                        </a:spcAft>
                        <a:buClrTx/>
                        <a:buSzTx/>
                        <a:buFontTx/>
                        <a:buNone/>
                        <a:tabLst/>
                        <a:defRPr/>
                      </a:pPr>
                      <a:r>
                        <a:rPr lang="en-GB" sz="800" b="1" kern="1200" dirty="0">
                          <a:solidFill>
                            <a:srgbClr val="003F48"/>
                          </a:solidFill>
                          <a:latin typeface="Avenir LT Pro 65 Medium" panose="020B0603020203020204" pitchFamily="34" charset="0"/>
                          <a:ea typeface="+mn-ea"/>
                          <a:cs typeface="+mn-cs"/>
                        </a:rPr>
                        <a:t>Data foundations</a:t>
                      </a:r>
                    </a:p>
                    <a:p>
                      <a:pPr marL="0" marR="0" lvl="0" indent="0" algn="l" defTabSz="600121" rtl="0" eaLnBrk="1" fontAlgn="auto" latinLnBrk="0" hangingPunct="1">
                        <a:lnSpc>
                          <a:spcPct val="100000"/>
                        </a:lnSpc>
                        <a:spcBef>
                          <a:spcPts val="0"/>
                        </a:spcBef>
                        <a:spcAft>
                          <a:spcPts val="0"/>
                        </a:spcAft>
                        <a:buClrTx/>
                        <a:buSzTx/>
                        <a:buFontTx/>
                        <a:buNone/>
                        <a:tabLst/>
                        <a:defRPr/>
                      </a:pPr>
                      <a:r>
                        <a:rPr lang="en-GB" sz="800" b="0" i="1" dirty="0">
                          <a:solidFill>
                            <a:schemeClr val="tx1">
                              <a:lumMod val="75000"/>
                              <a:lumOff val="25000"/>
                            </a:schemeClr>
                          </a:solidFill>
                          <a:latin typeface="Avenir LT Pro 65 Medium" panose="020B0603020203020204" pitchFamily="34" charset="0"/>
                        </a:rPr>
                        <a:t>The data landscape and where a customer analytical mart is the critical element.</a:t>
                      </a:r>
                    </a:p>
                  </a:txBody>
                  <a:tcPr marL="0"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003F48"/>
                          </a:solidFill>
                          <a:latin typeface="Avenir LT Pro 65 Medium" panose="020B0603020203020204" pitchFamily="34" charset="0"/>
                        </a:rPr>
                        <a:t>22</a:t>
                      </a:r>
                    </a:p>
                  </a:txBody>
                  <a:tcPr marL="54304"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921502"/>
                  </a:ext>
                </a:extLst>
              </a:tr>
              <a:tr h="535512">
                <a:tc>
                  <a:txBody>
                    <a:bodyPr/>
                    <a:lstStyle/>
                    <a:p>
                      <a:pPr marL="0" marR="0" lvl="0" indent="0" algn="l" defTabSz="600121" rtl="0" eaLnBrk="1" fontAlgn="auto" latinLnBrk="0" hangingPunct="1">
                        <a:lnSpc>
                          <a:spcPct val="100000"/>
                        </a:lnSpc>
                        <a:spcBef>
                          <a:spcPts val="0"/>
                        </a:spcBef>
                        <a:spcAft>
                          <a:spcPts val="0"/>
                        </a:spcAft>
                        <a:buClrTx/>
                        <a:buSzTx/>
                        <a:buFontTx/>
                        <a:buNone/>
                        <a:tabLst/>
                        <a:defRPr/>
                      </a:pPr>
                      <a:r>
                        <a:rPr lang="en-GB" sz="800" b="1" kern="1200" dirty="0">
                          <a:solidFill>
                            <a:srgbClr val="003F48"/>
                          </a:solidFill>
                          <a:latin typeface="Avenir LT Pro 65 Medium" panose="020B0603020203020204" pitchFamily="34" charset="0"/>
                          <a:ea typeface="+mn-ea"/>
                          <a:cs typeface="+mn-cs"/>
                        </a:rPr>
                        <a:t>Insight at speed</a:t>
                      </a:r>
                    </a:p>
                    <a:p>
                      <a:pPr marL="0" marR="0" lvl="0" indent="0" algn="l" defTabSz="600121" rtl="0" eaLnBrk="1" fontAlgn="auto" latinLnBrk="0" hangingPunct="1">
                        <a:lnSpc>
                          <a:spcPct val="100000"/>
                        </a:lnSpc>
                        <a:spcBef>
                          <a:spcPts val="0"/>
                        </a:spcBef>
                        <a:spcAft>
                          <a:spcPts val="0"/>
                        </a:spcAft>
                        <a:buClrTx/>
                        <a:buSzTx/>
                        <a:buFontTx/>
                        <a:buNone/>
                        <a:tabLst/>
                        <a:defRPr/>
                      </a:pPr>
                      <a:r>
                        <a:rPr lang="en-GB" sz="800" b="0" i="1" dirty="0">
                          <a:solidFill>
                            <a:schemeClr val="tx1">
                              <a:lumMod val="75000"/>
                              <a:lumOff val="25000"/>
                            </a:schemeClr>
                          </a:solidFill>
                          <a:latin typeface="Avenir LT Pro 65 Medium" panose="020B0603020203020204" pitchFamily="34" charset="0"/>
                        </a:rPr>
                        <a:t>What is an insight factory and why it is a key upgrade, plus the principles of operation.</a:t>
                      </a:r>
                    </a:p>
                  </a:txBody>
                  <a:tcPr marL="0"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003F48"/>
                          </a:solidFill>
                          <a:latin typeface="Avenir LT Pro 65 Medium" panose="020B0603020203020204" pitchFamily="34" charset="0"/>
                        </a:rPr>
                        <a:t>28</a:t>
                      </a:r>
                    </a:p>
                  </a:txBody>
                  <a:tcPr marL="54304"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2771107"/>
                  </a:ext>
                </a:extLst>
              </a:tr>
            </a:tbl>
          </a:graphicData>
        </a:graphic>
      </p:graphicFrame>
      <p:sp>
        <p:nvSpPr>
          <p:cNvPr id="6" name="TextBox 5">
            <a:extLst>
              <a:ext uri="{FF2B5EF4-FFF2-40B4-BE49-F238E27FC236}">
                <a16:creationId xmlns:a16="http://schemas.microsoft.com/office/drawing/2014/main" id="{A79B8F2E-45E4-DE5B-3362-E75AF3DB8D36}"/>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7" name="Slide Number Placeholder 5">
            <a:extLst>
              <a:ext uri="{FF2B5EF4-FFF2-40B4-BE49-F238E27FC236}">
                <a16:creationId xmlns:a16="http://schemas.microsoft.com/office/drawing/2014/main" id="{BCA38DD0-A332-5233-E456-CC2BDEF01A4D}"/>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3</a:t>
            </a:fld>
            <a:endParaRPr lang="en-GB" sz="754" b="1">
              <a:solidFill>
                <a:schemeClr val="tx1"/>
              </a:solidFill>
              <a:latin typeface="Avenir LT Pro 65 Medium" panose="020B0603020203020204" pitchFamily="34" charset="0"/>
            </a:endParaRPr>
          </a:p>
        </p:txBody>
      </p:sp>
      <p:sp>
        <p:nvSpPr>
          <p:cNvPr id="13" name="Title 1">
            <a:extLst>
              <a:ext uri="{FF2B5EF4-FFF2-40B4-BE49-F238E27FC236}">
                <a16:creationId xmlns:a16="http://schemas.microsoft.com/office/drawing/2014/main" id="{DBAE3A5F-D27B-29B5-79AA-516D66061000}"/>
              </a:ext>
            </a:extLst>
          </p:cNvPr>
          <p:cNvSpPr txBox="1">
            <a:spLocks/>
          </p:cNvSpPr>
          <p:nvPr/>
        </p:nvSpPr>
        <p:spPr>
          <a:xfrm>
            <a:off x="475912" y="792683"/>
            <a:ext cx="402020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CONTENTS</a:t>
            </a:r>
          </a:p>
        </p:txBody>
      </p:sp>
      <p:pic>
        <p:nvPicPr>
          <p:cNvPr id="17" name="Picture 16">
            <a:extLst>
              <a:ext uri="{FF2B5EF4-FFF2-40B4-BE49-F238E27FC236}">
                <a16:creationId xmlns:a16="http://schemas.microsoft.com/office/drawing/2014/main" id="{3FCD1CDF-CECC-971B-424D-E40FCC0F508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 name="Straight Connector 1">
            <a:extLst>
              <a:ext uri="{FF2B5EF4-FFF2-40B4-BE49-F238E27FC236}">
                <a16:creationId xmlns:a16="http://schemas.microsoft.com/office/drawing/2014/main" id="{701D570E-73AE-3A47-EF20-E5620DE7BBEE}"/>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2462FC8-1B33-C247-5B29-AD3FC4A7BBD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graphicFrame>
        <p:nvGraphicFramePr>
          <p:cNvPr id="5" name="Table 3">
            <a:extLst>
              <a:ext uri="{FF2B5EF4-FFF2-40B4-BE49-F238E27FC236}">
                <a16:creationId xmlns:a16="http://schemas.microsoft.com/office/drawing/2014/main" id="{02D50D37-9C6F-C97F-908E-D1C4996451EE}"/>
              </a:ext>
            </a:extLst>
          </p:cNvPr>
          <p:cNvGraphicFramePr>
            <a:graphicFrameLocks noGrp="1"/>
          </p:cNvGraphicFramePr>
          <p:nvPr>
            <p:extLst>
              <p:ext uri="{D42A27DB-BD31-4B8C-83A1-F6EECF244321}">
                <p14:modId xmlns:p14="http://schemas.microsoft.com/office/powerpoint/2010/main" val="2709187607"/>
              </p:ext>
            </p:extLst>
          </p:nvPr>
        </p:nvGraphicFramePr>
        <p:xfrm>
          <a:off x="3346722" y="1301239"/>
          <a:ext cx="2585531" cy="2142048"/>
        </p:xfrm>
        <a:graphic>
          <a:graphicData uri="http://schemas.openxmlformats.org/drawingml/2006/table">
            <a:tbl>
              <a:tblPr>
                <a:tableStyleId>{5C22544A-7EE6-4342-B048-85BDC9FD1C3A}</a:tableStyleId>
              </a:tblPr>
              <a:tblGrid>
                <a:gridCol w="2213046">
                  <a:extLst>
                    <a:ext uri="{9D8B030D-6E8A-4147-A177-3AD203B41FA5}">
                      <a16:colId xmlns:a16="http://schemas.microsoft.com/office/drawing/2014/main" val="1221104140"/>
                    </a:ext>
                  </a:extLst>
                </a:gridCol>
                <a:gridCol w="372485">
                  <a:extLst>
                    <a:ext uri="{9D8B030D-6E8A-4147-A177-3AD203B41FA5}">
                      <a16:colId xmlns:a16="http://schemas.microsoft.com/office/drawing/2014/main" val="4176248469"/>
                    </a:ext>
                  </a:extLst>
                </a:gridCol>
              </a:tblGrid>
              <a:tr h="535512">
                <a:tc>
                  <a:txBody>
                    <a:bodyPr/>
                    <a:lstStyle/>
                    <a:p>
                      <a:pPr marL="0" marR="0" lvl="0" indent="0" algn="l" defTabSz="600121" rtl="0" eaLnBrk="1" fontAlgn="auto" latinLnBrk="0" hangingPunct="1">
                        <a:lnSpc>
                          <a:spcPct val="100000"/>
                        </a:lnSpc>
                        <a:spcBef>
                          <a:spcPts val="0"/>
                        </a:spcBef>
                        <a:spcAft>
                          <a:spcPts val="0"/>
                        </a:spcAft>
                        <a:buClrTx/>
                        <a:buSzTx/>
                        <a:buFontTx/>
                        <a:buNone/>
                        <a:tabLst/>
                        <a:defRPr/>
                      </a:pPr>
                      <a:r>
                        <a:rPr lang="en-GB" sz="800" b="1" kern="1200" dirty="0">
                          <a:solidFill>
                            <a:srgbClr val="003F48"/>
                          </a:solidFill>
                          <a:latin typeface="Avenir LT Pro 65 Medium" panose="020B0603020203020204" pitchFamily="34" charset="0"/>
                          <a:ea typeface="+mn-ea"/>
                          <a:cs typeface="+mn-cs"/>
                        </a:rPr>
                        <a:t>Recommending things to customers</a:t>
                      </a:r>
                    </a:p>
                    <a:p>
                      <a:pPr marL="0" marR="0" lvl="0" indent="0" algn="l" defTabSz="600121" rtl="0" eaLnBrk="1" fontAlgn="auto" latinLnBrk="0" hangingPunct="1">
                        <a:lnSpc>
                          <a:spcPct val="100000"/>
                        </a:lnSpc>
                        <a:spcBef>
                          <a:spcPts val="0"/>
                        </a:spcBef>
                        <a:spcAft>
                          <a:spcPts val="0"/>
                        </a:spcAft>
                        <a:buClrTx/>
                        <a:buSzTx/>
                        <a:buFontTx/>
                        <a:buNone/>
                        <a:tabLst/>
                        <a:defRPr/>
                      </a:pPr>
                      <a:r>
                        <a:rPr lang="en-GB" sz="800" b="0" i="1" dirty="0">
                          <a:solidFill>
                            <a:schemeClr val="tx1">
                              <a:lumMod val="75000"/>
                              <a:lumOff val="25000"/>
                            </a:schemeClr>
                          </a:solidFill>
                          <a:latin typeface="Avenir LT Pro 65 Medium" panose="020B0603020203020204" pitchFamily="34" charset="0"/>
                        </a:rPr>
                        <a:t>What is a recommendation engine, what it does and how to implement one.</a:t>
                      </a:r>
                    </a:p>
                  </a:txBody>
                  <a:tcPr marL="0"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003F48"/>
                          </a:solidFill>
                          <a:latin typeface="Avenir LT Pro 65 Medium" panose="020B0603020203020204" pitchFamily="34" charset="0"/>
                        </a:rPr>
                        <a:t>36</a:t>
                      </a:r>
                    </a:p>
                  </a:txBody>
                  <a:tcPr marL="54304"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8390095"/>
                  </a:ext>
                </a:extLst>
              </a:tr>
              <a:tr h="535512">
                <a:tc>
                  <a:txBody>
                    <a:bodyPr/>
                    <a:lstStyle/>
                    <a:p>
                      <a:pPr marL="0" marR="0" lvl="0" indent="0" algn="l" defTabSz="600121" rtl="0" eaLnBrk="1" fontAlgn="auto" latinLnBrk="0" hangingPunct="1">
                        <a:lnSpc>
                          <a:spcPct val="100000"/>
                        </a:lnSpc>
                        <a:spcBef>
                          <a:spcPts val="0"/>
                        </a:spcBef>
                        <a:spcAft>
                          <a:spcPts val="0"/>
                        </a:spcAft>
                        <a:buClrTx/>
                        <a:buSzTx/>
                        <a:buFontTx/>
                        <a:buNone/>
                        <a:tabLst/>
                        <a:defRPr/>
                      </a:pPr>
                      <a:r>
                        <a:rPr lang="en-GB" sz="800" b="1" kern="1200" dirty="0">
                          <a:solidFill>
                            <a:srgbClr val="003F48"/>
                          </a:solidFill>
                          <a:latin typeface="Avenir LT Pro 65 Medium" panose="020B0603020203020204" pitchFamily="34" charset="0"/>
                          <a:ea typeface="+mn-ea"/>
                          <a:cs typeface="+mn-cs"/>
                        </a:rPr>
                        <a:t>Orchestrating customer strategy</a:t>
                      </a:r>
                    </a:p>
                    <a:p>
                      <a:pPr marL="0" marR="0" lvl="0" indent="0" algn="l" defTabSz="600121" rtl="0" eaLnBrk="1" fontAlgn="auto" latinLnBrk="0" hangingPunct="1">
                        <a:lnSpc>
                          <a:spcPct val="100000"/>
                        </a:lnSpc>
                        <a:spcBef>
                          <a:spcPts val="0"/>
                        </a:spcBef>
                        <a:spcAft>
                          <a:spcPts val="0"/>
                        </a:spcAft>
                        <a:buClrTx/>
                        <a:buSzTx/>
                        <a:buFontTx/>
                        <a:buNone/>
                        <a:tabLst/>
                        <a:defRPr/>
                      </a:pPr>
                      <a:r>
                        <a:rPr lang="en-GB" sz="800" b="0" i="1" dirty="0">
                          <a:solidFill>
                            <a:schemeClr val="tx1">
                              <a:lumMod val="75000"/>
                              <a:lumOff val="25000"/>
                            </a:schemeClr>
                          </a:solidFill>
                          <a:latin typeface="Avenir LT Pro 65 Medium" panose="020B0603020203020204" pitchFamily="34" charset="0"/>
                        </a:rPr>
                        <a:t>What it is and when one is needed, plus where next best actions and decisioning fit in.</a:t>
                      </a:r>
                    </a:p>
                  </a:txBody>
                  <a:tcPr marL="0"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003F48"/>
                          </a:solidFill>
                          <a:latin typeface="Avenir LT Pro 65 Medium" panose="020B0603020203020204" pitchFamily="34" charset="0"/>
                        </a:rPr>
                        <a:t>47</a:t>
                      </a:r>
                    </a:p>
                  </a:txBody>
                  <a:tcPr marL="54304"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1229041"/>
                  </a:ext>
                </a:extLst>
              </a:tr>
              <a:tr h="535512">
                <a:tc>
                  <a:txBody>
                    <a:bodyPr/>
                    <a:lstStyle/>
                    <a:p>
                      <a:pPr marL="0" marR="0" lvl="0" indent="0" algn="l" defTabSz="600121" rtl="0" eaLnBrk="1" fontAlgn="auto" latinLnBrk="0" hangingPunct="1">
                        <a:lnSpc>
                          <a:spcPct val="100000"/>
                        </a:lnSpc>
                        <a:spcBef>
                          <a:spcPts val="0"/>
                        </a:spcBef>
                        <a:spcAft>
                          <a:spcPts val="0"/>
                        </a:spcAft>
                        <a:buClrTx/>
                        <a:buSzTx/>
                        <a:buFontTx/>
                        <a:buNone/>
                        <a:tabLst/>
                        <a:defRPr/>
                      </a:pPr>
                      <a:r>
                        <a:rPr lang="en-GB" sz="800" b="1" kern="1200" dirty="0">
                          <a:solidFill>
                            <a:srgbClr val="003F48"/>
                          </a:solidFill>
                          <a:latin typeface="Avenir LT Pro 65 Medium" panose="020B0603020203020204" pitchFamily="34" charset="0"/>
                          <a:ea typeface="+mn-ea"/>
                          <a:cs typeface="+mn-cs"/>
                        </a:rPr>
                        <a:t>Automating sales and marketing outreach</a:t>
                      </a:r>
                    </a:p>
                    <a:p>
                      <a:pPr marL="0" marR="0" lvl="0" indent="0" algn="l" defTabSz="600121" rtl="0" eaLnBrk="1" fontAlgn="auto" latinLnBrk="0" hangingPunct="1">
                        <a:lnSpc>
                          <a:spcPct val="100000"/>
                        </a:lnSpc>
                        <a:spcBef>
                          <a:spcPts val="0"/>
                        </a:spcBef>
                        <a:spcAft>
                          <a:spcPts val="0"/>
                        </a:spcAft>
                        <a:buClrTx/>
                        <a:buSzTx/>
                        <a:buFontTx/>
                        <a:buNone/>
                        <a:tabLst/>
                        <a:defRPr/>
                      </a:pPr>
                      <a:r>
                        <a:rPr lang="en-GB" sz="800" b="0" i="1" dirty="0">
                          <a:solidFill>
                            <a:schemeClr val="tx1">
                              <a:lumMod val="75000"/>
                              <a:lumOff val="25000"/>
                            </a:schemeClr>
                          </a:solidFill>
                          <a:latin typeface="Avenir LT Pro 65 Medium" panose="020B0603020203020204" pitchFamily="34" charset="0"/>
                        </a:rPr>
                        <a:t>What it is and how marketing automation can help, plus the key features to look for.</a:t>
                      </a:r>
                    </a:p>
                  </a:txBody>
                  <a:tcPr marL="0"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003F48"/>
                          </a:solidFill>
                          <a:latin typeface="Avenir LT Pro 65 Medium" panose="020B0603020203020204" pitchFamily="34" charset="0"/>
                        </a:rPr>
                        <a:t>57</a:t>
                      </a:r>
                    </a:p>
                  </a:txBody>
                  <a:tcPr marL="54304"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4954271"/>
                  </a:ext>
                </a:extLst>
              </a:tr>
              <a:tr h="535512">
                <a:tc>
                  <a:txBody>
                    <a:bodyPr/>
                    <a:lstStyle/>
                    <a:p>
                      <a:pPr marL="0" marR="0" lvl="0" indent="0" algn="l" defTabSz="600121" rtl="0" eaLnBrk="1" fontAlgn="auto" latinLnBrk="0" hangingPunct="1">
                        <a:lnSpc>
                          <a:spcPct val="100000"/>
                        </a:lnSpc>
                        <a:spcBef>
                          <a:spcPts val="0"/>
                        </a:spcBef>
                        <a:spcAft>
                          <a:spcPts val="0"/>
                        </a:spcAft>
                        <a:buClrTx/>
                        <a:buSzTx/>
                        <a:buFontTx/>
                        <a:buNone/>
                        <a:tabLst/>
                        <a:defRPr/>
                      </a:pPr>
                      <a:r>
                        <a:rPr lang="en-GB" sz="800" b="1" kern="1200" dirty="0">
                          <a:solidFill>
                            <a:srgbClr val="003F48"/>
                          </a:solidFill>
                          <a:latin typeface="Avenir LT Pro 65 Medium" panose="020B0603020203020204" pitchFamily="34" charset="0"/>
                          <a:ea typeface="+mn-ea"/>
                          <a:cs typeface="+mn-cs"/>
                        </a:rPr>
                        <a:t>Customer Relationship Management (CRM)</a:t>
                      </a:r>
                    </a:p>
                    <a:p>
                      <a:pPr marL="0" marR="0" lvl="0" indent="0" algn="l" defTabSz="600121" rtl="0" eaLnBrk="1" fontAlgn="auto" latinLnBrk="0" hangingPunct="1">
                        <a:lnSpc>
                          <a:spcPct val="100000"/>
                        </a:lnSpc>
                        <a:spcBef>
                          <a:spcPts val="0"/>
                        </a:spcBef>
                        <a:spcAft>
                          <a:spcPts val="0"/>
                        </a:spcAft>
                        <a:buClrTx/>
                        <a:buSzTx/>
                        <a:buFontTx/>
                        <a:buNone/>
                        <a:tabLst/>
                        <a:defRPr/>
                      </a:pPr>
                      <a:r>
                        <a:rPr lang="en-GB" sz="800" b="0" i="1" dirty="0">
                          <a:solidFill>
                            <a:schemeClr val="tx1">
                              <a:lumMod val="75000"/>
                              <a:lumOff val="25000"/>
                            </a:schemeClr>
                          </a:solidFill>
                          <a:latin typeface="Avenir LT Pro 65 Medium" panose="020B0603020203020204" pitchFamily="34" charset="0"/>
                        </a:rPr>
                        <a:t>About this pocketbook and the terminology used.</a:t>
                      </a:r>
                    </a:p>
                  </a:txBody>
                  <a:tcPr marL="0"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003F48"/>
                          </a:solidFill>
                          <a:latin typeface="Avenir LT Pro 65 Medium" panose="020B0603020203020204" pitchFamily="34" charset="0"/>
                        </a:rPr>
                        <a:t>64</a:t>
                      </a:r>
                    </a:p>
                  </a:txBody>
                  <a:tcPr marL="54304" marR="54304" marT="27153" marB="2715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53960686"/>
                  </a:ext>
                </a:extLst>
              </a:tr>
            </a:tbl>
          </a:graphicData>
        </a:graphic>
      </p:graphicFrame>
    </p:spTree>
    <p:extLst>
      <p:ext uri="{BB962C8B-B14F-4D97-AF65-F5344CB8AC3E}">
        <p14:creationId xmlns:p14="http://schemas.microsoft.com/office/powerpoint/2010/main" val="1014723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23962D-A7D8-0411-0D16-81D2CB973312}"/>
              </a:ext>
            </a:extLst>
          </p:cNvPr>
          <p:cNvSpPr/>
          <p:nvPr/>
        </p:nvSpPr>
        <p:spPr>
          <a:xfrm>
            <a:off x="340029" y="1237233"/>
            <a:ext cx="5531381" cy="1294770"/>
          </a:xfrm>
          <a:prstGeom prst="rect">
            <a:avLst/>
          </a:prstGeom>
        </p:spPr>
        <p:txBody>
          <a:bodyPr wrap="square" lIns="0" rIns="0" numCol="1" spcCol="360000">
            <a:noAutofit/>
          </a:bodyPr>
          <a:lstStyle/>
          <a:p>
            <a:pPr>
              <a:spcAft>
                <a:spcPts val="900"/>
              </a:spcAft>
              <a:buClr>
                <a:srgbClr val="003F48"/>
              </a:buClr>
            </a:pPr>
            <a:r>
              <a:rPr lang="en-GB" sz="900" dirty="0">
                <a:latin typeface="Avenir LT Pro 65 Medium" panose="020B0603020203020204" pitchFamily="34" charset="0"/>
              </a:rPr>
              <a:t>This approach is particularly beneficial for larger organisations with lots of complex data, sophisticated analysis needs and multiple analytical resources across a range of specialist skills. </a:t>
            </a:r>
          </a:p>
          <a:p>
            <a:pPr>
              <a:spcAft>
                <a:spcPts val="900"/>
              </a:spcAft>
              <a:buClr>
                <a:srgbClr val="003F48"/>
              </a:buClr>
            </a:pPr>
            <a:r>
              <a:rPr lang="en-GB" sz="900" dirty="0">
                <a:latin typeface="Avenir LT Pro 65 Medium" panose="020B0603020203020204" pitchFamily="34" charset="0"/>
              </a:rPr>
              <a:t>However, the core principles can still be applied in smaller businesses with limited data or simpler analytics requirements to improve efficiency.</a:t>
            </a:r>
          </a:p>
          <a:p>
            <a:pPr marL="90488" indent="-90488">
              <a:spcAft>
                <a:spcPts val="9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Standardised processes </a:t>
            </a:r>
            <a:r>
              <a:rPr lang="en-GB" sz="900" dirty="0">
                <a:latin typeface="Avenir LT Pro 65 Medium" panose="020B0603020203020204" pitchFamily="34" charset="0"/>
              </a:rPr>
              <a:t>ensure consistency across diverse data sources and analytical tasks.</a:t>
            </a:r>
          </a:p>
          <a:p>
            <a:pPr marL="90488" indent="-90488">
              <a:spcAft>
                <a:spcPts val="9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Centralised resource pool </a:t>
            </a:r>
            <a:r>
              <a:rPr lang="en-GB" sz="900" dirty="0">
                <a:latin typeface="Avenir LT Pro 65 Medium" panose="020B0603020203020204" pitchFamily="34" charset="0"/>
              </a:rPr>
              <a:t>helps overcome data silos and allows for better collaboration on data-driven projects.</a:t>
            </a:r>
          </a:p>
          <a:p>
            <a:pPr marL="90488" indent="-90488">
              <a:spcAft>
                <a:spcPts val="9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Prioritised workstack </a:t>
            </a:r>
            <a:r>
              <a:rPr lang="en-GB" sz="900" dirty="0">
                <a:latin typeface="Avenir LT Pro 65 Medium" panose="020B0603020203020204" pitchFamily="34" charset="0"/>
              </a:rPr>
              <a:t>ensures focus on what really matters for the business rather than just who shouts loudest.</a:t>
            </a:r>
          </a:p>
          <a:p>
            <a:pPr marL="90488" indent="-90488">
              <a:spcAft>
                <a:spcPts val="9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Minimum viable product approach </a:t>
            </a:r>
            <a:r>
              <a:rPr lang="en-GB" sz="900" dirty="0">
                <a:latin typeface="Avenir LT Pro 65 Medium" panose="020B0603020203020204" pitchFamily="34" charset="0"/>
              </a:rPr>
              <a:t>quickly produces something actionable that can be improved or expanded upon only if necessary.</a:t>
            </a:r>
          </a:p>
          <a:p>
            <a:pPr marL="90488" indent="-90488">
              <a:spcAft>
                <a:spcPts val="9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Easily expanded </a:t>
            </a:r>
            <a:r>
              <a:rPr lang="en-GB" sz="900" dirty="0">
                <a:latin typeface="Avenir LT Pro 65 Medium" panose="020B0603020203020204" pitchFamily="34" charset="0"/>
              </a:rPr>
              <a:t>as the company's data volume and insight needs grow.</a:t>
            </a:r>
          </a:p>
        </p:txBody>
      </p:sp>
      <p:sp>
        <p:nvSpPr>
          <p:cNvPr id="2" name="Title 1">
            <a:extLst>
              <a:ext uri="{FF2B5EF4-FFF2-40B4-BE49-F238E27FC236}">
                <a16:creationId xmlns:a16="http://schemas.microsoft.com/office/drawing/2014/main" id="{953B71F9-8CBC-FC74-D1C3-EC6B31F97B7D}"/>
              </a:ext>
            </a:extLst>
          </p:cNvPr>
          <p:cNvSpPr txBox="1">
            <a:spLocks/>
          </p:cNvSpPr>
          <p:nvPr/>
        </p:nvSpPr>
        <p:spPr>
          <a:xfrm>
            <a:off x="340029" y="779070"/>
            <a:ext cx="5074653"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DO YOU NEED AN INSIGHT FACTORY?</a:t>
            </a:r>
          </a:p>
        </p:txBody>
      </p:sp>
      <p:sp>
        <p:nvSpPr>
          <p:cNvPr id="3" name="Slide Number Placeholder 5">
            <a:extLst>
              <a:ext uri="{FF2B5EF4-FFF2-40B4-BE49-F238E27FC236}">
                <a16:creationId xmlns:a16="http://schemas.microsoft.com/office/drawing/2014/main" id="{42C19793-FDD2-D346-21B8-508FAB726E5C}"/>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30</a:t>
            </a:fld>
            <a:endParaRPr lang="en-GB" sz="754">
              <a:latin typeface="Avenir LT Pro 65 Medium" panose="020B0603020203020204" pitchFamily="34" charset="0"/>
            </a:endParaRPr>
          </a:p>
        </p:txBody>
      </p:sp>
      <p:sp>
        <p:nvSpPr>
          <p:cNvPr id="5" name="TextBox 4">
            <a:extLst>
              <a:ext uri="{FF2B5EF4-FFF2-40B4-BE49-F238E27FC236}">
                <a16:creationId xmlns:a16="http://schemas.microsoft.com/office/drawing/2014/main" id="{25C2DC20-2322-62A5-8918-EE0E1578D304}"/>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pic>
        <p:nvPicPr>
          <p:cNvPr id="6" name="Picture 5">
            <a:extLst>
              <a:ext uri="{FF2B5EF4-FFF2-40B4-BE49-F238E27FC236}">
                <a16:creationId xmlns:a16="http://schemas.microsoft.com/office/drawing/2014/main" id="{1C63C039-F014-CAC4-114F-D9C5840899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7" name="Straight Connector 6">
            <a:extLst>
              <a:ext uri="{FF2B5EF4-FFF2-40B4-BE49-F238E27FC236}">
                <a16:creationId xmlns:a16="http://schemas.microsoft.com/office/drawing/2014/main" id="{518FCD22-B612-CB5B-4936-79C52C376A38}"/>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FC0E91F-EE5A-FF0E-EE06-56FAD3310863}"/>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490436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31</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2" name="Title 1">
            <a:extLst>
              <a:ext uri="{FF2B5EF4-FFF2-40B4-BE49-F238E27FC236}">
                <a16:creationId xmlns:a16="http://schemas.microsoft.com/office/drawing/2014/main" id="{4EB7C36C-C589-CD63-6794-80EA3AE3713E}"/>
              </a:ext>
            </a:extLst>
          </p:cNvPr>
          <p:cNvSpPr txBox="1">
            <a:spLocks/>
          </p:cNvSpPr>
          <p:nvPr/>
        </p:nvSpPr>
        <p:spPr>
          <a:xfrm>
            <a:off x="475020" y="779070"/>
            <a:ext cx="5074653"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INSIGHT FACTORY PRINCIPLES OF OPERATION</a:t>
            </a:r>
          </a:p>
        </p:txBody>
      </p:sp>
      <p:pic>
        <p:nvPicPr>
          <p:cNvPr id="7" name="Graphic 6" descr="Robot Hand with solid fill">
            <a:extLst>
              <a:ext uri="{FF2B5EF4-FFF2-40B4-BE49-F238E27FC236}">
                <a16:creationId xmlns:a16="http://schemas.microsoft.com/office/drawing/2014/main" id="{6643FBDD-8A8D-CF80-B367-D819674A3A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39910" y="2424656"/>
            <a:ext cx="1147388" cy="1147388"/>
          </a:xfrm>
          <a:prstGeom prst="rect">
            <a:avLst/>
          </a:prstGeom>
        </p:spPr>
      </p:pic>
      <p:pic>
        <p:nvPicPr>
          <p:cNvPr id="8" name="Graphic 7" descr="Pie chart with solid fill">
            <a:extLst>
              <a:ext uri="{FF2B5EF4-FFF2-40B4-BE49-F238E27FC236}">
                <a16:creationId xmlns:a16="http://schemas.microsoft.com/office/drawing/2014/main" id="{0E5EF2EE-8D40-58D0-B619-1C330C71F3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78078" y="3076996"/>
            <a:ext cx="252827" cy="252827"/>
          </a:xfrm>
          <a:prstGeom prst="rect">
            <a:avLst/>
          </a:prstGeom>
        </p:spPr>
      </p:pic>
      <p:pic>
        <p:nvPicPr>
          <p:cNvPr id="9" name="Graphic 8" descr="Bar chart with solid fill">
            <a:extLst>
              <a:ext uri="{FF2B5EF4-FFF2-40B4-BE49-F238E27FC236}">
                <a16:creationId xmlns:a16="http://schemas.microsoft.com/office/drawing/2014/main" id="{2A1D8CB9-D6AB-D17F-1A1B-333F9A2EE8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09638" y="3076996"/>
            <a:ext cx="252827" cy="252827"/>
          </a:xfrm>
          <a:prstGeom prst="rect">
            <a:avLst/>
          </a:prstGeom>
        </p:spPr>
      </p:pic>
      <p:pic>
        <p:nvPicPr>
          <p:cNvPr id="10" name="Graphic 9" descr="Venn diagram with solid fill">
            <a:extLst>
              <a:ext uri="{FF2B5EF4-FFF2-40B4-BE49-F238E27FC236}">
                <a16:creationId xmlns:a16="http://schemas.microsoft.com/office/drawing/2014/main" id="{26126A77-C95B-942E-1420-920EC5F75D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141197" y="3076996"/>
            <a:ext cx="252827" cy="252827"/>
          </a:xfrm>
          <a:prstGeom prst="rect">
            <a:avLst/>
          </a:prstGeom>
        </p:spPr>
      </p:pic>
      <p:pic>
        <p:nvPicPr>
          <p:cNvPr id="11" name="Graphic 10" descr="Document with solid fill">
            <a:extLst>
              <a:ext uri="{FF2B5EF4-FFF2-40B4-BE49-F238E27FC236}">
                <a16:creationId xmlns:a16="http://schemas.microsoft.com/office/drawing/2014/main" id="{22F56DB7-5B50-86DE-9FC3-FA60552F362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1011374">
            <a:off x="4908087" y="3004876"/>
            <a:ext cx="252827" cy="252827"/>
          </a:xfrm>
          <a:prstGeom prst="rect">
            <a:avLst/>
          </a:prstGeom>
        </p:spPr>
      </p:pic>
      <p:sp>
        <p:nvSpPr>
          <p:cNvPr id="12" name="Isosceles Triangle 11">
            <a:extLst>
              <a:ext uri="{FF2B5EF4-FFF2-40B4-BE49-F238E27FC236}">
                <a16:creationId xmlns:a16="http://schemas.microsoft.com/office/drawing/2014/main" id="{713E2C6E-5E0E-932A-0866-51D76BC1161F}"/>
              </a:ext>
            </a:extLst>
          </p:cNvPr>
          <p:cNvSpPr/>
          <p:nvPr/>
        </p:nvSpPr>
        <p:spPr>
          <a:xfrm rot="5400000">
            <a:off x="2851398" y="3165660"/>
            <a:ext cx="215153" cy="108103"/>
          </a:xfrm>
          <a:prstGeom prst="triangle">
            <a:avLst/>
          </a:prstGeom>
          <a:solidFill>
            <a:srgbClr val="003F48">
              <a:alpha val="20000"/>
            </a:srgbClr>
          </a:solidFill>
        </p:spPr>
        <p:txBody>
          <a:bodyPr wrap="square" rtlCol="0" anchor="ctr">
            <a:noAutofit/>
          </a:bodyPr>
          <a:lstStyle/>
          <a:p>
            <a:pPr algn="ctr"/>
            <a:endParaRPr lang="en-GB" sz="900" b="1" dirty="0">
              <a:solidFill>
                <a:srgbClr val="003F48"/>
              </a:solidFill>
              <a:latin typeface="Century Gothic" panose="020B0502020202020204" pitchFamily="34" charset="0"/>
            </a:endParaRPr>
          </a:p>
        </p:txBody>
      </p:sp>
      <p:pic>
        <p:nvPicPr>
          <p:cNvPr id="13" name="Graphic 12" descr="Database with solid fill">
            <a:extLst>
              <a:ext uri="{FF2B5EF4-FFF2-40B4-BE49-F238E27FC236}">
                <a16:creationId xmlns:a16="http://schemas.microsoft.com/office/drawing/2014/main" id="{05ACC31A-09A1-9209-BEF1-140CEC704A1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428306" y="2934455"/>
            <a:ext cx="520305" cy="520305"/>
          </a:xfrm>
          <a:prstGeom prst="rect">
            <a:avLst/>
          </a:prstGeom>
        </p:spPr>
      </p:pic>
      <p:sp>
        <p:nvSpPr>
          <p:cNvPr id="14" name="Freeform: Shape 13">
            <a:extLst>
              <a:ext uri="{FF2B5EF4-FFF2-40B4-BE49-F238E27FC236}">
                <a16:creationId xmlns:a16="http://schemas.microsoft.com/office/drawing/2014/main" id="{D2BF11ED-B87F-3D3C-2501-653DE54FB06C}"/>
              </a:ext>
            </a:extLst>
          </p:cNvPr>
          <p:cNvSpPr/>
          <p:nvPr/>
        </p:nvSpPr>
        <p:spPr>
          <a:xfrm>
            <a:off x="3649209" y="3115435"/>
            <a:ext cx="185366" cy="185366"/>
          </a:xfrm>
          <a:custGeom>
            <a:avLst/>
            <a:gdLst>
              <a:gd name="connsiteX0" fmla="*/ 0 w 185366"/>
              <a:gd name="connsiteY0" fmla="*/ 0 h 185366"/>
              <a:gd name="connsiteX1" fmla="*/ 185366 w 185366"/>
              <a:gd name="connsiteY1" fmla="*/ 0 h 185366"/>
              <a:gd name="connsiteX2" fmla="*/ 185366 w 185366"/>
              <a:gd name="connsiteY2" fmla="*/ 185366 h 185366"/>
              <a:gd name="connsiteX3" fmla="*/ 0 w 185366"/>
              <a:gd name="connsiteY3" fmla="*/ 185366 h 185366"/>
            </a:gdLst>
            <a:ahLst/>
            <a:cxnLst>
              <a:cxn ang="0">
                <a:pos x="connsiteX0" y="connsiteY0"/>
              </a:cxn>
              <a:cxn ang="0">
                <a:pos x="connsiteX1" y="connsiteY1"/>
              </a:cxn>
              <a:cxn ang="0">
                <a:pos x="connsiteX2" y="connsiteY2"/>
              </a:cxn>
              <a:cxn ang="0">
                <a:pos x="connsiteX3" y="connsiteY3"/>
              </a:cxn>
            </a:cxnLst>
            <a:rect l="l" t="t" r="r" b="b"/>
            <a:pathLst>
              <a:path w="185366" h="185366">
                <a:moveTo>
                  <a:pt x="0" y="0"/>
                </a:moveTo>
                <a:lnTo>
                  <a:pt x="185366" y="0"/>
                </a:lnTo>
                <a:lnTo>
                  <a:pt x="185366" y="185366"/>
                </a:lnTo>
                <a:lnTo>
                  <a:pt x="0" y="185366"/>
                </a:lnTo>
                <a:close/>
              </a:path>
            </a:pathLst>
          </a:custGeom>
          <a:solidFill>
            <a:srgbClr val="003F48"/>
          </a:solidFill>
          <a:ln w="704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476DE869-20DF-6AC7-86C2-A65241305A36}"/>
              </a:ext>
            </a:extLst>
          </p:cNvPr>
          <p:cNvSpPr/>
          <p:nvPr/>
        </p:nvSpPr>
        <p:spPr>
          <a:xfrm>
            <a:off x="3549397" y="3015623"/>
            <a:ext cx="384991" cy="384991"/>
          </a:xfrm>
          <a:custGeom>
            <a:avLst/>
            <a:gdLst>
              <a:gd name="connsiteX0" fmla="*/ 356474 w 384991"/>
              <a:gd name="connsiteY0" fmla="*/ 0 h 384991"/>
              <a:gd name="connsiteX1" fmla="*/ 28518 w 384991"/>
              <a:gd name="connsiteY1" fmla="*/ 0 h 384991"/>
              <a:gd name="connsiteX2" fmla="*/ 0 w 384991"/>
              <a:gd name="connsiteY2" fmla="*/ 28518 h 384991"/>
              <a:gd name="connsiteX3" fmla="*/ 0 w 384991"/>
              <a:gd name="connsiteY3" fmla="*/ 356474 h 384991"/>
              <a:gd name="connsiteX4" fmla="*/ 28518 w 384991"/>
              <a:gd name="connsiteY4" fmla="*/ 384992 h 384991"/>
              <a:gd name="connsiteX5" fmla="*/ 356474 w 384991"/>
              <a:gd name="connsiteY5" fmla="*/ 384992 h 384991"/>
              <a:gd name="connsiteX6" fmla="*/ 384992 w 384991"/>
              <a:gd name="connsiteY6" fmla="*/ 356474 h 384991"/>
              <a:gd name="connsiteX7" fmla="*/ 384992 w 384991"/>
              <a:gd name="connsiteY7" fmla="*/ 28518 h 384991"/>
              <a:gd name="connsiteX8" fmla="*/ 356474 w 384991"/>
              <a:gd name="connsiteY8" fmla="*/ 0 h 384991"/>
              <a:gd name="connsiteX9" fmla="*/ 313697 w 384991"/>
              <a:gd name="connsiteY9" fmla="*/ 313697 h 384991"/>
              <a:gd name="connsiteX10" fmla="*/ 71295 w 384991"/>
              <a:gd name="connsiteY10" fmla="*/ 313697 h 384991"/>
              <a:gd name="connsiteX11" fmla="*/ 71295 w 384991"/>
              <a:gd name="connsiteY11" fmla="*/ 71295 h 384991"/>
              <a:gd name="connsiteX12" fmla="*/ 313697 w 384991"/>
              <a:gd name="connsiteY12" fmla="*/ 71295 h 38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991" h="384991">
                <a:moveTo>
                  <a:pt x="356474" y="0"/>
                </a:moveTo>
                <a:lnTo>
                  <a:pt x="28518" y="0"/>
                </a:lnTo>
                <a:cubicBezTo>
                  <a:pt x="12768" y="0"/>
                  <a:pt x="0" y="12768"/>
                  <a:pt x="0" y="28518"/>
                </a:cubicBezTo>
                <a:lnTo>
                  <a:pt x="0" y="356474"/>
                </a:lnTo>
                <a:cubicBezTo>
                  <a:pt x="0" y="372224"/>
                  <a:pt x="12768" y="384992"/>
                  <a:pt x="28518" y="384992"/>
                </a:cubicBezTo>
                <a:lnTo>
                  <a:pt x="356474" y="384992"/>
                </a:lnTo>
                <a:cubicBezTo>
                  <a:pt x="372224" y="384992"/>
                  <a:pt x="384992" y="372224"/>
                  <a:pt x="384992" y="356474"/>
                </a:cubicBezTo>
                <a:lnTo>
                  <a:pt x="384992" y="28518"/>
                </a:lnTo>
                <a:cubicBezTo>
                  <a:pt x="384992" y="12768"/>
                  <a:pt x="372224" y="0"/>
                  <a:pt x="356474" y="0"/>
                </a:cubicBezTo>
                <a:close/>
                <a:moveTo>
                  <a:pt x="313697" y="313697"/>
                </a:moveTo>
                <a:lnTo>
                  <a:pt x="71295" y="313697"/>
                </a:lnTo>
                <a:lnTo>
                  <a:pt x="71295" y="71295"/>
                </a:lnTo>
                <a:lnTo>
                  <a:pt x="313697" y="71295"/>
                </a:lnTo>
                <a:close/>
              </a:path>
            </a:pathLst>
          </a:custGeom>
          <a:solidFill>
            <a:srgbClr val="003F48"/>
          </a:solidFill>
          <a:ln w="704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FA6E481C-02EF-DDB0-E1ED-70F1B0B6686F}"/>
              </a:ext>
            </a:extLst>
          </p:cNvPr>
          <p:cNvSpPr/>
          <p:nvPr/>
        </p:nvSpPr>
        <p:spPr>
          <a:xfrm>
            <a:off x="3157751" y="3115435"/>
            <a:ext cx="185366" cy="185366"/>
          </a:xfrm>
          <a:custGeom>
            <a:avLst/>
            <a:gdLst>
              <a:gd name="connsiteX0" fmla="*/ 0 w 185366"/>
              <a:gd name="connsiteY0" fmla="*/ 0 h 185366"/>
              <a:gd name="connsiteX1" fmla="*/ 185366 w 185366"/>
              <a:gd name="connsiteY1" fmla="*/ 0 h 185366"/>
              <a:gd name="connsiteX2" fmla="*/ 185366 w 185366"/>
              <a:gd name="connsiteY2" fmla="*/ 185366 h 185366"/>
              <a:gd name="connsiteX3" fmla="*/ 0 w 185366"/>
              <a:gd name="connsiteY3" fmla="*/ 185366 h 185366"/>
            </a:gdLst>
            <a:ahLst/>
            <a:cxnLst>
              <a:cxn ang="0">
                <a:pos x="connsiteX0" y="connsiteY0"/>
              </a:cxn>
              <a:cxn ang="0">
                <a:pos x="connsiteX1" y="connsiteY1"/>
              </a:cxn>
              <a:cxn ang="0">
                <a:pos x="connsiteX2" y="connsiteY2"/>
              </a:cxn>
              <a:cxn ang="0">
                <a:pos x="connsiteX3" y="connsiteY3"/>
              </a:cxn>
            </a:cxnLst>
            <a:rect l="l" t="t" r="r" b="b"/>
            <a:pathLst>
              <a:path w="185366" h="185366">
                <a:moveTo>
                  <a:pt x="0" y="0"/>
                </a:moveTo>
                <a:lnTo>
                  <a:pt x="185366" y="0"/>
                </a:lnTo>
                <a:lnTo>
                  <a:pt x="185366" y="185366"/>
                </a:lnTo>
                <a:lnTo>
                  <a:pt x="0" y="185366"/>
                </a:lnTo>
                <a:close/>
              </a:path>
            </a:pathLst>
          </a:custGeom>
          <a:solidFill>
            <a:srgbClr val="003F48"/>
          </a:solidFill>
          <a:ln w="704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8024DA68-D0DB-202C-49DA-2DAA9D164BFA}"/>
              </a:ext>
            </a:extLst>
          </p:cNvPr>
          <p:cNvSpPr/>
          <p:nvPr/>
        </p:nvSpPr>
        <p:spPr>
          <a:xfrm>
            <a:off x="3057939" y="3015623"/>
            <a:ext cx="384991" cy="384991"/>
          </a:xfrm>
          <a:custGeom>
            <a:avLst/>
            <a:gdLst>
              <a:gd name="connsiteX0" fmla="*/ 356474 w 384991"/>
              <a:gd name="connsiteY0" fmla="*/ 0 h 384991"/>
              <a:gd name="connsiteX1" fmla="*/ 28518 w 384991"/>
              <a:gd name="connsiteY1" fmla="*/ 0 h 384991"/>
              <a:gd name="connsiteX2" fmla="*/ 0 w 384991"/>
              <a:gd name="connsiteY2" fmla="*/ 28518 h 384991"/>
              <a:gd name="connsiteX3" fmla="*/ 0 w 384991"/>
              <a:gd name="connsiteY3" fmla="*/ 356474 h 384991"/>
              <a:gd name="connsiteX4" fmla="*/ 28518 w 384991"/>
              <a:gd name="connsiteY4" fmla="*/ 384992 h 384991"/>
              <a:gd name="connsiteX5" fmla="*/ 356474 w 384991"/>
              <a:gd name="connsiteY5" fmla="*/ 384992 h 384991"/>
              <a:gd name="connsiteX6" fmla="*/ 384992 w 384991"/>
              <a:gd name="connsiteY6" fmla="*/ 356474 h 384991"/>
              <a:gd name="connsiteX7" fmla="*/ 384992 w 384991"/>
              <a:gd name="connsiteY7" fmla="*/ 28518 h 384991"/>
              <a:gd name="connsiteX8" fmla="*/ 356474 w 384991"/>
              <a:gd name="connsiteY8" fmla="*/ 0 h 384991"/>
              <a:gd name="connsiteX9" fmla="*/ 313697 w 384991"/>
              <a:gd name="connsiteY9" fmla="*/ 313697 h 384991"/>
              <a:gd name="connsiteX10" fmla="*/ 71295 w 384991"/>
              <a:gd name="connsiteY10" fmla="*/ 313697 h 384991"/>
              <a:gd name="connsiteX11" fmla="*/ 71295 w 384991"/>
              <a:gd name="connsiteY11" fmla="*/ 71295 h 384991"/>
              <a:gd name="connsiteX12" fmla="*/ 313697 w 384991"/>
              <a:gd name="connsiteY12" fmla="*/ 71295 h 38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991" h="384991">
                <a:moveTo>
                  <a:pt x="356474" y="0"/>
                </a:moveTo>
                <a:lnTo>
                  <a:pt x="28518" y="0"/>
                </a:lnTo>
                <a:cubicBezTo>
                  <a:pt x="12768" y="0"/>
                  <a:pt x="0" y="12768"/>
                  <a:pt x="0" y="28518"/>
                </a:cubicBezTo>
                <a:lnTo>
                  <a:pt x="0" y="356474"/>
                </a:lnTo>
                <a:cubicBezTo>
                  <a:pt x="0" y="372224"/>
                  <a:pt x="12768" y="384992"/>
                  <a:pt x="28518" y="384992"/>
                </a:cubicBezTo>
                <a:lnTo>
                  <a:pt x="356474" y="384992"/>
                </a:lnTo>
                <a:cubicBezTo>
                  <a:pt x="372224" y="384992"/>
                  <a:pt x="384992" y="372224"/>
                  <a:pt x="384992" y="356474"/>
                </a:cubicBezTo>
                <a:lnTo>
                  <a:pt x="384992" y="28518"/>
                </a:lnTo>
                <a:cubicBezTo>
                  <a:pt x="384992" y="12768"/>
                  <a:pt x="372224" y="0"/>
                  <a:pt x="356474" y="0"/>
                </a:cubicBezTo>
                <a:close/>
                <a:moveTo>
                  <a:pt x="313697" y="313697"/>
                </a:moveTo>
                <a:lnTo>
                  <a:pt x="71295" y="313697"/>
                </a:lnTo>
                <a:lnTo>
                  <a:pt x="71295" y="71295"/>
                </a:lnTo>
                <a:lnTo>
                  <a:pt x="313697" y="71295"/>
                </a:lnTo>
                <a:close/>
              </a:path>
            </a:pathLst>
          </a:custGeom>
          <a:solidFill>
            <a:srgbClr val="003F48"/>
          </a:solidFill>
          <a:ln w="704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04F22090-BCC8-FC0C-9F76-9FD58DDE8F16}"/>
              </a:ext>
            </a:extLst>
          </p:cNvPr>
          <p:cNvSpPr/>
          <p:nvPr/>
        </p:nvSpPr>
        <p:spPr>
          <a:xfrm>
            <a:off x="3471777" y="3279413"/>
            <a:ext cx="49906" cy="28517"/>
          </a:xfrm>
          <a:custGeom>
            <a:avLst/>
            <a:gdLst>
              <a:gd name="connsiteX0" fmla="*/ 0 w 49906"/>
              <a:gd name="connsiteY0" fmla="*/ 0 h 28517"/>
              <a:gd name="connsiteX1" fmla="*/ 49906 w 49906"/>
              <a:gd name="connsiteY1" fmla="*/ 0 h 28517"/>
              <a:gd name="connsiteX2" fmla="*/ 49906 w 49906"/>
              <a:gd name="connsiteY2" fmla="*/ 28518 h 28517"/>
              <a:gd name="connsiteX3" fmla="*/ 0 w 49906"/>
              <a:gd name="connsiteY3" fmla="*/ 28518 h 28517"/>
            </a:gdLst>
            <a:ahLst/>
            <a:cxnLst>
              <a:cxn ang="0">
                <a:pos x="connsiteX0" y="connsiteY0"/>
              </a:cxn>
              <a:cxn ang="0">
                <a:pos x="connsiteX1" y="connsiteY1"/>
              </a:cxn>
              <a:cxn ang="0">
                <a:pos x="connsiteX2" y="connsiteY2"/>
              </a:cxn>
              <a:cxn ang="0">
                <a:pos x="connsiteX3" y="connsiteY3"/>
              </a:cxn>
            </a:cxnLst>
            <a:rect l="l" t="t" r="r" b="b"/>
            <a:pathLst>
              <a:path w="49906" h="28517">
                <a:moveTo>
                  <a:pt x="0" y="0"/>
                </a:moveTo>
                <a:lnTo>
                  <a:pt x="49906" y="0"/>
                </a:lnTo>
                <a:lnTo>
                  <a:pt x="49906" y="28518"/>
                </a:lnTo>
                <a:lnTo>
                  <a:pt x="0" y="28518"/>
                </a:lnTo>
                <a:close/>
              </a:path>
            </a:pathLst>
          </a:custGeom>
          <a:solidFill>
            <a:srgbClr val="003F48"/>
          </a:solidFill>
          <a:ln w="704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1C184B32-75C8-397E-30AF-6865FC8E4AE2}"/>
              </a:ext>
            </a:extLst>
          </p:cNvPr>
          <p:cNvSpPr/>
          <p:nvPr/>
        </p:nvSpPr>
        <p:spPr>
          <a:xfrm>
            <a:off x="3471777" y="3336449"/>
            <a:ext cx="49906" cy="28517"/>
          </a:xfrm>
          <a:custGeom>
            <a:avLst/>
            <a:gdLst>
              <a:gd name="connsiteX0" fmla="*/ 0 w 49906"/>
              <a:gd name="connsiteY0" fmla="*/ 0 h 28517"/>
              <a:gd name="connsiteX1" fmla="*/ 49906 w 49906"/>
              <a:gd name="connsiteY1" fmla="*/ 0 h 28517"/>
              <a:gd name="connsiteX2" fmla="*/ 49906 w 49906"/>
              <a:gd name="connsiteY2" fmla="*/ 28518 h 28517"/>
              <a:gd name="connsiteX3" fmla="*/ 0 w 49906"/>
              <a:gd name="connsiteY3" fmla="*/ 28518 h 28517"/>
            </a:gdLst>
            <a:ahLst/>
            <a:cxnLst>
              <a:cxn ang="0">
                <a:pos x="connsiteX0" y="connsiteY0"/>
              </a:cxn>
              <a:cxn ang="0">
                <a:pos x="connsiteX1" y="connsiteY1"/>
              </a:cxn>
              <a:cxn ang="0">
                <a:pos x="connsiteX2" y="connsiteY2"/>
              </a:cxn>
              <a:cxn ang="0">
                <a:pos x="connsiteX3" y="connsiteY3"/>
              </a:cxn>
            </a:cxnLst>
            <a:rect l="l" t="t" r="r" b="b"/>
            <a:pathLst>
              <a:path w="49906" h="28517">
                <a:moveTo>
                  <a:pt x="0" y="0"/>
                </a:moveTo>
                <a:lnTo>
                  <a:pt x="49906" y="0"/>
                </a:lnTo>
                <a:lnTo>
                  <a:pt x="49906" y="28518"/>
                </a:lnTo>
                <a:lnTo>
                  <a:pt x="0" y="28518"/>
                </a:lnTo>
                <a:close/>
              </a:path>
            </a:pathLst>
          </a:custGeom>
          <a:solidFill>
            <a:srgbClr val="003F48"/>
          </a:solidFill>
          <a:ln w="704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1A059421-9CF6-2AF6-355C-4CCA2B92864D}"/>
              </a:ext>
            </a:extLst>
          </p:cNvPr>
          <p:cNvSpPr/>
          <p:nvPr/>
        </p:nvSpPr>
        <p:spPr>
          <a:xfrm>
            <a:off x="3471777" y="3222377"/>
            <a:ext cx="49906" cy="28517"/>
          </a:xfrm>
          <a:custGeom>
            <a:avLst/>
            <a:gdLst>
              <a:gd name="connsiteX0" fmla="*/ 0 w 49906"/>
              <a:gd name="connsiteY0" fmla="*/ 0 h 28517"/>
              <a:gd name="connsiteX1" fmla="*/ 49906 w 49906"/>
              <a:gd name="connsiteY1" fmla="*/ 0 h 28517"/>
              <a:gd name="connsiteX2" fmla="*/ 49906 w 49906"/>
              <a:gd name="connsiteY2" fmla="*/ 28518 h 28517"/>
              <a:gd name="connsiteX3" fmla="*/ 0 w 49906"/>
              <a:gd name="connsiteY3" fmla="*/ 28518 h 28517"/>
            </a:gdLst>
            <a:ahLst/>
            <a:cxnLst>
              <a:cxn ang="0">
                <a:pos x="connsiteX0" y="connsiteY0"/>
              </a:cxn>
              <a:cxn ang="0">
                <a:pos x="connsiteX1" y="connsiteY1"/>
              </a:cxn>
              <a:cxn ang="0">
                <a:pos x="connsiteX2" y="connsiteY2"/>
              </a:cxn>
              <a:cxn ang="0">
                <a:pos x="connsiteX3" y="connsiteY3"/>
              </a:cxn>
            </a:cxnLst>
            <a:rect l="l" t="t" r="r" b="b"/>
            <a:pathLst>
              <a:path w="49906" h="28517">
                <a:moveTo>
                  <a:pt x="0" y="0"/>
                </a:moveTo>
                <a:lnTo>
                  <a:pt x="49906" y="0"/>
                </a:lnTo>
                <a:lnTo>
                  <a:pt x="49906" y="28518"/>
                </a:lnTo>
                <a:lnTo>
                  <a:pt x="0" y="28518"/>
                </a:lnTo>
                <a:close/>
              </a:path>
            </a:pathLst>
          </a:custGeom>
          <a:solidFill>
            <a:srgbClr val="003F48"/>
          </a:solidFill>
          <a:ln w="704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5DBA2EB1-67A6-93F0-77D0-0CA1D1B50A7E}"/>
              </a:ext>
            </a:extLst>
          </p:cNvPr>
          <p:cNvSpPr/>
          <p:nvPr/>
        </p:nvSpPr>
        <p:spPr>
          <a:xfrm>
            <a:off x="3471777" y="3051270"/>
            <a:ext cx="49906" cy="28517"/>
          </a:xfrm>
          <a:custGeom>
            <a:avLst/>
            <a:gdLst>
              <a:gd name="connsiteX0" fmla="*/ 0 w 49906"/>
              <a:gd name="connsiteY0" fmla="*/ 0 h 28517"/>
              <a:gd name="connsiteX1" fmla="*/ 49906 w 49906"/>
              <a:gd name="connsiteY1" fmla="*/ 0 h 28517"/>
              <a:gd name="connsiteX2" fmla="*/ 49906 w 49906"/>
              <a:gd name="connsiteY2" fmla="*/ 28518 h 28517"/>
              <a:gd name="connsiteX3" fmla="*/ 0 w 49906"/>
              <a:gd name="connsiteY3" fmla="*/ 28518 h 28517"/>
            </a:gdLst>
            <a:ahLst/>
            <a:cxnLst>
              <a:cxn ang="0">
                <a:pos x="connsiteX0" y="connsiteY0"/>
              </a:cxn>
              <a:cxn ang="0">
                <a:pos x="connsiteX1" y="connsiteY1"/>
              </a:cxn>
              <a:cxn ang="0">
                <a:pos x="connsiteX2" y="connsiteY2"/>
              </a:cxn>
              <a:cxn ang="0">
                <a:pos x="connsiteX3" y="connsiteY3"/>
              </a:cxn>
            </a:cxnLst>
            <a:rect l="l" t="t" r="r" b="b"/>
            <a:pathLst>
              <a:path w="49906" h="28517">
                <a:moveTo>
                  <a:pt x="0" y="0"/>
                </a:moveTo>
                <a:lnTo>
                  <a:pt x="49906" y="0"/>
                </a:lnTo>
                <a:lnTo>
                  <a:pt x="49906" y="28518"/>
                </a:lnTo>
                <a:lnTo>
                  <a:pt x="0" y="28518"/>
                </a:lnTo>
                <a:close/>
              </a:path>
            </a:pathLst>
          </a:custGeom>
          <a:solidFill>
            <a:srgbClr val="003F48"/>
          </a:solidFill>
          <a:ln w="704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F57202D-D2BC-BFB9-5704-DF2AA0778309}"/>
              </a:ext>
            </a:extLst>
          </p:cNvPr>
          <p:cNvSpPr/>
          <p:nvPr/>
        </p:nvSpPr>
        <p:spPr>
          <a:xfrm>
            <a:off x="3471777" y="3165342"/>
            <a:ext cx="49906" cy="28517"/>
          </a:xfrm>
          <a:custGeom>
            <a:avLst/>
            <a:gdLst>
              <a:gd name="connsiteX0" fmla="*/ 0 w 49906"/>
              <a:gd name="connsiteY0" fmla="*/ 0 h 28517"/>
              <a:gd name="connsiteX1" fmla="*/ 49906 w 49906"/>
              <a:gd name="connsiteY1" fmla="*/ 0 h 28517"/>
              <a:gd name="connsiteX2" fmla="*/ 49906 w 49906"/>
              <a:gd name="connsiteY2" fmla="*/ 28518 h 28517"/>
              <a:gd name="connsiteX3" fmla="*/ 0 w 49906"/>
              <a:gd name="connsiteY3" fmla="*/ 28518 h 28517"/>
            </a:gdLst>
            <a:ahLst/>
            <a:cxnLst>
              <a:cxn ang="0">
                <a:pos x="connsiteX0" y="connsiteY0"/>
              </a:cxn>
              <a:cxn ang="0">
                <a:pos x="connsiteX1" y="connsiteY1"/>
              </a:cxn>
              <a:cxn ang="0">
                <a:pos x="connsiteX2" y="connsiteY2"/>
              </a:cxn>
              <a:cxn ang="0">
                <a:pos x="connsiteX3" y="connsiteY3"/>
              </a:cxn>
            </a:cxnLst>
            <a:rect l="l" t="t" r="r" b="b"/>
            <a:pathLst>
              <a:path w="49906" h="28517">
                <a:moveTo>
                  <a:pt x="0" y="0"/>
                </a:moveTo>
                <a:lnTo>
                  <a:pt x="49906" y="0"/>
                </a:lnTo>
                <a:lnTo>
                  <a:pt x="49906" y="28518"/>
                </a:lnTo>
                <a:lnTo>
                  <a:pt x="0" y="28518"/>
                </a:lnTo>
                <a:close/>
              </a:path>
            </a:pathLst>
          </a:custGeom>
          <a:solidFill>
            <a:srgbClr val="003F48"/>
          </a:solidFill>
          <a:ln w="704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EB7A1D7-4BA0-8482-7405-4727EDC720A3}"/>
              </a:ext>
            </a:extLst>
          </p:cNvPr>
          <p:cNvSpPr/>
          <p:nvPr/>
        </p:nvSpPr>
        <p:spPr>
          <a:xfrm>
            <a:off x="3471777" y="3108306"/>
            <a:ext cx="49906" cy="28517"/>
          </a:xfrm>
          <a:custGeom>
            <a:avLst/>
            <a:gdLst>
              <a:gd name="connsiteX0" fmla="*/ 0 w 49906"/>
              <a:gd name="connsiteY0" fmla="*/ 0 h 28517"/>
              <a:gd name="connsiteX1" fmla="*/ 49906 w 49906"/>
              <a:gd name="connsiteY1" fmla="*/ 0 h 28517"/>
              <a:gd name="connsiteX2" fmla="*/ 49906 w 49906"/>
              <a:gd name="connsiteY2" fmla="*/ 28518 h 28517"/>
              <a:gd name="connsiteX3" fmla="*/ 0 w 49906"/>
              <a:gd name="connsiteY3" fmla="*/ 28518 h 28517"/>
            </a:gdLst>
            <a:ahLst/>
            <a:cxnLst>
              <a:cxn ang="0">
                <a:pos x="connsiteX0" y="connsiteY0"/>
              </a:cxn>
              <a:cxn ang="0">
                <a:pos x="connsiteX1" y="connsiteY1"/>
              </a:cxn>
              <a:cxn ang="0">
                <a:pos x="connsiteX2" y="connsiteY2"/>
              </a:cxn>
              <a:cxn ang="0">
                <a:pos x="connsiteX3" y="connsiteY3"/>
              </a:cxn>
            </a:cxnLst>
            <a:rect l="l" t="t" r="r" b="b"/>
            <a:pathLst>
              <a:path w="49906" h="28517">
                <a:moveTo>
                  <a:pt x="0" y="0"/>
                </a:moveTo>
                <a:lnTo>
                  <a:pt x="49906" y="0"/>
                </a:lnTo>
                <a:lnTo>
                  <a:pt x="49906" y="28518"/>
                </a:lnTo>
                <a:lnTo>
                  <a:pt x="0" y="28518"/>
                </a:lnTo>
                <a:close/>
              </a:path>
            </a:pathLst>
          </a:custGeom>
          <a:solidFill>
            <a:srgbClr val="003F48"/>
          </a:solidFill>
          <a:ln w="704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E70A444-2838-8CBA-57E2-F1D1FCD2572A}"/>
              </a:ext>
            </a:extLst>
          </p:cNvPr>
          <p:cNvSpPr/>
          <p:nvPr/>
        </p:nvSpPr>
        <p:spPr>
          <a:xfrm>
            <a:off x="4681430" y="3327288"/>
            <a:ext cx="1229736" cy="73326"/>
          </a:xfrm>
          <a:custGeom>
            <a:avLst/>
            <a:gdLst>
              <a:gd name="connsiteX0" fmla="*/ 36663 w 1229736"/>
              <a:gd name="connsiteY0" fmla="*/ 0 h 73326"/>
              <a:gd name="connsiteX1" fmla="*/ 1193073 w 1229736"/>
              <a:gd name="connsiteY1" fmla="*/ 0 h 73326"/>
              <a:gd name="connsiteX2" fmla="*/ 1229736 w 1229736"/>
              <a:gd name="connsiteY2" fmla="*/ 36663 h 73326"/>
              <a:gd name="connsiteX3" fmla="*/ 1193073 w 1229736"/>
              <a:gd name="connsiteY3" fmla="*/ 73326 h 73326"/>
              <a:gd name="connsiteX4" fmla="*/ 1191716 w 1229736"/>
              <a:gd name="connsiteY4" fmla="*/ 73326 h 73326"/>
              <a:gd name="connsiteX5" fmla="*/ 1214627 w 1229736"/>
              <a:gd name="connsiteY5" fmla="*/ 63836 h 73326"/>
              <a:gd name="connsiteX6" fmla="*/ 1225171 w 1229736"/>
              <a:gd name="connsiteY6" fmla="*/ 38380 h 73326"/>
              <a:gd name="connsiteX7" fmla="*/ 1189171 w 1229736"/>
              <a:gd name="connsiteY7" fmla="*/ 2380 h 73326"/>
              <a:gd name="connsiteX8" fmla="*/ 1153171 w 1229736"/>
              <a:gd name="connsiteY8" fmla="*/ 38380 h 73326"/>
              <a:gd name="connsiteX9" fmla="*/ 1163716 w 1229736"/>
              <a:gd name="connsiteY9" fmla="*/ 63836 h 73326"/>
              <a:gd name="connsiteX10" fmla="*/ 1186627 w 1229736"/>
              <a:gd name="connsiteY10" fmla="*/ 73326 h 73326"/>
              <a:gd name="connsiteX11" fmla="*/ 617413 w 1229736"/>
              <a:gd name="connsiteY11" fmla="*/ 73326 h 73326"/>
              <a:gd name="connsiteX12" fmla="*/ 640324 w 1229736"/>
              <a:gd name="connsiteY12" fmla="*/ 63836 h 73326"/>
              <a:gd name="connsiteX13" fmla="*/ 650868 w 1229736"/>
              <a:gd name="connsiteY13" fmla="*/ 38380 h 73326"/>
              <a:gd name="connsiteX14" fmla="*/ 614868 w 1229736"/>
              <a:gd name="connsiteY14" fmla="*/ 2380 h 73326"/>
              <a:gd name="connsiteX15" fmla="*/ 578868 w 1229736"/>
              <a:gd name="connsiteY15" fmla="*/ 38380 h 73326"/>
              <a:gd name="connsiteX16" fmla="*/ 589412 w 1229736"/>
              <a:gd name="connsiteY16" fmla="*/ 63836 h 73326"/>
              <a:gd name="connsiteX17" fmla="*/ 612324 w 1229736"/>
              <a:gd name="connsiteY17" fmla="*/ 73326 h 73326"/>
              <a:gd name="connsiteX18" fmla="*/ 48069 w 1229736"/>
              <a:gd name="connsiteY18" fmla="*/ 73326 h 73326"/>
              <a:gd name="connsiteX19" fmla="*/ 70980 w 1229736"/>
              <a:gd name="connsiteY19" fmla="*/ 63836 h 73326"/>
              <a:gd name="connsiteX20" fmla="*/ 81524 w 1229736"/>
              <a:gd name="connsiteY20" fmla="*/ 38380 h 73326"/>
              <a:gd name="connsiteX21" fmla="*/ 45524 w 1229736"/>
              <a:gd name="connsiteY21" fmla="*/ 2380 h 73326"/>
              <a:gd name="connsiteX22" fmla="*/ 9524 w 1229736"/>
              <a:gd name="connsiteY22" fmla="*/ 38380 h 73326"/>
              <a:gd name="connsiteX23" fmla="*/ 20068 w 1229736"/>
              <a:gd name="connsiteY23" fmla="*/ 63836 h 73326"/>
              <a:gd name="connsiteX24" fmla="*/ 42980 w 1229736"/>
              <a:gd name="connsiteY24" fmla="*/ 73326 h 73326"/>
              <a:gd name="connsiteX25" fmla="*/ 36663 w 1229736"/>
              <a:gd name="connsiteY25" fmla="*/ 73326 h 73326"/>
              <a:gd name="connsiteX26" fmla="*/ 0 w 1229736"/>
              <a:gd name="connsiteY26" fmla="*/ 36663 h 73326"/>
              <a:gd name="connsiteX27" fmla="*/ 36663 w 1229736"/>
              <a:gd name="connsiteY27" fmla="*/ 0 h 7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9736" h="73326">
                <a:moveTo>
                  <a:pt x="36663" y="0"/>
                </a:moveTo>
                <a:lnTo>
                  <a:pt x="1193073" y="0"/>
                </a:lnTo>
                <a:cubicBezTo>
                  <a:pt x="1213321" y="0"/>
                  <a:pt x="1229736" y="16415"/>
                  <a:pt x="1229736" y="36663"/>
                </a:cubicBezTo>
                <a:cubicBezTo>
                  <a:pt x="1229736" y="56911"/>
                  <a:pt x="1213321" y="73326"/>
                  <a:pt x="1193073" y="73326"/>
                </a:cubicBezTo>
                <a:lnTo>
                  <a:pt x="1191716" y="73326"/>
                </a:lnTo>
                <a:lnTo>
                  <a:pt x="1214627" y="63836"/>
                </a:lnTo>
                <a:cubicBezTo>
                  <a:pt x="1221142" y="57321"/>
                  <a:pt x="1225171" y="48321"/>
                  <a:pt x="1225171" y="38380"/>
                </a:cubicBezTo>
                <a:cubicBezTo>
                  <a:pt x="1225171" y="18498"/>
                  <a:pt x="1209053" y="2380"/>
                  <a:pt x="1189171" y="2380"/>
                </a:cubicBezTo>
                <a:cubicBezTo>
                  <a:pt x="1169289" y="2380"/>
                  <a:pt x="1153171" y="18498"/>
                  <a:pt x="1153171" y="38380"/>
                </a:cubicBezTo>
                <a:cubicBezTo>
                  <a:pt x="1153171" y="48321"/>
                  <a:pt x="1157201" y="57321"/>
                  <a:pt x="1163716" y="63836"/>
                </a:cubicBezTo>
                <a:lnTo>
                  <a:pt x="1186627" y="73326"/>
                </a:lnTo>
                <a:lnTo>
                  <a:pt x="617413" y="73326"/>
                </a:lnTo>
                <a:lnTo>
                  <a:pt x="640324" y="63836"/>
                </a:lnTo>
                <a:cubicBezTo>
                  <a:pt x="646839" y="57321"/>
                  <a:pt x="650868" y="48321"/>
                  <a:pt x="650868" y="38380"/>
                </a:cubicBezTo>
                <a:cubicBezTo>
                  <a:pt x="650868" y="18498"/>
                  <a:pt x="634750" y="2380"/>
                  <a:pt x="614868" y="2380"/>
                </a:cubicBezTo>
                <a:cubicBezTo>
                  <a:pt x="594986" y="2380"/>
                  <a:pt x="578868" y="18498"/>
                  <a:pt x="578868" y="38380"/>
                </a:cubicBezTo>
                <a:cubicBezTo>
                  <a:pt x="578868" y="48321"/>
                  <a:pt x="582898" y="57321"/>
                  <a:pt x="589412" y="63836"/>
                </a:cubicBezTo>
                <a:lnTo>
                  <a:pt x="612324" y="73326"/>
                </a:lnTo>
                <a:lnTo>
                  <a:pt x="48069" y="73326"/>
                </a:lnTo>
                <a:lnTo>
                  <a:pt x="70980" y="63836"/>
                </a:lnTo>
                <a:cubicBezTo>
                  <a:pt x="77495" y="57321"/>
                  <a:pt x="81524" y="48321"/>
                  <a:pt x="81524" y="38380"/>
                </a:cubicBezTo>
                <a:cubicBezTo>
                  <a:pt x="81524" y="18498"/>
                  <a:pt x="65406" y="2380"/>
                  <a:pt x="45524" y="2380"/>
                </a:cubicBezTo>
                <a:cubicBezTo>
                  <a:pt x="25642" y="2380"/>
                  <a:pt x="9524" y="18498"/>
                  <a:pt x="9524" y="38380"/>
                </a:cubicBezTo>
                <a:cubicBezTo>
                  <a:pt x="9524" y="48321"/>
                  <a:pt x="13554" y="57321"/>
                  <a:pt x="20068" y="63836"/>
                </a:cubicBezTo>
                <a:lnTo>
                  <a:pt x="42980" y="73326"/>
                </a:lnTo>
                <a:lnTo>
                  <a:pt x="36663" y="73326"/>
                </a:lnTo>
                <a:cubicBezTo>
                  <a:pt x="16415" y="73326"/>
                  <a:pt x="0" y="56911"/>
                  <a:pt x="0" y="36663"/>
                </a:cubicBezTo>
                <a:cubicBezTo>
                  <a:pt x="0" y="16415"/>
                  <a:pt x="16415" y="0"/>
                  <a:pt x="36663" y="0"/>
                </a:cubicBezTo>
                <a:close/>
              </a:path>
            </a:pathLst>
          </a:custGeom>
          <a:noFill/>
          <a:ln w="28575">
            <a:solidFill>
              <a:srgbClr val="003F48"/>
            </a:solidFill>
          </a:ln>
        </p:spPr>
        <p:txBody>
          <a:bodyPr wrap="square" rtlCol="0" anchor="ctr">
            <a:noAutofit/>
          </a:bodyPr>
          <a:lstStyle/>
          <a:p>
            <a:pPr algn="ctr"/>
            <a:endParaRPr lang="en-GB" sz="900" b="1" dirty="0">
              <a:solidFill>
                <a:srgbClr val="003F48"/>
              </a:solidFill>
              <a:latin typeface="Century Gothic" panose="020B0502020202020204" pitchFamily="34" charset="0"/>
            </a:endParaRPr>
          </a:p>
        </p:txBody>
      </p:sp>
      <p:sp>
        <p:nvSpPr>
          <p:cNvPr id="31" name="TextBox 30">
            <a:extLst>
              <a:ext uri="{FF2B5EF4-FFF2-40B4-BE49-F238E27FC236}">
                <a16:creationId xmlns:a16="http://schemas.microsoft.com/office/drawing/2014/main" id="{873665E7-496C-D268-E8FB-81D9972E8DE0}"/>
              </a:ext>
            </a:extLst>
          </p:cNvPr>
          <p:cNvSpPr txBox="1"/>
          <p:nvPr/>
        </p:nvSpPr>
        <p:spPr>
          <a:xfrm>
            <a:off x="475019" y="1250942"/>
            <a:ext cx="2088277" cy="907268"/>
          </a:xfrm>
          <a:prstGeom prst="rect">
            <a:avLst/>
          </a:prstGeom>
          <a:noFill/>
        </p:spPr>
        <p:txBody>
          <a:bodyPr wrap="square" lIns="0" rIns="0">
            <a:noAutofit/>
          </a:bodyPr>
          <a:lstStyle>
            <a:defPPr>
              <a:defRPr lang="en-US"/>
            </a:defPPr>
            <a:lvl1pPr marL="88900" indent="-88900">
              <a:spcAft>
                <a:spcPts val="300"/>
              </a:spcAft>
              <a:buClr>
                <a:srgbClr val="003F48"/>
              </a:buClr>
              <a:buFont typeface="Wingdings" panose="05000000000000000000" pitchFamily="2" charset="2"/>
              <a:buChar char="§"/>
              <a:defRPr sz="800">
                <a:latin typeface="Avenir LT Pro 65 Medium" panose="020B0603020203020204" pitchFamily="34" charset="0"/>
              </a:defRPr>
            </a:lvl1pPr>
          </a:lstStyle>
          <a:p>
            <a:pPr marL="179388" indent="-179388">
              <a:buFont typeface="+mj-lt"/>
              <a:buAutoNum type="arabicPeriod"/>
            </a:pPr>
            <a:r>
              <a:rPr lang="en-GB" dirty="0"/>
              <a:t>All analytical resources are pooled into a single centre of excellence (</a:t>
            </a:r>
            <a:r>
              <a:rPr lang="en-GB" dirty="0" err="1"/>
              <a:t>CoE</a:t>
            </a:r>
            <a:r>
              <a:rPr lang="en-GB" dirty="0"/>
              <a:t>)*.</a:t>
            </a:r>
          </a:p>
          <a:p>
            <a:pPr marL="179388" indent="-179388">
              <a:buFont typeface="+mj-lt"/>
              <a:buAutoNum type="arabicPeriod"/>
            </a:pPr>
            <a:r>
              <a:rPr lang="en-GB" dirty="0"/>
              <a:t>Resources are prioritised across different business projects using a methodology such as Agile.</a:t>
            </a:r>
          </a:p>
          <a:p>
            <a:pPr marL="179388" indent="-179388">
              <a:buFont typeface="+mj-lt"/>
              <a:buAutoNum type="arabicPeriod"/>
            </a:pPr>
            <a:r>
              <a:rPr lang="en-GB" dirty="0"/>
              <a:t>Analytical tools are fully integrated and automate standard and repetitive tasks.</a:t>
            </a:r>
          </a:p>
          <a:p>
            <a:pPr marL="179388" indent="-179388">
              <a:buFont typeface="+mj-lt"/>
              <a:buAutoNum type="arabicPeriod"/>
            </a:pPr>
            <a:r>
              <a:rPr lang="en-GB" dirty="0"/>
              <a:t>All data collection, storage, access, engineering and analysis follows standardised procedures to ensure data quality and produce more rapid insight.</a:t>
            </a:r>
          </a:p>
          <a:p>
            <a:pPr marL="179388" indent="-179388">
              <a:buFont typeface="+mj-lt"/>
              <a:buAutoNum type="arabicPeriod"/>
            </a:pPr>
            <a:r>
              <a:rPr lang="en-GB" dirty="0"/>
              <a:t>Analytical requests are added to a workstack along with ideas for new techniques, models and insights.</a:t>
            </a:r>
          </a:p>
        </p:txBody>
      </p:sp>
      <p:pic>
        <p:nvPicPr>
          <p:cNvPr id="39" name="Graphic 38" descr="Inbox with solid fill">
            <a:extLst>
              <a:ext uri="{FF2B5EF4-FFF2-40B4-BE49-F238E27FC236}">
                <a16:creationId xmlns:a16="http://schemas.microsoft.com/office/drawing/2014/main" id="{F8A24521-36DF-23C7-9B8E-6A8AA46D611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037626" y="2430560"/>
            <a:ext cx="425616" cy="425616"/>
          </a:xfrm>
          <a:prstGeom prst="rect">
            <a:avLst/>
          </a:prstGeom>
        </p:spPr>
      </p:pic>
      <p:grpSp>
        <p:nvGrpSpPr>
          <p:cNvPr id="44" name="Group 43">
            <a:extLst>
              <a:ext uri="{FF2B5EF4-FFF2-40B4-BE49-F238E27FC236}">
                <a16:creationId xmlns:a16="http://schemas.microsoft.com/office/drawing/2014/main" id="{E7729BE3-9182-1505-865E-DF3AF9EE49B1}"/>
              </a:ext>
            </a:extLst>
          </p:cNvPr>
          <p:cNvGrpSpPr/>
          <p:nvPr/>
        </p:nvGrpSpPr>
        <p:grpSpPr>
          <a:xfrm>
            <a:off x="2901315" y="3524443"/>
            <a:ext cx="698236" cy="347136"/>
            <a:chOff x="2434352" y="1209593"/>
            <a:chExt cx="698236" cy="347136"/>
          </a:xfrm>
        </p:grpSpPr>
        <p:pic>
          <p:nvPicPr>
            <p:cNvPr id="43" name="Graphic 42" descr="User with solid fill">
              <a:extLst>
                <a:ext uri="{FF2B5EF4-FFF2-40B4-BE49-F238E27FC236}">
                  <a16:creationId xmlns:a16="http://schemas.microsoft.com/office/drawing/2014/main" id="{EAFD6210-F554-F59F-B880-D109FCF8B22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810551" y="1209593"/>
              <a:ext cx="322037" cy="322037"/>
            </a:xfrm>
            <a:prstGeom prst="rect">
              <a:avLst/>
            </a:prstGeom>
          </p:spPr>
        </p:pic>
        <p:pic>
          <p:nvPicPr>
            <p:cNvPr id="37" name="Graphic 36" descr="User with solid fill">
              <a:extLst>
                <a:ext uri="{FF2B5EF4-FFF2-40B4-BE49-F238E27FC236}">
                  <a16:creationId xmlns:a16="http://schemas.microsoft.com/office/drawing/2014/main" id="{86DC16B7-0400-1C5F-D1DE-1D85AEE5E2F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434352" y="1209593"/>
              <a:ext cx="322037" cy="322037"/>
            </a:xfrm>
            <a:prstGeom prst="rect">
              <a:avLst/>
            </a:prstGeom>
          </p:spPr>
        </p:pic>
        <p:pic>
          <p:nvPicPr>
            <p:cNvPr id="42" name="Graphic 41" descr="User with solid fill">
              <a:extLst>
                <a:ext uri="{FF2B5EF4-FFF2-40B4-BE49-F238E27FC236}">
                  <a16:creationId xmlns:a16="http://schemas.microsoft.com/office/drawing/2014/main" id="{3ACF1EC8-E52D-D117-0637-9B2F6BD96E4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622451" y="1234692"/>
              <a:ext cx="322037" cy="322037"/>
            </a:xfrm>
            <a:prstGeom prst="rect">
              <a:avLst/>
            </a:prstGeom>
          </p:spPr>
        </p:pic>
      </p:grpSp>
      <p:sp>
        <p:nvSpPr>
          <p:cNvPr id="52" name="TextBox 51">
            <a:extLst>
              <a:ext uri="{FF2B5EF4-FFF2-40B4-BE49-F238E27FC236}">
                <a16:creationId xmlns:a16="http://schemas.microsoft.com/office/drawing/2014/main" id="{2A6B2D6C-CDD9-32B0-64DC-DC06410A8D7C}"/>
              </a:ext>
            </a:extLst>
          </p:cNvPr>
          <p:cNvSpPr txBox="1"/>
          <p:nvPr/>
        </p:nvSpPr>
        <p:spPr>
          <a:xfrm>
            <a:off x="2808058" y="1250942"/>
            <a:ext cx="3122847" cy="369332"/>
          </a:xfrm>
          <a:prstGeom prst="rect">
            <a:avLst/>
          </a:prstGeom>
          <a:noFill/>
        </p:spPr>
        <p:txBody>
          <a:bodyPr wrap="square" lIns="0" rIns="0">
            <a:noAutofit/>
          </a:bodyPr>
          <a:lstStyle>
            <a:defPPr>
              <a:defRPr lang="en-US"/>
            </a:defPPr>
            <a:lvl1pPr marL="179388" indent="-179388">
              <a:spcAft>
                <a:spcPts val="300"/>
              </a:spcAft>
              <a:buClr>
                <a:srgbClr val="003F48"/>
              </a:buClr>
              <a:buFont typeface="+mj-lt"/>
              <a:buAutoNum type="arabicPeriod" startAt="4"/>
              <a:defRPr sz="800">
                <a:latin typeface="Avenir LT Pro 65 Medium" panose="020B0603020203020204" pitchFamily="34" charset="0"/>
              </a:defRPr>
            </a:lvl1pPr>
          </a:lstStyle>
          <a:p>
            <a:pPr>
              <a:buFont typeface="+mj-lt"/>
              <a:buAutoNum type="arabicPeriod" startAt="6"/>
            </a:pPr>
            <a:r>
              <a:rPr lang="en-GB" dirty="0"/>
              <a:t>Workstack regularly re-prioritised with stakeholders using high-level assessments of customer and business impact.</a:t>
            </a:r>
          </a:p>
          <a:p>
            <a:pPr>
              <a:buFont typeface="+mj-lt"/>
              <a:buAutoNum type="arabicPeriod" startAt="6"/>
            </a:pPr>
            <a:r>
              <a:rPr lang="en-GB" dirty="0"/>
              <a:t>Each workstack item is defined with a minimum viable product, typically the questions to be answered in a priority sequence.</a:t>
            </a:r>
          </a:p>
          <a:p>
            <a:pPr>
              <a:buFont typeface="+mj-lt"/>
              <a:buAutoNum type="arabicPeriod" startAt="6"/>
            </a:pPr>
            <a:r>
              <a:rPr lang="en-GB" dirty="0"/>
              <a:t>Regular communications provide findings and insights to stakeholders.</a:t>
            </a:r>
          </a:p>
        </p:txBody>
      </p:sp>
      <p:sp>
        <p:nvSpPr>
          <p:cNvPr id="53" name="Isosceles Triangle 52">
            <a:extLst>
              <a:ext uri="{FF2B5EF4-FFF2-40B4-BE49-F238E27FC236}">
                <a16:creationId xmlns:a16="http://schemas.microsoft.com/office/drawing/2014/main" id="{AD188538-6FFC-6299-C547-5C2453E57102}"/>
              </a:ext>
            </a:extLst>
          </p:cNvPr>
          <p:cNvSpPr/>
          <p:nvPr/>
        </p:nvSpPr>
        <p:spPr>
          <a:xfrm>
            <a:off x="3142858" y="3456876"/>
            <a:ext cx="215153" cy="108103"/>
          </a:xfrm>
          <a:prstGeom prst="triangle">
            <a:avLst/>
          </a:prstGeom>
          <a:solidFill>
            <a:srgbClr val="003F48">
              <a:alpha val="20000"/>
            </a:srgbClr>
          </a:solidFill>
        </p:spPr>
        <p:txBody>
          <a:bodyPr wrap="square" rtlCol="0" anchor="ctr">
            <a:noAutofit/>
          </a:bodyPr>
          <a:lstStyle/>
          <a:p>
            <a:pPr algn="ctr"/>
            <a:endParaRPr lang="en-GB" sz="900" b="1" dirty="0">
              <a:solidFill>
                <a:srgbClr val="003F48"/>
              </a:solidFill>
              <a:latin typeface="Century Gothic" panose="020B0502020202020204" pitchFamily="34" charset="0"/>
            </a:endParaRPr>
          </a:p>
        </p:txBody>
      </p:sp>
      <p:sp>
        <p:nvSpPr>
          <p:cNvPr id="54" name="Isosceles Triangle 53">
            <a:extLst>
              <a:ext uri="{FF2B5EF4-FFF2-40B4-BE49-F238E27FC236}">
                <a16:creationId xmlns:a16="http://schemas.microsoft.com/office/drawing/2014/main" id="{56AD6B97-64DF-2722-7805-D795048FFC06}"/>
              </a:ext>
            </a:extLst>
          </p:cNvPr>
          <p:cNvSpPr/>
          <p:nvPr/>
        </p:nvSpPr>
        <p:spPr>
          <a:xfrm rot="10800000">
            <a:off x="3142857" y="2864382"/>
            <a:ext cx="215153" cy="108103"/>
          </a:xfrm>
          <a:prstGeom prst="triangle">
            <a:avLst/>
          </a:prstGeom>
          <a:solidFill>
            <a:srgbClr val="003F48">
              <a:alpha val="20000"/>
            </a:srgbClr>
          </a:solidFill>
        </p:spPr>
        <p:txBody>
          <a:bodyPr wrap="square" rtlCol="0" anchor="ctr">
            <a:noAutofit/>
          </a:bodyPr>
          <a:lstStyle/>
          <a:p>
            <a:pPr algn="ctr"/>
            <a:endParaRPr lang="en-GB" sz="900" b="1" dirty="0">
              <a:solidFill>
                <a:srgbClr val="003F48"/>
              </a:solidFill>
              <a:latin typeface="Century Gothic" panose="020B0502020202020204" pitchFamily="34" charset="0"/>
            </a:endParaRPr>
          </a:p>
        </p:txBody>
      </p:sp>
      <p:sp>
        <p:nvSpPr>
          <p:cNvPr id="55" name="TextBox 54">
            <a:extLst>
              <a:ext uri="{FF2B5EF4-FFF2-40B4-BE49-F238E27FC236}">
                <a16:creationId xmlns:a16="http://schemas.microsoft.com/office/drawing/2014/main" id="{D72BA1EA-01C2-1F21-3EDD-FA6F73D0F29E}"/>
              </a:ext>
            </a:extLst>
          </p:cNvPr>
          <p:cNvSpPr txBox="1"/>
          <p:nvPr/>
        </p:nvSpPr>
        <p:spPr>
          <a:xfrm>
            <a:off x="472146" y="3990175"/>
            <a:ext cx="3912319" cy="169277"/>
          </a:xfrm>
          <a:prstGeom prst="rect">
            <a:avLst/>
          </a:prstGeom>
        </p:spPr>
        <p:txBody>
          <a:bodyPr wrap="square" lIns="36000" rIns="36000" anchor="ctr">
            <a:spAutoFit/>
          </a:bodyPr>
          <a:lstStyle>
            <a:defPPr>
              <a:defRPr lang="en-US"/>
            </a:defPPr>
            <a:lvl1pPr>
              <a:defRPr sz="500" spc="59">
                <a:solidFill>
                  <a:schemeClr val="tx1">
                    <a:lumMod val="50000"/>
                    <a:lumOff val="50000"/>
                  </a:schemeClr>
                </a:solidFill>
                <a:latin typeface="Avenir LT Pro 65 Medium" panose="020B0603020203020204" pitchFamily="34" charset="0"/>
              </a:defRPr>
            </a:lvl1pPr>
          </a:lstStyle>
          <a:p>
            <a:r>
              <a:rPr lang="en-GB" dirty="0"/>
              <a:t>* See next page for definition of a Centre of Excellence</a:t>
            </a:r>
          </a:p>
        </p:txBody>
      </p:sp>
      <p:sp>
        <p:nvSpPr>
          <p:cNvPr id="58" name="TextBox 57">
            <a:extLst>
              <a:ext uri="{FF2B5EF4-FFF2-40B4-BE49-F238E27FC236}">
                <a16:creationId xmlns:a16="http://schemas.microsoft.com/office/drawing/2014/main" id="{4E3DBCEF-2C9D-8AA1-A8A4-0E4664A470BA}"/>
              </a:ext>
            </a:extLst>
          </p:cNvPr>
          <p:cNvSpPr txBox="1"/>
          <p:nvPr/>
        </p:nvSpPr>
        <p:spPr>
          <a:xfrm>
            <a:off x="3352521" y="3313840"/>
            <a:ext cx="227424" cy="246221"/>
          </a:xfrm>
          <a:prstGeom prst="rect">
            <a:avLst/>
          </a:prstGeom>
          <a:noFill/>
        </p:spPr>
        <p:txBody>
          <a:bodyPr wrap="square">
            <a:spAutoFit/>
          </a:bodyPr>
          <a:lstStyle/>
          <a:p>
            <a:r>
              <a:rPr lang="en-GB" sz="1000" dirty="0">
                <a:sym typeface="Wingdings" panose="05000000000000000000" pitchFamily="2" charset="2"/>
              </a:rPr>
              <a:t></a:t>
            </a:r>
            <a:endParaRPr lang="en-GB" sz="1000" dirty="0"/>
          </a:p>
        </p:txBody>
      </p:sp>
      <p:sp>
        <p:nvSpPr>
          <p:cNvPr id="59" name="TextBox 58">
            <a:extLst>
              <a:ext uri="{FF2B5EF4-FFF2-40B4-BE49-F238E27FC236}">
                <a16:creationId xmlns:a16="http://schemas.microsoft.com/office/drawing/2014/main" id="{A4FF00B3-990E-5CF0-7FAA-CECC61BC835C}"/>
              </a:ext>
            </a:extLst>
          </p:cNvPr>
          <p:cNvSpPr txBox="1"/>
          <p:nvPr/>
        </p:nvSpPr>
        <p:spPr>
          <a:xfrm>
            <a:off x="2986049" y="3351548"/>
            <a:ext cx="302574" cy="246221"/>
          </a:xfrm>
          <a:prstGeom prst="rect">
            <a:avLst/>
          </a:prstGeom>
          <a:noFill/>
        </p:spPr>
        <p:txBody>
          <a:bodyPr wrap="square">
            <a:spAutoFit/>
          </a:bodyPr>
          <a:lstStyle/>
          <a:p>
            <a:r>
              <a:rPr lang="en-GB" sz="1000" dirty="0">
                <a:sym typeface="Wingdings" panose="05000000000000000000" pitchFamily="2" charset="2"/>
              </a:rPr>
              <a:t></a:t>
            </a:r>
            <a:endParaRPr lang="en-GB" sz="1000" dirty="0"/>
          </a:p>
        </p:txBody>
      </p:sp>
      <p:sp>
        <p:nvSpPr>
          <p:cNvPr id="60" name="TextBox 59">
            <a:extLst>
              <a:ext uri="{FF2B5EF4-FFF2-40B4-BE49-F238E27FC236}">
                <a16:creationId xmlns:a16="http://schemas.microsoft.com/office/drawing/2014/main" id="{1DDC8917-CA1F-B67C-6C9F-E3F8AABFE287}"/>
              </a:ext>
            </a:extLst>
          </p:cNvPr>
          <p:cNvSpPr txBox="1"/>
          <p:nvPr/>
        </p:nvSpPr>
        <p:spPr>
          <a:xfrm>
            <a:off x="2740295" y="3644914"/>
            <a:ext cx="322037" cy="246221"/>
          </a:xfrm>
          <a:prstGeom prst="rect">
            <a:avLst/>
          </a:prstGeom>
          <a:noFill/>
        </p:spPr>
        <p:txBody>
          <a:bodyPr wrap="square">
            <a:spAutoFit/>
          </a:bodyPr>
          <a:lstStyle/>
          <a:p>
            <a:r>
              <a:rPr lang="en-GB" sz="1000" dirty="0">
                <a:sym typeface="Wingdings" panose="05000000000000000000" pitchFamily="2" charset="2"/>
              </a:rPr>
              <a:t></a:t>
            </a:r>
            <a:endParaRPr lang="en-GB" sz="1000" dirty="0"/>
          </a:p>
        </p:txBody>
      </p:sp>
      <p:sp>
        <p:nvSpPr>
          <p:cNvPr id="61" name="TextBox 60">
            <a:extLst>
              <a:ext uri="{FF2B5EF4-FFF2-40B4-BE49-F238E27FC236}">
                <a16:creationId xmlns:a16="http://schemas.microsoft.com/office/drawing/2014/main" id="{AC43DA81-1199-BDE5-6EE0-A143D6312854}"/>
              </a:ext>
            </a:extLst>
          </p:cNvPr>
          <p:cNvSpPr txBox="1"/>
          <p:nvPr/>
        </p:nvSpPr>
        <p:spPr>
          <a:xfrm>
            <a:off x="2808059" y="2900185"/>
            <a:ext cx="227424" cy="246221"/>
          </a:xfrm>
          <a:prstGeom prst="rect">
            <a:avLst/>
          </a:prstGeom>
          <a:noFill/>
        </p:spPr>
        <p:txBody>
          <a:bodyPr wrap="square">
            <a:spAutoFit/>
          </a:bodyPr>
          <a:lstStyle/>
          <a:p>
            <a:r>
              <a:rPr lang="en-GB" sz="1000" dirty="0">
                <a:sym typeface="Wingdings" panose="05000000000000000000" pitchFamily="2" charset="2"/>
              </a:rPr>
              <a:t></a:t>
            </a:r>
            <a:endParaRPr lang="en-GB" sz="1000" dirty="0"/>
          </a:p>
        </p:txBody>
      </p:sp>
      <p:sp>
        <p:nvSpPr>
          <p:cNvPr id="62" name="TextBox 61">
            <a:extLst>
              <a:ext uri="{FF2B5EF4-FFF2-40B4-BE49-F238E27FC236}">
                <a16:creationId xmlns:a16="http://schemas.microsoft.com/office/drawing/2014/main" id="{9B3A675D-7761-6D44-EF8B-562C2C1578D3}"/>
              </a:ext>
            </a:extLst>
          </p:cNvPr>
          <p:cNvSpPr txBox="1"/>
          <p:nvPr/>
        </p:nvSpPr>
        <p:spPr>
          <a:xfrm>
            <a:off x="3254340" y="2409095"/>
            <a:ext cx="227424" cy="246221"/>
          </a:xfrm>
          <a:prstGeom prst="rect">
            <a:avLst/>
          </a:prstGeom>
          <a:noFill/>
        </p:spPr>
        <p:txBody>
          <a:bodyPr wrap="square">
            <a:spAutoFit/>
          </a:bodyPr>
          <a:lstStyle/>
          <a:p>
            <a:r>
              <a:rPr lang="en-GB" sz="1000" dirty="0">
                <a:sym typeface="Wingdings" panose="05000000000000000000" pitchFamily="2" charset="2"/>
              </a:rPr>
              <a:t></a:t>
            </a:r>
            <a:endParaRPr lang="en-GB" sz="1000" dirty="0"/>
          </a:p>
        </p:txBody>
      </p:sp>
      <p:sp>
        <p:nvSpPr>
          <p:cNvPr id="63" name="TextBox 62">
            <a:extLst>
              <a:ext uri="{FF2B5EF4-FFF2-40B4-BE49-F238E27FC236}">
                <a16:creationId xmlns:a16="http://schemas.microsoft.com/office/drawing/2014/main" id="{C76BF205-A8FA-AA4E-A2CE-DE373A3659B5}"/>
              </a:ext>
            </a:extLst>
          </p:cNvPr>
          <p:cNvSpPr txBox="1"/>
          <p:nvPr/>
        </p:nvSpPr>
        <p:spPr>
          <a:xfrm>
            <a:off x="3327869" y="2627595"/>
            <a:ext cx="227424" cy="246221"/>
          </a:xfrm>
          <a:prstGeom prst="rect">
            <a:avLst/>
          </a:prstGeom>
          <a:noFill/>
        </p:spPr>
        <p:txBody>
          <a:bodyPr wrap="square">
            <a:spAutoFit/>
          </a:bodyPr>
          <a:lstStyle/>
          <a:p>
            <a:r>
              <a:rPr lang="en-GB" sz="1000" dirty="0">
                <a:sym typeface="Wingdings" panose="05000000000000000000" pitchFamily="2" charset="2"/>
              </a:rPr>
              <a:t></a:t>
            </a:r>
            <a:endParaRPr lang="en-GB" sz="1000" dirty="0"/>
          </a:p>
        </p:txBody>
      </p:sp>
      <p:sp>
        <p:nvSpPr>
          <p:cNvPr id="64" name="TextBox 63">
            <a:extLst>
              <a:ext uri="{FF2B5EF4-FFF2-40B4-BE49-F238E27FC236}">
                <a16:creationId xmlns:a16="http://schemas.microsoft.com/office/drawing/2014/main" id="{23E75718-144E-3315-C3C7-34D041DD541A}"/>
              </a:ext>
            </a:extLst>
          </p:cNvPr>
          <p:cNvSpPr txBox="1"/>
          <p:nvPr/>
        </p:nvSpPr>
        <p:spPr>
          <a:xfrm>
            <a:off x="3259888" y="2793748"/>
            <a:ext cx="227424" cy="246221"/>
          </a:xfrm>
          <a:prstGeom prst="rect">
            <a:avLst/>
          </a:prstGeom>
          <a:noFill/>
        </p:spPr>
        <p:txBody>
          <a:bodyPr wrap="square">
            <a:spAutoFit/>
          </a:bodyPr>
          <a:lstStyle/>
          <a:p>
            <a:r>
              <a:rPr lang="en-GB" sz="1000" dirty="0">
                <a:sym typeface="Wingdings" panose="05000000000000000000" pitchFamily="2" charset="2"/>
              </a:rPr>
              <a:t></a:t>
            </a:r>
            <a:endParaRPr lang="en-GB" sz="1000" dirty="0"/>
          </a:p>
        </p:txBody>
      </p:sp>
      <p:sp>
        <p:nvSpPr>
          <p:cNvPr id="65" name="TextBox 64">
            <a:extLst>
              <a:ext uri="{FF2B5EF4-FFF2-40B4-BE49-F238E27FC236}">
                <a16:creationId xmlns:a16="http://schemas.microsoft.com/office/drawing/2014/main" id="{0DD79B6A-69A0-0FCD-DC44-7AC5B8D329DA}"/>
              </a:ext>
            </a:extLst>
          </p:cNvPr>
          <p:cNvSpPr txBox="1"/>
          <p:nvPr/>
        </p:nvSpPr>
        <p:spPr>
          <a:xfrm>
            <a:off x="5037985" y="2880289"/>
            <a:ext cx="227424" cy="246221"/>
          </a:xfrm>
          <a:prstGeom prst="rect">
            <a:avLst/>
          </a:prstGeom>
          <a:noFill/>
        </p:spPr>
        <p:txBody>
          <a:bodyPr wrap="square">
            <a:spAutoFit/>
          </a:bodyPr>
          <a:lstStyle/>
          <a:p>
            <a:r>
              <a:rPr lang="en-GB" sz="1000" dirty="0">
                <a:sym typeface="Wingdings" panose="05000000000000000000" pitchFamily="2" charset="2"/>
              </a:rPr>
              <a:t></a:t>
            </a:r>
            <a:endParaRPr lang="en-GB" sz="1000" dirty="0"/>
          </a:p>
        </p:txBody>
      </p:sp>
    </p:spTree>
    <p:extLst>
      <p:ext uri="{BB962C8B-B14F-4D97-AF65-F5344CB8AC3E}">
        <p14:creationId xmlns:p14="http://schemas.microsoft.com/office/powerpoint/2010/main" val="3832784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E8E4F6-3961-A08F-CA90-1877CE0CF5D7}"/>
              </a:ext>
            </a:extLst>
          </p:cNvPr>
          <p:cNvSpPr/>
          <p:nvPr/>
        </p:nvSpPr>
        <p:spPr>
          <a:xfrm>
            <a:off x="340029" y="1259645"/>
            <a:ext cx="5416197" cy="1994542"/>
          </a:xfrm>
          <a:prstGeom prst="rect">
            <a:avLst/>
          </a:prstGeom>
          <a:noFill/>
        </p:spPr>
        <p:txBody>
          <a:bodyPr wrap="square" lIns="0" rIns="0" numCol="1" spcCol="360000">
            <a:noAutofit/>
          </a:bodyPr>
          <a:lstStyle/>
          <a:p>
            <a:pPr marL="90488" indent="-90488">
              <a:spcAft>
                <a:spcPts val="12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Defines</a:t>
            </a:r>
            <a:r>
              <a:rPr lang="en-GB" sz="900" dirty="0">
                <a:latin typeface="Avenir LT Pro 65 Medium" panose="020B0603020203020204" pitchFamily="34" charset="0"/>
              </a:rPr>
              <a:t> </a:t>
            </a:r>
            <a:r>
              <a:rPr lang="en-GB" sz="900" b="1" dirty="0">
                <a:solidFill>
                  <a:srgbClr val="003F48"/>
                </a:solidFill>
                <a:latin typeface="Avenir LT Pro 65 Medium" panose="020B0603020203020204" pitchFamily="34" charset="0"/>
              </a:rPr>
              <a:t>best practice </a:t>
            </a:r>
            <a:r>
              <a:rPr lang="en-GB" sz="900" dirty="0">
                <a:latin typeface="Avenir LT Pro 65 Medium" panose="020B0603020203020204" pitchFamily="34" charset="0"/>
              </a:rPr>
              <a:t>for analytics and ownership of data quality.</a:t>
            </a:r>
          </a:p>
          <a:p>
            <a:pPr marL="90488" indent="-90488">
              <a:spcAft>
                <a:spcPts val="12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Establishes</a:t>
            </a:r>
            <a:r>
              <a:rPr lang="en-GB" sz="900" dirty="0">
                <a:latin typeface="Avenir LT Pro 65 Medium" panose="020B0603020203020204" pitchFamily="34" charset="0"/>
              </a:rPr>
              <a:t> </a:t>
            </a:r>
            <a:r>
              <a:rPr lang="en-GB" sz="900" b="1" dirty="0">
                <a:solidFill>
                  <a:srgbClr val="003F48"/>
                </a:solidFill>
                <a:latin typeface="Avenir LT Pro 65 Medium" panose="020B0603020203020204" pitchFamily="34" charset="0"/>
              </a:rPr>
              <a:t>and documents standards </a:t>
            </a:r>
            <a:r>
              <a:rPr lang="en-GB" sz="900" dirty="0">
                <a:latin typeface="Avenir LT Pro 65 Medium" panose="020B0603020203020204" pitchFamily="34" charset="0"/>
              </a:rPr>
              <a:t>and processes for acquiring, cleaning, engineering, analysing and reporting of data in the business.</a:t>
            </a:r>
          </a:p>
          <a:p>
            <a:pPr marL="90488" indent="-90488">
              <a:spcAft>
                <a:spcPts val="12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Governs all data analytics </a:t>
            </a:r>
            <a:r>
              <a:rPr lang="en-GB" sz="900" dirty="0">
                <a:latin typeface="Avenir LT Pro 65 Medium" panose="020B0603020203020204" pitchFamily="34" charset="0"/>
              </a:rPr>
              <a:t>production across the business to ensure consistency and robustness.</a:t>
            </a:r>
          </a:p>
          <a:p>
            <a:pPr marL="90488" indent="-90488">
              <a:spcAft>
                <a:spcPts val="12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Understands</a:t>
            </a:r>
            <a:r>
              <a:rPr lang="en-GB" sz="900" dirty="0">
                <a:latin typeface="Avenir LT Pro 65 Medium" panose="020B0603020203020204" pitchFamily="34" charset="0"/>
              </a:rPr>
              <a:t> </a:t>
            </a:r>
            <a:r>
              <a:rPr lang="en-GB" sz="900" b="1" dirty="0">
                <a:solidFill>
                  <a:srgbClr val="003F48"/>
                </a:solidFill>
                <a:latin typeface="Avenir LT Pro 65 Medium" panose="020B0603020203020204" pitchFamily="34" charset="0"/>
              </a:rPr>
              <a:t>context and needs </a:t>
            </a:r>
            <a:r>
              <a:rPr lang="en-GB" sz="900" dirty="0">
                <a:latin typeface="Avenir LT Pro 65 Medium" panose="020B0603020203020204" pitchFamily="34" charset="0"/>
              </a:rPr>
              <a:t>of the business and stakeholders to deliver relevant and actionable insights.</a:t>
            </a:r>
          </a:p>
          <a:p>
            <a:pPr marL="90488" indent="-90488">
              <a:spcAft>
                <a:spcPts val="12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Embeds</a:t>
            </a:r>
            <a:r>
              <a:rPr lang="en-GB" sz="900" dirty="0">
                <a:latin typeface="Avenir LT Pro 65 Medium" panose="020B0603020203020204" pitchFamily="34" charset="0"/>
              </a:rPr>
              <a:t> </a:t>
            </a:r>
            <a:r>
              <a:rPr lang="en-GB" sz="900" b="1" dirty="0">
                <a:solidFill>
                  <a:srgbClr val="003F48"/>
                </a:solidFill>
                <a:latin typeface="Avenir LT Pro 65 Medium" panose="020B0603020203020204" pitchFamily="34" charset="0"/>
              </a:rPr>
              <a:t>test and learn </a:t>
            </a:r>
            <a:r>
              <a:rPr lang="en-GB" sz="900" dirty="0">
                <a:latin typeface="Avenir LT Pro 65 Medium" panose="020B0603020203020204" pitchFamily="34" charset="0"/>
              </a:rPr>
              <a:t>across the business to better understand true performance of activities such as marketing and sales efforts.</a:t>
            </a:r>
          </a:p>
        </p:txBody>
      </p:sp>
      <p:sp>
        <p:nvSpPr>
          <p:cNvPr id="6" name="Title 1">
            <a:extLst>
              <a:ext uri="{FF2B5EF4-FFF2-40B4-BE49-F238E27FC236}">
                <a16:creationId xmlns:a16="http://schemas.microsoft.com/office/drawing/2014/main" id="{D2FBD49E-5F47-FF34-BC85-9AFBB62003D9}"/>
              </a:ext>
            </a:extLst>
          </p:cNvPr>
          <p:cNvSpPr txBox="1">
            <a:spLocks/>
          </p:cNvSpPr>
          <p:nvPr/>
        </p:nvSpPr>
        <p:spPr>
          <a:xfrm>
            <a:off x="340029" y="779070"/>
            <a:ext cx="5074653"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INSIGHT FACTORY CENTRE OF EXCELLENCE</a:t>
            </a:r>
          </a:p>
        </p:txBody>
      </p:sp>
      <p:sp>
        <p:nvSpPr>
          <p:cNvPr id="7" name="Slide Number Placeholder 5">
            <a:extLst>
              <a:ext uri="{FF2B5EF4-FFF2-40B4-BE49-F238E27FC236}">
                <a16:creationId xmlns:a16="http://schemas.microsoft.com/office/drawing/2014/main" id="{FC36431F-06AB-5A32-8F74-0F9ACE9CB120}"/>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32</a:t>
            </a:fld>
            <a:endParaRPr lang="en-GB" sz="754">
              <a:latin typeface="Avenir LT Pro 65 Medium" panose="020B0603020203020204" pitchFamily="34" charset="0"/>
            </a:endParaRPr>
          </a:p>
        </p:txBody>
      </p:sp>
      <p:sp>
        <p:nvSpPr>
          <p:cNvPr id="8" name="TextBox 7">
            <a:extLst>
              <a:ext uri="{FF2B5EF4-FFF2-40B4-BE49-F238E27FC236}">
                <a16:creationId xmlns:a16="http://schemas.microsoft.com/office/drawing/2014/main" id="{3D35B482-BEBC-B7B3-1D3C-69C1F9BAA770}"/>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pic>
        <p:nvPicPr>
          <p:cNvPr id="9" name="Picture 8">
            <a:extLst>
              <a:ext uri="{FF2B5EF4-FFF2-40B4-BE49-F238E27FC236}">
                <a16:creationId xmlns:a16="http://schemas.microsoft.com/office/drawing/2014/main" id="{5B9E848D-785A-86D2-040A-75DF5B1E06F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10" name="Straight Connector 9">
            <a:extLst>
              <a:ext uri="{FF2B5EF4-FFF2-40B4-BE49-F238E27FC236}">
                <a16:creationId xmlns:a16="http://schemas.microsoft.com/office/drawing/2014/main" id="{807F29E5-51DD-39B0-2D18-5B79890A68D5}"/>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9055C63-A1C2-0CDB-B873-5D5A6751C408}"/>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668056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33</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3" name="Rectangle 2">
            <a:extLst>
              <a:ext uri="{FF2B5EF4-FFF2-40B4-BE49-F238E27FC236}">
                <a16:creationId xmlns:a16="http://schemas.microsoft.com/office/drawing/2014/main" id="{D0388FBB-469F-2EEF-C276-5CCD33011F7B}"/>
              </a:ext>
            </a:extLst>
          </p:cNvPr>
          <p:cNvSpPr/>
          <p:nvPr/>
        </p:nvSpPr>
        <p:spPr>
          <a:xfrm>
            <a:off x="475916" y="1259645"/>
            <a:ext cx="5456337" cy="1994542"/>
          </a:xfrm>
          <a:prstGeom prst="rect">
            <a:avLst/>
          </a:prstGeom>
          <a:noFill/>
        </p:spPr>
        <p:txBody>
          <a:bodyPr wrap="square" lIns="0" rIns="0" numCol="1" spcCol="360000">
            <a:noAutofit/>
          </a:bodyPr>
          <a:lstStyle/>
          <a:p>
            <a:pPr marL="90488" indent="-90488">
              <a:spcAft>
                <a:spcPts val="12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Analyses</a:t>
            </a:r>
            <a:r>
              <a:rPr lang="en-GB" sz="900" dirty="0">
                <a:latin typeface="Avenir LT Pro 65 Medium" panose="020B0603020203020204" pitchFamily="34" charset="0"/>
              </a:rPr>
              <a:t> </a:t>
            </a:r>
            <a:r>
              <a:rPr lang="en-GB" sz="900" b="1" dirty="0">
                <a:solidFill>
                  <a:srgbClr val="003F48"/>
                </a:solidFill>
                <a:latin typeface="Avenir LT Pro 65 Medium" panose="020B0603020203020204" pitchFamily="34" charset="0"/>
              </a:rPr>
              <a:t>data</a:t>
            </a:r>
            <a:r>
              <a:rPr lang="en-GB" sz="900" dirty="0">
                <a:latin typeface="Avenir LT Pro 65 Medium" panose="020B0603020203020204" pitchFamily="34" charset="0"/>
              </a:rPr>
              <a:t> and generates insights and analytical models according to defined standards and established best practices.</a:t>
            </a:r>
          </a:p>
          <a:p>
            <a:pPr marL="90488" indent="-90488">
              <a:spcAft>
                <a:spcPts val="12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Visualises and reports results </a:t>
            </a:r>
            <a:r>
              <a:rPr lang="en-GB" sz="900" dirty="0">
                <a:latin typeface="Avenir LT Pro 65 Medium" panose="020B0603020203020204" pitchFamily="34" charset="0"/>
              </a:rPr>
              <a:t>to help business understanding with the ‘so what?’ of actionable insight.</a:t>
            </a:r>
          </a:p>
          <a:p>
            <a:pPr marL="90488" indent="-90488">
              <a:spcAft>
                <a:spcPts val="12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Creates</a:t>
            </a:r>
            <a:r>
              <a:rPr lang="en-GB" sz="900" dirty="0">
                <a:latin typeface="Avenir LT Pro 65 Medium" panose="020B0603020203020204" pitchFamily="34" charset="0"/>
              </a:rPr>
              <a:t> </a:t>
            </a:r>
            <a:r>
              <a:rPr lang="en-GB" sz="900" b="1" dirty="0">
                <a:solidFill>
                  <a:srgbClr val="003F48"/>
                </a:solidFill>
                <a:latin typeface="Avenir LT Pro 65 Medium" panose="020B0603020203020204" pitchFamily="34" charset="0"/>
              </a:rPr>
              <a:t>a feedback loop </a:t>
            </a:r>
            <a:r>
              <a:rPr lang="en-GB" sz="900" dirty="0">
                <a:latin typeface="Avenir LT Pro 65 Medium" panose="020B0603020203020204" pitchFamily="34" charset="0"/>
              </a:rPr>
              <a:t>for all activities and stakeholders to review value and relevance of insights.</a:t>
            </a:r>
          </a:p>
          <a:p>
            <a:pPr marL="90488" indent="-90488">
              <a:spcAft>
                <a:spcPts val="12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Encourages</a:t>
            </a:r>
            <a:r>
              <a:rPr lang="en-GB" sz="900" dirty="0">
                <a:latin typeface="Avenir LT Pro 65 Medium" panose="020B0603020203020204" pitchFamily="34" charset="0"/>
              </a:rPr>
              <a:t> </a:t>
            </a:r>
            <a:r>
              <a:rPr lang="en-GB" sz="900" b="1" dirty="0">
                <a:solidFill>
                  <a:srgbClr val="003F48"/>
                </a:solidFill>
                <a:latin typeface="Avenir LT Pro 65 Medium" panose="020B0603020203020204" pitchFamily="34" charset="0"/>
              </a:rPr>
              <a:t>collaboration</a:t>
            </a:r>
            <a:r>
              <a:rPr lang="en-GB" sz="900" dirty="0">
                <a:latin typeface="Avenir LT Pro 65 Medium" panose="020B0603020203020204" pitchFamily="34" charset="0"/>
              </a:rPr>
              <a:t>, knowledge sharing and specialist training across analytical teams.</a:t>
            </a:r>
          </a:p>
          <a:p>
            <a:pPr marL="90488" indent="-90488">
              <a:spcAft>
                <a:spcPts val="12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Fosters</a:t>
            </a:r>
            <a:r>
              <a:rPr lang="en-GB" sz="900" dirty="0">
                <a:latin typeface="Avenir LT Pro 65 Medium" panose="020B0603020203020204" pitchFamily="34" charset="0"/>
              </a:rPr>
              <a:t> </a:t>
            </a:r>
            <a:r>
              <a:rPr lang="en-GB" sz="900" b="1" dirty="0">
                <a:solidFill>
                  <a:srgbClr val="003F48"/>
                </a:solidFill>
                <a:latin typeface="Avenir LT Pro 65 Medium" panose="020B0603020203020204" pitchFamily="34" charset="0"/>
              </a:rPr>
              <a:t>innovation</a:t>
            </a:r>
            <a:r>
              <a:rPr lang="en-GB" sz="900" dirty="0">
                <a:latin typeface="Avenir LT Pro 65 Medium" panose="020B0603020203020204" pitchFamily="34" charset="0"/>
              </a:rPr>
              <a:t> in analytical and data through new techniques, sources and technologies.</a:t>
            </a:r>
          </a:p>
          <a:p>
            <a:pPr marL="90488" indent="-90488">
              <a:spcAft>
                <a:spcPts val="12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Selects and uses analytical tools </a:t>
            </a:r>
            <a:r>
              <a:rPr lang="en-GB" sz="900" dirty="0">
                <a:latin typeface="Avenir LT Pro 65 Medium" panose="020B0603020203020204" pitchFamily="34" charset="0"/>
              </a:rPr>
              <a:t>for data preparation, deep-dive analysis, generation and presentation of insights, and production of analytics for consumption by other customer management tools.</a:t>
            </a:r>
          </a:p>
        </p:txBody>
      </p:sp>
    </p:spTree>
    <p:extLst>
      <p:ext uri="{BB962C8B-B14F-4D97-AF65-F5344CB8AC3E}">
        <p14:creationId xmlns:p14="http://schemas.microsoft.com/office/powerpoint/2010/main" val="2497660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E8E4F6-3961-A08F-CA90-1877CE0CF5D7}"/>
              </a:ext>
            </a:extLst>
          </p:cNvPr>
          <p:cNvSpPr/>
          <p:nvPr/>
        </p:nvSpPr>
        <p:spPr>
          <a:xfrm>
            <a:off x="340029" y="1253009"/>
            <a:ext cx="5416197" cy="2400107"/>
          </a:xfrm>
          <a:prstGeom prst="rect">
            <a:avLst/>
          </a:prstGeom>
          <a:noFill/>
        </p:spPr>
        <p:txBody>
          <a:bodyPr wrap="square" lIns="0" rIns="0" numCol="1" spcCol="360000">
            <a:noAutofit/>
          </a:bodyPr>
          <a:lstStyle/>
          <a:p>
            <a:pPr>
              <a:spcAft>
                <a:spcPts val="1200"/>
              </a:spcAft>
              <a:buClr>
                <a:srgbClr val="003F48"/>
              </a:buClr>
            </a:pPr>
            <a:r>
              <a:rPr lang="en-GB" sz="900" dirty="0">
                <a:latin typeface="Avenir LT Pro 65 Medium" panose="020B0603020203020204" pitchFamily="34" charset="0"/>
              </a:rPr>
              <a:t>There are hundreds of data analysis tools that are specifically designed to work with data whether cleaning, organising, analysing, or visualising it. Some are commercially licensed, but many are open-source and under public licence meaning there is less cost to trialling them.</a:t>
            </a:r>
          </a:p>
          <a:p>
            <a:pPr>
              <a:spcAft>
                <a:spcPts val="1200"/>
              </a:spcAft>
              <a:buClr>
                <a:srgbClr val="003F48"/>
              </a:buClr>
            </a:pPr>
            <a:r>
              <a:rPr lang="en-GB" sz="900" dirty="0">
                <a:latin typeface="Avenir LT Pro 65 Medium" panose="020B0603020203020204" pitchFamily="34" charset="0"/>
              </a:rPr>
              <a:t>The best tools depend on the:</a:t>
            </a:r>
          </a:p>
          <a:p>
            <a:pPr marL="90488" indent="-90488">
              <a:spcAft>
                <a:spcPts val="1200"/>
              </a:spcAft>
              <a:buClr>
                <a:srgbClr val="003F48"/>
              </a:buClr>
              <a:buFont typeface="Wingdings" panose="05000000000000000000" pitchFamily="2" charset="2"/>
              <a:buChar char="§"/>
            </a:pPr>
            <a:r>
              <a:rPr lang="en-GB" sz="900" dirty="0">
                <a:latin typeface="Avenir LT Pro 65 Medium" panose="020B0603020203020204" pitchFamily="34" charset="0"/>
              </a:rPr>
              <a:t>Specific type of analysis being done, whether simple counts and charts or creating multiple product purchase propensity models to productionise in a recommendation engine.</a:t>
            </a:r>
          </a:p>
          <a:p>
            <a:pPr marL="90488" indent="-90488">
              <a:spcAft>
                <a:spcPts val="1200"/>
              </a:spcAft>
              <a:buClr>
                <a:srgbClr val="003F48"/>
              </a:buClr>
              <a:buFont typeface="Wingdings" panose="05000000000000000000" pitchFamily="2" charset="2"/>
              <a:buChar char="§"/>
            </a:pPr>
            <a:r>
              <a:rPr lang="en-GB" sz="900" dirty="0">
                <a:latin typeface="Avenir LT Pro 65 Medium" panose="020B0603020203020204" pitchFamily="34" charset="0"/>
              </a:rPr>
              <a:t>Size and complexity of the data, whether simple data that can fit in a spreadsheet and be easily manipulated and analysed, or a massive data lake with data that needs integrating and preparing before it can be analysed.</a:t>
            </a:r>
          </a:p>
          <a:p>
            <a:pPr marL="90488" indent="-90488">
              <a:spcAft>
                <a:spcPts val="1200"/>
              </a:spcAft>
              <a:buClr>
                <a:srgbClr val="003F48"/>
              </a:buClr>
              <a:buFont typeface="Wingdings" panose="05000000000000000000" pitchFamily="2" charset="2"/>
              <a:buChar char="§"/>
            </a:pPr>
            <a:r>
              <a:rPr lang="en-GB" sz="900" dirty="0">
                <a:latin typeface="Avenir LT Pro 65 Medium" panose="020B0603020203020204" pitchFamily="34" charset="0"/>
              </a:rPr>
              <a:t>Analytical skills available, whether minimal or basic understanding of data analysis techniques, or a team of specialist data engineers, analysts, scientists and commercial translators.</a:t>
            </a:r>
          </a:p>
          <a:p>
            <a:pPr>
              <a:spcAft>
                <a:spcPts val="1200"/>
              </a:spcAft>
              <a:buClr>
                <a:srgbClr val="003F48"/>
              </a:buClr>
            </a:pPr>
            <a:r>
              <a:rPr lang="en-GB" sz="900" dirty="0">
                <a:latin typeface="Avenir LT Pro 65 Medium" panose="020B0603020203020204" pitchFamily="34" charset="0"/>
              </a:rPr>
              <a:t>The common types of tools include:</a:t>
            </a:r>
          </a:p>
        </p:txBody>
      </p:sp>
      <p:sp>
        <p:nvSpPr>
          <p:cNvPr id="6" name="Title 1">
            <a:extLst>
              <a:ext uri="{FF2B5EF4-FFF2-40B4-BE49-F238E27FC236}">
                <a16:creationId xmlns:a16="http://schemas.microsoft.com/office/drawing/2014/main" id="{D2FBD49E-5F47-FF34-BC85-9AFBB62003D9}"/>
              </a:ext>
            </a:extLst>
          </p:cNvPr>
          <p:cNvSpPr txBox="1">
            <a:spLocks/>
          </p:cNvSpPr>
          <p:nvPr/>
        </p:nvSpPr>
        <p:spPr>
          <a:xfrm>
            <a:off x="340029" y="779070"/>
            <a:ext cx="5074653"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INSIGHT FACTORY TOOLSET</a:t>
            </a:r>
          </a:p>
        </p:txBody>
      </p:sp>
      <p:sp>
        <p:nvSpPr>
          <p:cNvPr id="7" name="Slide Number Placeholder 5">
            <a:extLst>
              <a:ext uri="{FF2B5EF4-FFF2-40B4-BE49-F238E27FC236}">
                <a16:creationId xmlns:a16="http://schemas.microsoft.com/office/drawing/2014/main" id="{FC36431F-06AB-5A32-8F74-0F9ACE9CB120}"/>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34</a:t>
            </a:fld>
            <a:endParaRPr lang="en-GB" sz="754">
              <a:latin typeface="Avenir LT Pro 65 Medium" panose="020B0603020203020204" pitchFamily="34" charset="0"/>
            </a:endParaRPr>
          </a:p>
        </p:txBody>
      </p:sp>
      <p:sp>
        <p:nvSpPr>
          <p:cNvPr id="8" name="TextBox 7">
            <a:extLst>
              <a:ext uri="{FF2B5EF4-FFF2-40B4-BE49-F238E27FC236}">
                <a16:creationId xmlns:a16="http://schemas.microsoft.com/office/drawing/2014/main" id="{3D35B482-BEBC-B7B3-1D3C-69C1F9BAA770}"/>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pic>
        <p:nvPicPr>
          <p:cNvPr id="9" name="Picture 8">
            <a:extLst>
              <a:ext uri="{FF2B5EF4-FFF2-40B4-BE49-F238E27FC236}">
                <a16:creationId xmlns:a16="http://schemas.microsoft.com/office/drawing/2014/main" id="{5B9E848D-785A-86D2-040A-75DF5B1E06F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10" name="Straight Connector 9">
            <a:extLst>
              <a:ext uri="{FF2B5EF4-FFF2-40B4-BE49-F238E27FC236}">
                <a16:creationId xmlns:a16="http://schemas.microsoft.com/office/drawing/2014/main" id="{807F29E5-51DD-39B0-2D18-5B79890A68D5}"/>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9055C63-A1C2-0CDB-B873-5D5A6751C408}"/>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359226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35</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2" name="Rectangle 1">
            <a:extLst>
              <a:ext uri="{FF2B5EF4-FFF2-40B4-BE49-F238E27FC236}">
                <a16:creationId xmlns:a16="http://schemas.microsoft.com/office/drawing/2014/main" id="{B46EF175-76A7-1CE8-B9C2-DAFF748F845D}"/>
              </a:ext>
            </a:extLst>
          </p:cNvPr>
          <p:cNvSpPr/>
          <p:nvPr/>
        </p:nvSpPr>
        <p:spPr>
          <a:xfrm>
            <a:off x="475916" y="1253010"/>
            <a:ext cx="5456337" cy="2507684"/>
          </a:xfrm>
          <a:prstGeom prst="rect">
            <a:avLst/>
          </a:prstGeom>
          <a:noFill/>
        </p:spPr>
        <p:txBody>
          <a:bodyPr wrap="square" lIns="0" rIns="0" numCol="2" spcCol="180000">
            <a:noAutofit/>
          </a:bodyPr>
          <a:lstStyle/>
          <a:p>
            <a:pPr>
              <a:spcAft>
                <a:spcPts val="1200"/>
              </a:spcAft>
              <a:buClr>
                <a:srgbClr val="003F48"/>
              </a:buClr>
            </a:pPr>
            <a:r>
              <a:rPr lang="en-GB" sz="900" b="1" dirty="0">
                <a:solidFill>
                  <a:srgbClr val="003F48"/>
                </a:solidFill>
                <a:latin typeface="Avenir LT Pro 65 Medium" panose="020B0603020203020204" pitchFamily="34" charset="0"/>
              </a:rPr>
              <a:t>Statistical analysis software</a:t>
            </a:r>
            <a:r>
              <a:rPr lang="en-GB" sz="900" dirty="0">
                <a:latin typeface="Avenir LT Pro 65 Medium" panose="020B0603020203020204" pitchFamily="34" charset="0"/>
              </a:rPr>
              <a:t>, like SAS or SPSS, that are specialist commercial platforms that can be used for more advanced statistical analysis. However, they also need specialised skills to get maximum value from them.</a:t>
            </a:r>
          </a:p>
          <a:p>
            <a:pPr>
              <a:spcAft>
                <a:spcPts val="1200"/>
              </a:spcAft>
              <a:buClr>
                <a:srgbClr val="003F48"/>
              </a:buClr>
            </a:pPr>
            <a:r>
              <a:rPr lang="en-GB" sz="900" b="1" dirty="0">
                <a:solidFill>
                  <a:srgbClr val="003F48"/>
                </a:solidFill>
                <a:latin typeface="Avenir LT Pro 65 Medium" panose="020B0603020203020204" pitchFamily="34" charset="0"/>
              </a:rPr>
              <a:t>Low-code/no-code tools</a:t>
            </a:r>
            <a:r>
              <a:rPr lang="en-GB" sz="900" dirty="0">
                <a:latin typeface="Avenir LT Pro 65 Medium" panose="020B0603020203020204" pitchFamily="34" charset="0"/>
              </a:rPr>
              <a:t> that use highly visual user interfaces and guides instead of low-level programming, which makes it accessible to a range of users as well as analysts. These tools may be embedded within other tools, such as CRM or Marketing Automation.</a:t>
            </a:r>
          </a:p>
          <a:p>
            <a:pPr>
              <a:spcAft>
                <a:spcPts val="1200"/>
              </a:spcAft>
              <a:buClr>
                <a:srgbClr val="003F48"/>
              </a:buClr>
            </a:pPr>
            <a:r>
              <a:rPr lang="en-GB" sz="900" b="1" dirty="0">
                <a:solidFill>
                  <a:srgbClr val="003F48"/>
                </a:solidFill>
                <a:latin typeface="Avenir LT Pro 65 Medium" panose="020B0603020203020204" pitchFamily="34" charset="0"/>
              </a:rPr>
              <a:t>Visualisation tools </a:t>
            </a:r>
            <a:r>
              <a:rPr lang="en-GB" sz="900" dirty="0">
                <a:latin typeface="Avenir LT Pro 65 Medium" panose="020B0603020203020204" pitchFamily="34" charset="0"/>
              </a:rPr>
              <a:t>enable creation of charts, graphs, and other visual representations of data or findings. Examples include Microsoft Excel (for basic charts), Tableau, and even presentation software like mind-mapping or PowerPoint.</a:t>
            </a:r>
          </a:p>
          <a:p>
            <a:pPr>
              <a:spcAft>
                <a:spcPts val="1200"/>
              </a:spcAft>
              <a:buClr>
                <a:srgbClr val="003F48"/>
              </a:buClr>
            </a:pPr>
            <a:r>
              <a:rPr lang="en-GB" sz="900" b="1" dirty="0">
                <a:solidFill>
                  <a:srgbClr val="003F48"/>
                </a:solidFill>
                <a:latin typeface="Avenir LT Pro 65 Medium" panose="020B0603020203020204" pitchFamily="34" charset="0"/>
              </a:rPr>
              <a:t>Spreadsheets</a:t>
            </a:r>
            <a:r>
              <a:rPr lang="en-GB" sz="900" dirty="0">
                <a:latin typeface="Avenir LT Pro 65 Medium" panose="020B0603020203020204" pitchFamily="34" charset="0"/>
              </a:rPr>
              <a:t> like Microsoft Excel or Google Sheets are great for smaller businesses with smaller datasets and performing basic calculations and visualisations by non-specialists. </a:t>
            </a:r>
          </a:p>
          <a:p>
            <a:pPr>
              <a:spcAft>
                <a:spcPts val="1200"/>
              </a:spcAft>
              <a:buClr>
                <a:srgbClr val="003F48"/>
              </a:buClr>
            </a:pPr>
            <a:r>
              <a:rPr lang="en-GB" sz="900" b="1" dirty="0">
                <a:solidFill>
                  <a:srgbClr val="003F48"/>
                </a:solidFill>
                <a:latin typeface="Avenir LT Pro 65 Medium" panose="020B0603020203020204" pitchFamily="34" charset="0"/>
              </a:rPr>
              <a:t>Programming languages </a:t>
            </a:r>
            <a:r>
              <a:rPr lang="en-GB" sz="900" dirty="0">
                <a:latin typeface="Avenir LT Pro 65 Medium" panose="020B0603020203020204" pitchFamily="34" charset="0"/>
              </a:rPr>
              <a:t>such as R and Python are powerful tools for data manipulation, statistical analysis, and creating complex visualisations, but require specialist resources.</a:t>
            </a:r>
          </a:p>
          <a:p>
            <a:pPr>
              <a:spcAft>
                <a:spcPts val="1200"/>
              </a:spcAft>
              <a:buClr>
                <a:srgbClr val="003F48"/>
              </a:buClr>
            </a:pPr>
            <a:r>
              <a:rPr lang="en-GB" sz="900" b="1" dirty="0">
                <a:solidFill>
                  <a:srgbClr val="003F48"/>
                </a:solidFill>
                <a:latin typeface="Avenir LT Pro 65 Medium" panose="020B0603020203020204" pitchFamily="34" charset="0"/>
              </a:rPr>
              <a:t>Business Intelligence (BI) tools</a:t>
            </a:r>
            <a:r>
              <a:rPr lang="en-GB" sz="900" dirty="0">
                <a:latin typeface="Avenir LT Pro 65 Medium" panose="020B0603020203020204" pitchFamily="34" charset="0"/>
              </a:rPr>
              <a:t> are designed for end users to easily gather data from various sources, analyse it, and create reports and dashboards. They rely on data that’s ready to use, which means specialist resources are needed to maintain. Examples include Tableau, Power BI, and Qlik.</a:t>
            </a:r>
          </a:p>
        </p:txBody>
      </p:sp>
    </p:spTree>
    <p:extLst>
      <p:ext uri="{BB962C8B-B14F-4D97-AF65-F5344CB8AC3E}">
        <p14:creationId xmlns:p14="http://schemas.microsoft.com/office/powerpoint/2010/main" val="3393898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36</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8"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RECOMMENDATION ENGINE</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5" name="Straight Connector 4">
            <a:extLst>
              <a:ext uri="{FF2B5EF4-FFF2-40B4-BE49-F238E27FC236}">
                <a16:creationId xmlns:a16="http://schemas.microsoft.com/office/drawing/2014/main" id="{73AD3930-C6E4-BF96-A0B0-072C82039A04}"/>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07379B1-E1F6-2CF6-B919-B1C51BB2C911}"/>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54" name="TextBox 53">
            <a:extLst>
              <a:ext uri="{FF2B5EF4-FFF2-40B4-BE49-F238E27FC236}">
                <a16:creationId xmlns:a16="http://schemas.microsoft.com/office/drawing/2014/main" id="{3F71BA94-867E-8F11-DB02-7EBAE0424575}"/>
              </a:ext>
            </a:extLst>
          </p:cNvPr>
          <p:cNvSpPr txBox="1"/>
          <p:nvPr/>
        </p:nvSpPr>
        <p:spPr>
          <a:xfrm>
            <a:off x="339682" y="1288531"/>
            <a:ext cx="4572357" cy="1038746"/>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pPr>
              <a:spcAft>
                <a:spcPts val="900"/>
              </a:spcAft>
            </a:pPr>
            <a:r>
              <a:rPr lang="en-GB" sz="900" dirty="0"/>
              <a:t>A recommendation engine is a sophisticated tool for suggesting the most relevant and effective option (or options) to introduce to the customer, from anything the business offers as products and services. </a:t>
            </a:r>
          </a:p>
          <a:p>
            <a:pPr>
              <a:spcAft>
                <a:spcPts val="900"/>
              </a:spcAft>
            </a:pPr>
            <a:r>
              <a:rPr lang="en-GB" sz="900" dirty="0"/>
              <a:t>It could include anything that could influence or change the relationship in some way, such as offers, administration, news, information, content, account alerts, or servicing messages. </a:t>
            </a:r>
          </a:p>
        </p:txBody>
      </p:sp>
      <p:sp>
        <p:nvSpPr>
          <p:cNvPr id="8" name="TextBox 7">
            <a:extLst>
              <a:ext uri="{FF2B5EF4-FFF2-40B4-BE49-F238E27FC236}">
                <a16:creationId xmlns:a16="http://schemas.microsoft.com/office/drawing/2014/main" id="{5CF6459A-5B69-C4D8-1CDD-AE44E072182E}"/>
              </a:ext>
            </a:extLst>
          </p:cNvPr>
          <p:cNvSpPr txBox="1"/>
          <p:nvPr/>
        </p:nvSpPr>
        <p:spPr>
          <a:xfrm>
            <a:off x="339682" y="2343830"/>
            <a:ext cx="5531381" cy="1431161"/>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pPr>
              <a:spcAft>
                <a:spcPts val="900"/>
              </a:spcAft>
              <a:buClr>
                <a:srgbClr val="003F48"/>
              </a:buClr>
            </a:pPr>
            <a:r>
              <a:rPr lang="en-GB" sz="900" dirty="0"/>
              <a:t>For example, offers such as the level of discount or free delivery, products such as cross-selling from a different category or up-selling in the same category, or content such as music suggestions based on genre, artist and year of release.</a:t>
            </a:r>
          </a:p>
          <a:p>
            <a:pPr>
              <a:spcAft>
                <a:spcPts val="900"/>
              </a:spcAft>
            </a:pPr>
            <a:r>
              <a:rPr lang="en-GB" sz="900" dirty="0"/>
              <a:t>This type of tool helps deliver a more personalised and relevant customer experience that translates into higher engagement, satisfaction and sales by suggesting the right action to each customer’s circumstance, behaviour and preference.</a:t>
            </a:r>
          </a:p>
          <a:p>
            <a:pPr>
              <a:spcAft>
                <a:spcPts val="900"/>
              </a:spcAft>
            </a:pPr>
            <a:r>
              <a:rPr lang="en-GB" sz="900" dirty="0"/>
              <a:t>There are many techniques for deriving suggestions, with the 3 most popular described below. These can also be combined into a hybrid approach depending on data complexity and analytical capability.</a:t>
            </a:r>
          </a:p>
        </p:txBody>
      </p:sp>
      <p:grpSp>
        <p:nvGrpSpPr>
          <p:cNvPr id="18" name="Group 17">
            <a:extLst>
              <a:ext uri="{FF2B5EF4-FFF2-40B4-BE49-F238E27FC236}">
                <a16:creationId xmlns:a16="http://schemas.microsoft.com/office/drawing/2014/main" id="{6BFD38D8-4D85-2C0E-5E20-98EB5291BCBF}"/>
              </a:ext>
            </a:extLst>
          </p:cNvPr>
          <p:cNvGrpSpPr/>
          <p:nvPr/>
        </p:nvGrpSpPr>
        <p:grpSpPr>
          <a:xfrm>
            <a:off x="4912039" y="1205660"/>
            <a:ext cx="1025912" cy="1025912"/>
            <a:chOff x="4912039" y="1245293"/>
            <a:chExt cx="1025912" cy="1025912"/>
          </a:xfrm>
        </p:grpSpPr>
        <p:pic>
          <p:nvPicPr>
            <p:cNvPr id="4" name="Graphic 3" descr="User network with solid fill">
              <a:extLst>
                <a:ext uri="{FF2B5EF4-FFF2-40B4-BE49-F238E27FC236}">
                  <a16:creationId xmlns:a16="http://schemas.microsoft.com/office/drawing/2014/main" id="{76E25FFC-52AD-50CA-F97A-95A9FFB1F0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2039" y="1245293"/>
              <a:ext cx="1025912" cy="1025912"/>
            </a:xfrm>
            <a:prstGeom prst="rect">
              <a:avLst/>
            </a:prstGeom>
          </p:spPr>
        </p:pic>
        <p:grpSp>
          <p:nvGrpSpPr>
            <p:cNvPr id="17" name="Group 16">
              <a:extLst>
                <a:ext uri="{FF2B5EF4-FFF2-40B4-BE49-F238E27FC236}">
                  <a16:creationId xmlns:a16="http://schemas.microsoft.com/office/drawing/2014/main" id="{41625A31-B72B-CEE2-5CBA-766514405527}"/>
                </a:ext>
              </a:extLst>
            </p:cNvPr>
            <p:cNvGrpSpPr/>
            <p:nvPr/>
          </p:nvGrpSpPr>
          <p:grpSpPr>
            <a:xfrm>
              <a:off x="5073414" y="1399218"/>
              <a:ext cx="710051" cy="772401"/>
              <a:chOff x="5073414" y="1399218"/>
              <a:chExt cx="710051" cy="772401"/>
            </a:xfrm>
          </p:grpSpPr>
          <p:sp>
            <p:nvSpPr>
              <p:cNvPr id="10" name="TextBox 9">
                <a:extLst>
                  <a:ext uri="{FF2B5EF4-FFF2-40B4-BE49-F238E27FC236}">
                    <a16:creationId xmlns:a16="http://schemas.microsoft.com/office/drawing/2014/main" id="{96C47888-AA49-4901-4FC2-998D3F0ABCB3}"/>
                  </a:ext>
                </a:extLst>
              </p:cNvPr>
              <p:cNvSpPr txBox="1"/>
              <p:nvPr/>
            </p:nvSpPr>
            <p:spPr>
              <a:xfrm>
                <a:off x="5388600" y="1399218"/>
                <a:ext cx="81754" cy="138499"/>
              </a:xfrm>
              <a:prstGeom prst="rect">
                <a:avLst/>
              </a:prstGeom>
              <a:noFill/>
            </p:spPr>
            <p:txBody>
              <a:bodyPr wrap="none" lIns="0" tIns="0" rIns="0" bIns="0" rtlCol="0">
                <a:spAutoFit/>
              </a:bodyPr>
              <a:lstStyle/>
              <a:p>
                <a:pPr algn="l"/>
                <a:r>
                  <a:rPr lang="en-GB" sz="900" dirty="0">
                    <a:solidFill>
                      <a:schemeClr val="bg1"/>
                    </a:solidFill>
                    <a:latin typeface="Avenir LT Pro 65 Medium" panose="020B0603020203020204" pitchFamily="34" charset="0"/>
                  </a:rPr>
                  <a:t>A</a:t>
                </a:r>
              </a:p>
            </p:txBody>
          </p:sp>
          <p:sp>
            <p:nvSpPr>
              <p:cNvPr id="11" name="TextBox 10">
                <a:extLst>
                  <a:ext uri="{FF2B5EF4-FFF2-40B4-BE49-F238E27FC236}">
                    <a16:creationId xmlns:a16="http://schemas.microsoft.com/office/drawing/2014/main" id="{87232AD3-939F-1A53-E423-4631825806E8}"/>
                  </a:ext>
                </a:extLst>
              </p:cNvPr>
              <p:cNvSpPr txBox="1"/>
              <p:nvPr/>
            </p:nvSpPr>
            <p:spPr>
              <a:xfrm>
                <a:off x="5711329" y="1613601"/>
                <a:ext cx="72136" cy="138499"/>
              </a:xfrm>
              <a:prstGeom prst="rect">
                <a:avLst/>
              </a:prstGeom>
              <a:noFill/>
            </p:spPr>
            <p:txBody>
              <a:bodyPr wrap="none" lIns="0" tIns="0" rIns="0" bIns="0" rtlCol="0">
                <a:spAutoFit/>
              </a:bodyPr>
              <a:lstStyle/>
              <a:p>
                <a:pPr algn="l"/>
                <a:r>
                  <a:rPr lang="en-GB" sz="900" dirty="0">
                    <a:solidFill>
                      <a:schemeClr val="bg1"/>
                    </a:solidFill>
                    <a:latin typeface="Avenir LT Pro 65 Medium" panose="020B0603020203020204" pitchFamily="34" charset="0"/>
                  </a:rPr>
                  <a:t>B</a:t>
                </a:r>
              </a:p>
            </p:txBody>
          </p:sp>
          <p:sp>
            <p:nvSpPr>
              <p:cNvPr id="13" name="TextBox 12">
                <a:extLst>
                  <a:ext uri="{FF2B5EF4-FFF2-40B4-BE49-F238E27FC236}">
                    <a16:creationId xmlns:a16="http://schemas.microsoft.com/office/drawing/2014/main" id="{D0E4C629-8AFC-CE6C-9917-6080B86738A6}"/>
                  </a:ext>
                </a:extLst>
              </p:cNvPr>
              <p:cNvSpPr txBox="1"/>
              <p:nvPr/>
            </p:nvSpPr>
            <p:spPr>
              <a:xfrm>
                <a:off x="5634596" y="1977427"/>
                <a:ext cx="81754" cy="138499"/>
              </a:xfrm>
              <a:prstGeom prst="rect">
                <a:avLst/>
              </a:prstGeom>
              <a:noFill/>
            </p:spPr>
            <p:txBody>
              <a:bodyPr wrap="none" lIns="0" tIns="0" rIns="0" bIns="0" rtlCol="0">
                <a:spAutoFit/>
              </a:bodyPr>
              <a:lstStyle/>
              <a:p>
                <a:pPr algn="l"/>
                <a:r>
                  <a:rPr lang="en-GB" sz="900" dirty="0">
                    <a:solidFill>
                      <a:schemeClr val="bg1"/>
                    </a:solidFill>
                    <a:latin typeface="Avenir LT Pro 65 Medium" panose="020B0603020203020204" pitchFamily="34" charset="0"/>
                  </a:rPr>
                  <a:t>C</a:t>
                </a:r>
              </a:p>
            </p:txBody>
          </p:sp>
          <p:sp>
            <p:nvSpPr>
              <p:cNvPr id="14" name="TextBox 13">
                <a:extLst>
                  <a:ext uri="{FF2B5EF4-FFF2-40B4-BE49-F238E27FC236}">
                    <a16:creationId xmlns:a16="http://schemas.microsoft.com/office/drawing/2014/main" id="{C7549F35-6928-D0CF-2B58-D39F9A9C8204}"/>
                  </a:ext>
                </a:extLst>
              </p:cNvPr>
              <p:cNvSpPr txBox="1"/>
              <p:nvPr/>
            </p:nvSpPr>
            <p:spPr>
              <a:xfrm>
                <a:off x="5150686" y="1977427"/>
                <a:ext cx="84960" cy="138499"/>
              </a:xfrm>
              <a:prstGeom prst="rect">
                <a:avLst/>
              </a:prstGeom>
              <a:noFill/>
            </p:spPr>
            <p:txBody>
              <a:bodyPr wrap="none" lIns="0" tIns="0" rIns="0" bIns="0" rtlCol="0">
                <a:spAutoFit/>
              </a:bodyPr>
              <a:lstStyle/>
              <a:p>
                <a:pPr algn="l"/>
                <a:r>
                  <a:rPr lang="en-GB" sz="900" dirty="0">
                    <a:solidFill>
                      <a:schemeClr val="bg1"/>
                    </a:solidFill>
                    <a:latin typeface="Avenir LT Pro 65 Medium" panose="020B0603020203020204" pitchFamily="34" charset="0"/>
                  </a:rPr>
                  <a:t>D</a:t>
                </a:r>
              </a:p>
            </p:txBody>
          </p:sp>
          <p:sp>
            <p:nvSpPr>
              <p:cNvPr id="15" name="TextBox 14">
                <a:extLst>
                  <a:ext uri="{FF2B5EF4-FFF2-40B4-BE49-F238E27FC236}">
                    <a16:creationId xmlns:a16="http://schemas.microsoft.com/office/drawing/2014/main" id="{A28CBC44-4D8B-E2DC-22CE-D49211C43ACA}"/>
                  </a:ext>
                </a:extLst>
              </p:cNvPr>
              <p:cNvSpPr txBox="1"/>
              <p:nvPr/>
            </p:nvSpPr>
            <p:spPr>
              <a:xfrm>
                <a:off x="5073414" y="1605678"/>
                <a:ext cx="70532" cy="138499"/>
              </a:xfrm>
              <a:prstGeom prst="rect">
                <a:avLst/>
              </a:prstGeom>
              <a:noFill/>
            </p:spPr>
            <p:txBody>
              <a:bodyPr wrap="none" lIns="0" tIns="0" rIns="0" bIns="0" rtlCol="0">
                <a:spAutoFit/>
              </a:bodyPr>
              <a:lstStyle/>
              <a:p>
                <a:pPr algn="l"/>
                <a:r>
                  <a:rPr lang="en-GB" sz="900" dirty="0">
                    <a:solidFill>
                      <a:schemeClr val="bg1"/>
                    </a:solidFill>
                    <a:latin typeface="Avenir LT Pro 65 Medium" panose="020B0603020203020204" pitchFamily="34" charset="0"/>
                  </a:rPr>
                  <a:t>E</a:t>
                </a:r>
              </a:p>
            </p:txBody>
          </p:sp>
          <p:sp>
            <p:nvSpPr>
              <p:cNvPr id="16" name="TextBox 15">
                <a:extLst>
                  <a:ext uri="{FF2B5EF4-FFF2-40B4-BE49-F238E27FC236}">
                    <a16:creationId xmlns:a16="http://schemas.microsoft.com/office/drawing/2014/main" id="{5C1A7D05-C971-C427-8A9C-F838287B66F5}"/>
                  </a:ext>
                </a:extLst>
              </p:cNvPr>
              <p:cNvSpPr txBox="1"/>
              <p:nvPr/>
            </p:nvSpPr>
            <p:spPr>
              <a:xfrm>
                <a:off x="5381893" y="1925398"/>
                <a:ext cx="102592" cy="246221"/>
              </a:xfrm>
              <a:prstGeom prst="rect">
                <a:avLst/>
              </a:prstGeom>
              <a:noFill/>
            </p:spPr>
            <p:txBody>
              <a:bodyPr wrap="none" lIns="0" tIns="0" rIns="0" bIns="0" rtlCol="0">
                <a:spAutoFit/>
              </a:bodyPr>
              <a:lstStyle/>
              <a:p>
                <a:pPr algn="l"/>
                <a:r>
                  <a:rPr lang="en-GB" sz="1600" dirty="0">
                    <a:solidFill>
                      <a:srgbClr val="003F48"/>
                    </a:solidFill>
                    <a:latin typeface="Avenir LT Pro 65 Medium" panose="020B0603020203020204" pitchFamily="34" charset="0"/>
                  </a:rPr>
                  <a:t>?</a:t>
                </a:r>
              </a:p>
            </p:txBody>
          </p:sp>
        </p:grpSp>
      </p:grpSp>
    </p:spTree>
    <p:extLst>
      <p:ext uri="{BB962C8B-B14F-4D97-AF65-F5344CB8AC3E}">
        <p14:creationId xmlns:p14="http://schemas.microsoft.com/office/powerpoint/2010/main" val="2556449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37</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2" name="TextBox 1">
            <a:extLst>
              <a:ext uri="{FF2B5EF4-FFF2-40B4-BE49-F238E27FC236}">
                <a16:creationId xmlns:a16="http://schemas.microsoft.com/office/drawing/2014/main" id="{320E2A9C-2967-EA76-4924-89CAC53D4EFE}"/>
              </a:ext>
            </a:extLst>
          </p:cNvPr>
          <p:cNvSpPr txBox="1"/>
          <p:nvPr/>
        </p:nvSpPr>
        <p:spPr>
          <a:xfrm>
            <a:off x="475916" y="1288530"/>
            <a:ext cx="5456337" cy="346249"/>
          </a:xfrm>
          <a:prstGeom prst="rect">
            <a:avLst/>
          </a:prstGeom>
          <a:noFill/>
        </p:spPr>
        <p:txBody>
          <a:bodyPr wrap="square" lIns="0" rIns="0" numCol="2">
            <a:spAutoFit/>
          </a:bodyPr>
          <a:lstStyle>
            <a:defPPr>
              <a:defRPr lang="en-US"/>
            </a:defPPr>
            <a:lvl1pPr>
              <a:spcAft>
                <a:spcPts val="300"/>
              </a:spcAft>
              <a:defRPr sz="800">
                <a:latin typeface="Avenir LT Pro 65 Medium" panose="020B0603020203020204" pitchFamily="34" charset="0"/>
              </a:defRPr>
            </a:lvl1pPr>
          </a:lstStyle>
          <a:p>
            <a:pPr>
              <a:spcAft>
                <a:spcPts val="900"/>
              </a:spcAft>
            </a:pPr>
            <a:r>
              <a:rPr lang="en-GB" sz="900" dirty="0"/>
              <a:t>Recommendations could be used in, for example:</a:t>
            </a:r>
          </a:p>
        </p:txBody>
      </p:sp>
      <p:sp>
        <p:nvSpPr>
          <p:cNvPr id="3" name="TextBox 2">
            <a:extLst>
              <a:ext uri="{FF2B5EF4-FFF2-40B4-BE49-F238E27FC236}">
                <a16:creationId xmlns:a16="http://schemas.microsoft.com/office/drawing/2014/main" id="{8B3606C4-7DD3-2B0B-3B94-476BF92896C8}"/>
              </a:ext>
            </a:extLst>
          </p:cNvPr>
          <p:cNvSpPr txBox="1"/>
          <p:nvPr/>
        </p:nvSpPr>
        <p:spPr>
          <a:xfrm>
            <a:off x="475916" y="1580101"/>
            <a:ext cx="5456337" cy="2198524"/>
          </a:xfrm>
          <a:prstGeom prst="rect">
            <a:avLst/>
          </a:prstGeom>
          <a:noFill/>
        </p:spPr>
        <p:txBody>
          <a:bodyPr wrap="square" lIns="0" rIns="0" numCol="2" spcCol="180000">
            <a:noAutofit/>
          </a:bodyPr>
          <a:lstStyle>
            <a:defPPr>
              <a:defRPr lang="en-US"/>
            </a:defPPr>
            <a:lvl1pPr>
              <a:spcAft>
                <a:spcPts val="300"/>
              </a:spcAft>
              <a:defRPr sz="800">
                <a:latin typeface="Avenir LT Pro 65 Medium" panose="020B0603020203020204" pitchFamily="34" charset="0"/>
              </a:defRPr>
            </a:lvl1pPr>
          </a:lstStyle>
          <a:p>
            <a:pPr>
              <a:spcAft>
                <a:spcPts val="900"/>
              </a:spcAft>
              <a:buClr>
                <a:srgbClr val="003F48"/>
              </a:buClr>
            </a:pPr>
            <a:r>
              <a:rPr lang="en-GB" sz="900" b="1" dirty="0">
                <a:solidFill>
                  <a:srgbClr val="003F48"/>
                </a:solidFill>
              </a:rPr>
              <a:t>Assisted sales </a:t>
            </a:r>
            <a:r>
              <a:rPr lang="en-GB" sz="900" dirty="0"/>
              <a:t>via inbound or outbound telephone, chat, social and email to suggest the right offers to present in CRM that match with customer needs and preference, available inventory and business objectives.</a:t>
            </a:r>
          </a:p>
          <a:p>
            <a:pPr>
              <a:spcAft>
                <a:spcPts val="900"/>
              </a:spcAft>
              <a:buClr>
                <a:srgbClr val="003F48"/>
              </a:buClr>
            </a:pPr>
            <a:r>
              <a:rPr lang="en-GB" sz="900" b="1" dirty="0">
                <a:solidFill>
                  <a:srgbClr val="003F48"/>
                </a:solidFill>
              </a:rPr>
              <a:t>Assisted customer services </a:t>
            </a:r>
            <a:r>
              <a:rPr lang="en-GB" sz="900" dirty="0"/>
              <a:t>via inbound telephone, chat, social and email inbox to suggest sales-over-service prompts to present in CRM.</a:t>
            </a:r>
          </a:p>
          <a:p>
            <a:pPr>
              <a:spcAft>
                <a:spcPts val="900"/>
              </a:spcAft>
              <a:buClr>
                <a:srgbClr val="003F48"/>
              </a:buClr>
            </a:pPr>
            <a:r>
              <a:rPr lang="en-GB" sz="900" b="1" dirty="0">
                <a:solidFill>
                  <a:srgbClr val="003F48"/>
                </a:solidFill>
              </a:rPr>
              <a:t>Web or mobile app sales </a:t>
            </a:r>
            <a:r>
              <a:rPr lang="en-GB" sz="900" dirty="0"/>
              <a:t>for identifiable consumer profiles and customers to prompt the right incentive to convert</a:t>
            </a:r>
          </a:p>
          <a:p>
            <a:pPr>
              <a:spcAft>
                <a:spcPts val="900"/>
              </a:spcAft>
              <a:buClr>
                <a:srgbClr val="003F48"/>
              </a:buClr>
            </a:pPr>
            <a:r>
              <a:rPr lang="en-GB" sz="900" dirty="0"/>
              <a:t>.</a:t>
            </a:r>
          </a:p>
          <a:p>
            <a:pPr>
              <a:spcAft>
                <a:spcPts val="900"/>
              </a:spcAft>
              <a:buClr>
                <a:srgbClr val="003F48"/>
              </a:buClr>
            </a:pPr>
            <a:r>
              <a:rPr lang="en-GB" sz="900" b="1" dirty="0">
                <a:solidFill>
                  <a:srgbClr val="003F48"/>
                </a:solidFill>
              </a:rPr>
              <a:t>Digital self-serve</a:t>
            </a:r>
            <a:r>
              <a:rPr lang="en-GB" sz="900" dirty="0"/>
              <a:t> by identifiable customers in web, mobile app or kiosk to prompt the next sales action(s).</a:t>
            </a:r>
          </a:p>
          <a:p>
            <a:pPr>
              <a:spcAft>
                <a:spcPts val="900"/>
              </a:spcAft>
              <a:buClr>
                <a:srgbClr val="003F48"/>
              </a:buClr>
            </a:pPr>
            <a:r>
              <a:rPr lang="en-GB" sz="900" b="1" dirty="0">
                <a:solidFill>
                  <a:srgbClr val="003F48"/>
                </a:solidFill>
              </a:rPr>
              <a:t>Marketing outreach </a:t>
            </a:r>
            <a:r>
              <a:rPr lang="en-GB" sz="900" dirty="0"/>
              <a:t>via, e.g., email, direct mail or social to determine the right message, offer or content to include in the creative.</a:t>
            </a:r>
          </a:p>
          <a:p>
            <a:pPr>
              <a:spcAft>
                <a:spcPts val="900"/>
              </a:spcAft>
              <a:buClr>
                <a:srgbClr val="003F48"/>
              </a:buClr>
            </a:pPr>
            <a:r>
              <a:rPr lang="en-GB" sz="900" b="1" dirty="0">
                <a:solidFill>
                  <a:srgbClr val="003F48"/>
                </a:solidFill>
              </a:rPr>
              <a:t>Account management </a:t>
            </a:r>
            <a:r>
              <a:rPr lang="en-GB" sz="900" dirty="0"/>
              <a:t>in back-office functions to suggest which free upgrade to apply to each account, e.g. credit limit increases.</a:t>
            </a:r>
          </a:p>
          <a:p>
            <a:pPr>
              <a:spcAft>
                <a:spcPts val="900"/>
              </a:spcAft>
              <a:buClr>
                <a:srgbClr val="003F48"/>
              </a:buClr>
            </a:pPr>
            <a:r>
              <a:rPr lang="en-GB" sz="900" b="1" dirty="0">
                <a:solidFill>
                  <a:srgbClr val="003F48"/>
                </a:solidFill>
              </a:rPr>
              <a:t>Content delivery </a:t>
            </a:r>
            <a:r>
              <a:rPr lang="en-GB" sz="900" dirty="0"/>
              <a:t>in products and services to suggest similar and related items to current interests, preference and behaviour, e.g. films.</a:t>
            </a:r>
          </a:p>
        </p:txBody>
      </p:sp>
    </p:spTree>
    <p:extLst>
      <p:ext uri="{BB962C8B-B14F-4D97-AF65-F5344CB8AC3E}">
        <p14:creationId xmlns:p14="http://schemas.microsoft.com/office/powerpoint/2010/main" val="3891247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Graphic 58" descr="Influencer with solid fill">
            <a:extLst>
              <a:ext uri="{FF2B5EF4-FFF2-40B4-BE49-F238E27FC236}">
                <a16:creationId xmlns:a16="http://schemas.microsoft.com/office/drawing/2014/main" id="{60EA9732-4ECD-37D4-9703-5B0CECB472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3342" y="1252664"/>
            <a:ext cx="518733" cy="518733"/>
          </a:xfrm>
          <a:prstGeom prst="rect">
            <a:avLst/>
          </a:prstGeom>
        </p:spPr>
      </p:pic>
      <p:graphicFrame>
        <p:nvGraphicFramePr>
          <p:cNvPr id="4" name="Table 3">
            <a:extLst>
              <a:ext uri="{FF2B5EF4-FFF2-40B4-BE49-F238E27FC236}">
                <a16:creationId xmlns:a16="http://schemas.microsoft.com/office/drawing/2014/main" id="{2DFD22F1-EFBF-60F8-A606-1A2321BC67A8}"/>
              </a:ext>
            </a:extLst>
          </p:cNvPr>
          <p:cNvGraphicFramePr>
            <a:graphicFrameLocks noGrp="1"/>
          </p:cNvGraphicFramePr>
          <p:nvPr/>
        </p:nvGraphicFramePr>
        <p:xfrm>
          <a:off x="353155" y="2366552"/>
          <a:ext cx="5456337" cy="1482121"/>
        </p:xfrm>
        <a:graphic>
          <a:graphicData uri="http://schemas.openxmlformats.org/drawingml/2006/table">
            <a:tbl>
              <a:tblPr>
                <a:tableStyleId>{5C22544A-7EE6-4342-B048-85BDC9FD1C3A}</a:tableStyleId>
              </a:tblPr>
              <a:tblGrid>
                <a:gridCol w="1818779">
                  <a:extLst>
                    <a:ext uri="{9D8B030D-6E8A-4147-A177-3AD203B41FA5}">
                      <a16:colId xmlns:a16="http://schemas.microsoft.com/office/drawing/2014/main" val="481773640"/>
                    </a:ext>
                  </a:extLst>
                </a:gridCol>
                <a:gridCol w="1818779">
                  <a:extLst>
                    <a:ext uri="{9D8B030D-6E8A-4147-A177-3AD203B41FA5}">
                      <a16:colId xmlns:a16="http://schemas.microsoft.com/office/drawing/2014/main" val="995572737"/>
                    </a:ext>
                  </a:extLst>
                </a:gridCol>
                <a:gridCol w="1818779">
                  <a:extLst>
                    <a:ext uri="{9D8B030D-6E8A-4147-A177-3AD203B41FA5}">
                      <a16:colId xmlns:a16="http://schemas.microsoft.com/office/drawing/2014/main" val="3167074647"/>
                    </a:ext>
                  </a:extLst>
                </a:gridCol>
              </a:tblGrid>
              <a:tr h="261576">
                <a:tc>
                  <a:txBody>
                    <a:bodyPr/>
                    <a:lstStyle/>
                    <a:p>
                      <a:pPr marL="0" marR="0" lvl="0" indent="0" algn="ctr" defTabSz="600121" rtl="0" eaLnBrk="1" fontAlgn="auto" latinLnBrk="0" hangingPunct="1">
                        <a:lnSpc>
                          <a:spcPct val="100000"/>
                        </a:lnSpc>
                        <a:spcBef>
                          <a:spcPts val="0"/>
                        </a:spcBef>
                        <a:spcAft>
                          <a:spcPts val="600"/>
                        </a:spcAft>
                        <a:buClrTx/>
                        <a:buSzTx/>
                        <a:buFontTx/>
                        <a:buNone/>
                        <a:tabLst/>
                        <a:defRPr/>
                      </a:pPr>
                      <a:r>
                        <a:rPr lang="en-GB" sz="900" b="1" dirty="0">
                          <a:solidFill>
                            <a:schemeClr val="bg1"/>
                          </a:solidFill>
                        </a:rPr>
                        <a:t>BUILD USER-ITEM MATRIX</a:t>
                      </a:r>
                      <a:endParaRPr lang="en-GB" sz="900" b="0" dirty="0">
                        <a:solidFill>
                          <a:schemeClr val="bg1"/>
                        </a:solidFill>
                      </a:endParaRPr>
                    </a:p>
                  </a:txBody>
                  <a:tcPr marL="36000" marR="36000" marT="36000" marB="36000" anchor="ctr">
                    <a:solidFill>
                      <a:srgbClr val="003F48">
                        <a:alpha val="70000"/>
                      </a:srgbClr>
                    </a:solidFill>
                  </a:tcPr>
                </a:tc>
                <a:tc>
                  <a:txBody>
                    <a:bodyPr/>
                    <a:lstStyle/>
                    <a:p>
                      <a:pPr algn="ctr">
                        <a:spcAft>
                          <a:spcPts val="600"/>
                        </a:spcAft>
                      </a:pPr>
                      <a:r>
                        <a:rPr lang="en-GB" sz="900" b="1" dirty="0">
                          <a:solidFill>
                            <a:schemeClr val="bg1"/>
                          </a:solidFill>
                        </a:rPr>
                        <a:t>FIND ASSOCIATIONS</a:t>
                      </a:r>
                      <a:endParaRPr lang="en-GB" sz="900" b="0" dirty="0">
                        <a:solidFill>
                          <a:schemeClr val="bg1"/>
                        </a:solidFill>
                      </a:endParaRPr>
                    </a:p>
                  </a:txBody>
                  <a:tcPr marL="36000" marR="36000" marT="36000" marB="36000" anchor="ctr">
                    <a:solidFill>
                      <a:srgbClr val="003F48">
                        <a:alpha val="70000"/>
                      </a:srgbClr>
                    </a:solidFill>
                  </a:tcPr>
                </a:tc>
                <a:tc>
                  <a:txBody>
                    <a:bodyPr/>
                    <a:lstStyle/>
                    <a:p>
                      <a:pPr algn="ctr">
                        <a:spcAft>
                          <a:spcPts val="600"/>
                        </a:spcAft>
                      </a:pPr>
                      <a:r>
                        <a:rPr lang="en-GB" sz="900" b="1" dirty="0">
                          <a:solidFill>
                            <a:schemeClr val="bg1"/>
                          </a:solidFill>
                        </a:rPr>
                        <a:t>APPLY PRIORITISATION</a:t>
                      </a:r>
                      <a:endParaRPr lang="en-GB" sz="900" b="0" dirty="0">
                        <a:solidFill>
                          <a:schemeClr val="bg1"/>
                        </a:solidFill>
                      </a:endParaRPr>
                    </a:p>
                  </a:txBody>
                  <a:tcPr marL="36000" marR="36000" marT="36000" marB="36000" anchor="ctr">
                    <a:solidFill>
                      <a:srgbClr val="003F48">
                        <a:alpha val="70000"/>
                      </a:srgbClr>
                    </a:solidFill>
                  </a:tcPr>
                </a:tc>
                <a:extLst>
                  <a:ext uri="{0D108BD9-81ED-4DB2-BD59-A6C34878D82A}">
                    <a16:rowId xmlns:a16="http://schemas.microsoft.com/office/drawing/2014/main" val="3873555532"/>
                  </a:ext>
                </a:extLst>
              </a:tr>
              <a:tr h="599905">
                <a:tc>
                  <a:txBody>
                    <a:bodyPr/>
                    <a:lstStyle/>
                    <a:p>
                      <a:pPr marL="0" marR="0" lvl="0" indent="0" algn="ctr" defTabSz="600121" rtl="0" eaLnBrk="1" fontAlgn="auto" latinLnBrk="0" hangingPunct="1">
                        <a:lnSpc>
                          <a:spcPct val="100000"/>
                        </a:lnSpc>
                        <a:spcBef>
                          <a:spcPts val="0"/>
                        </a:spcBef>
                        <a:spcAft>
                          <a:spcPts val="600"/>
                        </a:spcAft>
                        <a:buClrTx/>
                        <a:buSzTx/>
                        <a:buFontTx/>
                        <a:buNone/>
                        <a:tabLst/>
                        <a:defRPr/>
                      </a:pPr>
                      <a:r>
                        <a:rPr lang="en-GB" sz="900" b="0" dirty="0">
                          <a:solidFill>
                            <a:schemeClr val="tx1"/>
                          </a:solidFill>
                        </a:rPr>
                        <a:t>For each customer, score the level of interaction with each item based on clicks, dwell times, ratings, etc</a:t>
                      </a:r>
                    </a:p>
                  </a:txBody>
                  <a:tcPr marL="36000" marR="36000" marT="36000" marB="36000">
                    <a:solidFill>
                      <a:srgbClr val="003F48">
                        <a:alpha val="20000"/>
                      </a:srgbClr>
                    </a:solidFill>
                  </a:tcPr>
                </a:tc>
                <a:tc>
                  <a:txBody>
                    <a:bodyPr/>
                    <a:lstStyle/>
                    <a:p>
                      <a:pPr algn="ctr">
                        <a:spcAft>
                          <a:spcPts val="600"/>
                        </a:spcAft>
                      </a:pPr>
                      <a:r>
                        <a:rPr lang="en-GB" sz="900" b="0" dirty="0">
                          <a:solidFill>
                            <a:schemeClr val="tx1"/>
                          </a:solidFill>
                        </a:rPr>
                        <a:t>Identify customers that have similar scores for one item and then look up what other items they interacted with.</a:t>
                      </a:r>
                    </a:p>
                  </a:txBody>
                  <a:tcPr marL="36000" marR="36000" marT="36000" marB="36000">
                    <a:solidFill>
                      <a:srgbClr val="003F48">
                        <a:alpha val="20000"/>
                      </a:srgbClr>
                    </a:solidFill>
                  </a:tcPr>
                </a:tc>
                <a:tc>
                  <a:txBody>
                    <a:bodyPr/>
                    <a:lstStyle/>
                    <a:p>
                      <a:pPr algn="ctr">
                        <a:spcAft>
                          <a:spcPts val="600"/>
                        </a:spcAft>
                      </a:pPr>
                      <a:r>
                        <a:rPr lang="en-GB" sz="900" b="0" dirty="0">
                          <a:solidFill>
                            <a:schemeClr val="tx1"/>
                          </a:solidFill>
                        </a:rPr>
                        <a:t>Rank on similarity score for items the customer has not yet interacted with.</a:t>
                      </a:r>
                    </a:p>
                  </a:txBody>
                  <a:tcPr marL="36000" marR="36000" marT="36000" marB="36000">
                    <a:solidFill>
                      <a:srgbClr val="003F48">
                        <a:alpha val="20000"/>
                      </a:srgbClr>
                    </a:solidFill>
                  </a:tcPr>
                </a:tc>
                <a:extLst>
                  <a:ext uri="{0D108BD9-81ED-4DB2-BD59-A6C34878D82A}">
                    <a16:rowId xmlns:a16="http://schemas.microsoft.com/office/drawing/2014/main" val="459029775"/>
                  </a:ext>
                </a:extLst>
              </a:tr>
              <a:tr h="599905">
                <a:tc>
                  <a:txBody>
                    <a:bodyPr/>
                    <a:lstStyle/>
                    <a:p>
                      <a:pPr algn="ctr"/>
                      <a:r>
                        <a:rPr lang="en-GB" sz="900" b="0" i="1" dirty="0">
                          <a:solidFill>
                            <a:schemeClr val="tx1"/>
                          </a:solidFill>
                        </a:rPr>
                        <a:t>E.g. Product A score is 250, Product B score is 870, Product C score is 143</a:t>
                      </a:r>
                    </a:p>
                  </a:txBody>
                  <a:tcPr marL="36000" marR="36000" marT="36000" marB="36000">
                    <a:noFill/>
                  </a:tcPr>
                </a:tc>
                <a:tc>
                  <a:txBody>
                    <a:bodyPr/>
                    <a:lstStyle/>
                    <a:p>
                      <a:pPr algn="ctr"/>
                      <a:r>
                        <a:rPr lang="en-GB" sz="900" b="0" i="1" dirty="0">
                          <a:solidFill>
                            <a:schemeClr val="tx1"/>
                          </a:solidFill>
                        </a:rPr>
                        <a:t>E.g. Customer 1 looked at Product A. Customer 2 looked at Product A then Product B.</a:t>
                      </a:r>
                    </a:p>
                  </a:txBody>
                  <a:tcPr marL="36000" marR="36000" marT="36000" marB="36000">
                    <a:noFill/>
                  </a:tcPr>
                </a:tc>
                <a:tc>
                  <a:txBody>
                    <a:bodyPr/>
                    <a:lstStyle/>
                    <a:p>
                      <a:pPr algn="ctr"/>
                      <a:r>
                        <a:rPr lang="en-GB" sz="900" b="0" i="1" dirty="0">
                          <a:solidFill>
                            <a:schemeClr val="tx1"/>
                          </a:solidFill>
                        </a:rPr>
                        <a:t>E.g. Descending order of similarity</a:t>
                      </a:r>
                    </a:p>
                  </a:txBody>
                  <a:tcPr marL="36000" marR="36000" marT="36000" marB="36000">
                    <a:noFill/>
                  </a:tcPr>
                </a:tc>
                <a:extLst>
                  <a:ext uri="{0D108BD9-81ED-4DB2-BD59-A6C34878D82A}">
                    <a16:rowId xmlns:a16="http://schemas.microsoft.com/office/drawing/2014/main" val="227984156"/>
                  </a:ext>
                </a:extLst>
              </a:tr>
            </a:tbl>
          </a:graphicData>
        </a:graphic>
      </p:graphicFrame>
      <p:sp>
        <p:nvSpPr>
          <p:cNvPr id="6" name="TextBox 5">
            <a:extLst>
              <a:ext uri="{FF2B5EF4-FFF2-40B4-BE49-F238E27FC236}">
                <a16:creationId xmlns:a16="http://schemas.microsoft.com/office/drawing/2014/main" id="{1DDBD3E6-5C5B-5C6D-9153-FDF44E746136}"/>
              </a:ext>
            </a:extLst>
          </p:cNvPr>
          <p:cNvSpPr txBox="1"/>
          <p:nvPr/>
        </p:nvSpPr>
        <p:spPr>
          <a:xfrm>
            <a:off x="1013959" y="1253582"/>
            <a:ext cx="4795531" cy="784830"/>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pPr>
              <a:spcAft>
                <a:spcPts val="900"/>
              </a:spcAft>
              <a:buClr>
                <a:srgbClr val="003F48"/>
              </a:buClr>
            </a:pPr>
            <a:r>
              <a:rPr lang="en-GB" sz="900" dirty="0"/>
              <a:t>This recommendation approach produces suggestions based on similar status, preference and behaviour of other customers. For example, suggesting product Y to customers who only bought X as other customers that bought X typically bought Y as well. This is good when there are lots of products and interactions to learn from but limited information about the customer. </a:t>
            </a:r>
          </a:p>
        </p:txBody>
      </p:sp>
      <p:sp>
        <p:nvSpPr>
          <p:cNvPr id="9" name="Title 1">
            <a:extLst>
              <a:ext uri="{FF2B5EF4-FFF2-40B4-BE49-F238E27FC236}">
                <a16:creationId xmlns:a16="http://schemas.microsoft.com/office/drawing/2014/main" id="{743FC3A4-D97F-9B31-2353-8D89FCFD3AF1}"/>
              </a:ext>
            </a:extLst>
          </p:cNvPr>
          <p:cNvSpPr txBox="1">
            <a:spLocks/>
          </p:cNvSpPr>
          <p:nvPr/>
        </p:nvSpPr>
        <p:spPr>
          <a:xfrm>
            <a:off x="353155"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TYPES: COLLABORATIVE FILTERING</a:t>
            </a:r>
          </a:p>
        </p:txBody>
      </p:sp>
      <p:sp>
        <p:nvSpPr>
          <p:cNvPr id="13" name="Oval 12">
            <a:extLst>
              <a:ext uri="{FF2B5EF4-FFF2-40B4-BE49-F238E27FC236}">
                <a16:creationId xmlns:a16="http://schemas.microsoft.com/office/drawing/2014/main" id="{AD84F789-3F99-B6E0-8CDE-0E948F12F4B2}"/>
              </a:ext>
            </a:extLst>
          </p:cNvPr>
          <p:cNvSpPr>
            <a:spLocks noChangeAspect="1"/>
          </p:cNvSpPr>
          <p:nvPr/>
        </p:nvSpPr>
        <p:spPr>
          <a:xfrm>
            <a:off x="392709" y="2411009"/>
            <a:ext cx="180000" cy="180000"/>
          </a:xfrm>
          <a:prstGeom prst="ellipse">
            <a:avLst/>
          </a:prstGeom>
          <a:solidFill>
            <a:srgbClr val="003F48"/>
          </a:solidFill>
        </p:spPr>
        <p:txBody>
          <a:bodyPr wrap="square" lIns="36000" tIns="36000" rIns="36000" bIns="36000" rtlCol="0" anchor="ctr">
            <a:noAutofit/>
          </a:bodyPr>
          <a:lstStyle/>
          <a:p>
            <a:pPr algn="ctr"/>
            <a:r>
              <a:rPr lang="en-GB" sz="900" b="1" dirty="0">
                <a:solidFill>
                  <a:schemeClr val="bg1"/>
                </a:solidFill>
                <a:latin typeface="Century Gothic" panose="020B0502020202020204" pitchFamily="34" charset="0"/>
              </a:rPr>
              <a:t>1</a:t>
            </a:r>
          </a:p>
        </p:txBody>
      </p:sp>
      <p:sp>
        <p:nvSpPr>
          <p:cNvPr id="15" name="Oval 14">
            <a:extLst>
              <a:ext uri="{FF2B5EF4-FFF2-40B4-BE49-F238E27FC236}">
                <a16:creationId xmlns:a16="http://schemas.microsoft.com/office/drawing/2014/main" id="{1450434B-4976-EC80-E745-4B8725783BC7}"/>
              </a:ext>
            </a:extLst>
          </p:cNvPr>
          <p:cNvSpPr>
            <a:spLocks noChangeAspect="1"/>
          </p:cNvSpPr>
          <p:nvPr/>
        </p:nvSpPr>
        <p:spPr>
          <a:xfrm>
            <a:off x="2208062" y="2411009"/>
            <a:ext cx="180000" cy="180000"/>
          </a:xfrm>
          <a:prstGeom prst="ellipse">
            <a:avLst/>
          </a:prstGeom>
          <a:solidFill>
            <a:srgbClr val="003F48"/>
          </a:solidFill>
        </p:spPr>
        <p:txBody>
          <a:bodyPr wrap="square" lIns="36000" tIns="36000" rIns="36000" bIns="36000" rtlCol="0" anchor="ctr">
            <a:noAutofit/>
          </a:bodyPr>
          <a:lstStyle/>
          <a:p>
            <a:pPr algn="ctr"/>
            <a:r>
              <a:rPr lang="en-GB" sz="900" b="1" dirty="0">
                <a:solidFill>
                  <a:schemeClr val="bg1"/>
                </a:solidFill>
                <a:latin typeface="Century Gothic" panose="020B0502020202020204" pitchFamily="34" charset="0"/>
              </a:rPr>
              <a:t>2</a:t>
            </a:r>
          </a:p>
        </p:txBody>
      </p:sp>
      <p:sp>
        <p:nvSpPr>
          <p:cNvPr id="16" name="Oval 15">
            <a:extLst>
              <a:ext uri="{FF2B5EF4-FFF2-40B4-BE49-F238E27FC236}">
                <a16:creationId xmlns:a16="http://schemas.microsoft.com/office/drawing/2014/main" id="{535E7115-330D-6A62-A615-733F7F592E60}"/>
              </a:ext>
            </a:extLst>
          </p:cNvPr>
          <p:cNvSpPr>
            <a:spLocks noChangeAspect="1"/>
          </p:cNvSpPr>
          <p:nvPr/>
        </p:nvSpPr>
        <p:spPr>
          <a:xfrm>
            <a:off x="4031187" y="2415491"/>
            <a:ext cx="180000" cy="180000"/>
          </a:xfrm>
          <a:prstGeom prst="ellipse">
            <a:avLst/>
          </a:prstGeom>
          <a:solidFill>
            <a:srgbClr val="003F48"/>
          </a:solidFill>
        </p:spPr>
        <p:txBody>
          <a:bodyPr wrap="square" lIns="36000" tIns="36000" rIns="36000" bIns="36000" rtlCol="0" anchor="ctr">
            <a:noAutofit/>
          </a:bodyPr>
          <a:lstStyle/>
          <a:p>
            <a:pPr algn="ctr"/>
            <a:r>
              <a:rPr lang="en-GB" sz="900" b="1" dirty="0">
                <a:solidFill>
                  <a:schemeClr val="bg1"/>
                </a:solidFill>
                <a:latin typeface="Century Gothic" panose="020B0502020202020204" pitchFamily="34" charset="0"/>
              </a:rPr>
              <a:t>3</a:t>
            </a:r>
          </a:p>
        </p:txBody>
      </p:sp>
      <p:sp>
        <p:nvSpPr>
          <p:cNvPr id="63" name="TextBox 62">
            <a:extLst>
              <a:ext uri="{FF2B5EF4-FFF2-40B4-BE49-F238E27FC236}">
                <a16:creationId xmlns:a16="http://schemas.microsoft.com/office/drawing/2014/main" id="{2CC81646-3C09-9644-0C07-36FCBEFD00E7}"/>
              </a:ext>
            </a:extLst>
          </p:cNvPr>
          <p:cNvSpPr txBox="1"/>
          <p:nvPr/>
        </p:nvSpPr>
        <p:spPr>
          <a:xfrm>
            <a:off x="353155" y="2134010"/>
            <a:ext cx="3166782" cy="230832"/>
          </a:xfrm>
          <a:prstGeom prst="rect">
            <a:avLst/>
          </a:prstGeom>
          <a:noFill/>
        </p:spPr>
        <p:txBody>
          <a:bodyPr wrap="square" lIns="0" rIns="0">
            <a:spAutoFit/>
          </a:bodyPr>
          <a:lstStyle>
            <a:defPPr>
              <a:defRPr lang="en-US"/>
            </a:defPPr>
            <a:lvl1pPr>
              <a:spcAft>
                <a:spcPts val="900"/>
              </a:spcAft>
              <a:buClr>
                <a:srgbClr val="003F48"/>
              </a:buClr>
              <a:defRPr sz="900">
                <a:latin typeface="Avenir LT Pro 65 Medium" panose="020B0603020203020204" pitchFamily="34" charset="0"/>
              </a:defRPr>
            </a:lvl1pPr>
          </a:lstStyle>
          <a:p>
            <a:r>
              <a:rPr lang="en-GB" dirty="0"/>
              <a:t>How it works: </a:t>
            </a:r>
          </a:p>
        </p:txBody>
      </p:sp>
      <p:sp>
        <p:nvSpPr>
          <p:cNvPr id="70" name="Slide Number Placeholder 5">
            <a:extLst>
              <a:ext uri="{FF2B5EF4-FFF2-40B4-BE49-F238E27FC236}">
                <a16:creationId xmlns:a16="http://schemas.microsoft.com/office/drawing/2014/main" id="{8D340ED3-CAB7-269D-76F7-B72B9285877B}"/>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38</a:t>
            </a:fld>
            <a:endParaRPr lang="en-GB" sz="754">
              <a:latin typeface="Avenir LT Pro 65 Medium" panose="020B0603020203020204" pitchFamily="34" charset="0"/>
            </a:endParaRPr>
          </a:p>
        </p:txBody>
      </p:sp>
      <p:sp>
        <p:nvSpPr>
          <p:cNvPr id="71" name="TextBox 70">
            <a:extLst>
              <a:ext uri="{FF2B5EF4-FFF2-40B4-BE49-F238E27FC236}">
                <a16:creationId xmlns:a16="http://schemas.microsoft.com/office/drawing/2014/main" id="{CD366F54-0699-7ADF-A90E-B70FA516DD77}"/>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pic>
        <p:nvPicPr>
          <p:cNvPr id="74" name="Picture 73">
            <a:extLst>
              <a:ext uri="{FF2B5EF4-FFF2-40B4-BE49-F238E27FC236}">
                <a16:creationId xmlns:a16="http://schemas.microsoft.com/office/drawing/2014/main" id="{89417738-D6BD-9ED3-C427-73E1BCA048C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75" name="Straight Connector 74">
            <a:extLst>
              <a:ext uri="{FF2B5EF4-FFF2-40B4-BE49-F238E27FC236}">
                <a16:creationId xmlns:a16="http://schemas.microsoft.com/office/drawing/2014/main" id="{2F810A50-7E79-5FF5-EAE7-4488A14CAB01}"/>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76D4DD0E-D927-98D3-8A0F-4513C253CDDE}"/>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942092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3FC3A4-D97F-9B31-2353-8D89FCFD3AF1}"/>
              </a:ext>
            </a:extLst>
          </p:cNvPr>
          <p:cNvSpPr txBox="1">
            <a:spLocks/>
          </p:cNvSpPr>
          <p:nvPr/>
        </p:nvSpPr>
        <p:spPr>
          <a:xfrm>
            <a:off x="475916"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COLLABORATIVE FILTERING: SIMPLE EXAMPLE</a:t>
            </a:r>
          </a:p>
        </p:txBody>
      </p:sp>
      <p:graphicFrame>
        <p:nvGraphicFramePr>
          <p:cNvPr id="11" name="Table 3">
            <a:extLst>
              <a:ext uri="{FF2B5EF4-FFF2-40B4-BE49-F238E27FC236}">
                <a16:creationId xmlns:a16="http://schemas.microsoft.com/office/drawing/2014/main" id="{CC59AEA0-4404-58D8-630B-E49B79A51E16}"/>
              </a:ext>
            </a:extLst>
          </p:cNvPr>
          <p:cNvGraphicFramePr>
            <a:graphicFrameLocks noGrp="1"/>
          </p:cNvGraphicFramePr>
          <p:nvPr/>
        </p:nvGraphicFramePr>
        <p:xfrm>
          <a:off x="483869" y="1272727"/>
          <a:ext cx="2914330" cy="884084"/>
        </p:xfrm>
        <a:graphic>
          <a:graphicData uri="http://schemas.openxmlformats.org/drawingml/2006/table">
            <a:tbl>
              <a:tblPr>
                <a:tableStyleId>{5C22544A-7EE6-4342-B048-85BDC9FD1C3A}</a:tableStyleId>
              </a:tblPr>
              <a:tblGrid>
                <a:gridCol w="885506">
                  <a:extLst>
                    <a:ext uri="{9D8B030D-6E8A-4147-A177-3AD203B41FA5}">
                      <a16:colId xmlns:a16="http://schemas.microsoft.com/office/drawing/2014/main" val="1262014511"/>
                    </a:ext>
                  </a:extLst>
                </a:gridCol>
                <a:gridCol w="507206">
                  <a:extLst>
                    <a:ext uri="{9D8B030D-6E8A-4147-A177-3AD203B41FA5}">
                      <a16:colId xmlns:a16="http://schemas.microsoft.com/office/drawing/2014/main" val="3700492025"/>
                    </a:ext>
                  </a:extLst>
                </a:gridCol>
                <a:gridCol w="507206">
                  <a:extLst>
                    <a:ext uri="{9D8B030D-6E8A-4147-A177-3AD203B41FA5}">
                      <a16:colId xmlns:a16="http://schemas.microsoft.com/office/drawing/2014/main" val="1393630952"/>
                    </a:ext>
                  </a:extLst>
                </a:gridCol>
                <a:gridCol w="507206">
                  <a:extLst>
                    <a:ext uri="{9D8B030D-6E8A-4147-A177-3AD203B41FA5}">
                      <a16:colId xmlns:a16="http://schemas.microsoft.com/office/drawing/2014/main" val="530226043"/>
                    </a:ext>
                  </a:extLst>
                </a:gridCol>
                <a:gridCol w="507206">
                  <a:extLst>
                    <a:ext uri="{9D8B030D-6E8A-4147-A177-3AD203B41FA5}">
                      <a16:colId xmlns:a16="http://schemas.microsoft.com/office/drawing/2014/main" val="656157301"/>
                    </a:ext>
                  </a:extLst>
                </a:gridCol>
              </a:tblGrid>
              <a:tr h="133922">
                <a:tc>
                  <a:txBody>
                    <a:bodyPr/>
                    <a:lstStyle/>
                    <a:p>
                      <a:pPr marL="0" marR="0" lvl="0" indent="0" algn="r" defTabSz="600121" rtl="0" eaLnBrk="1" fontAlgn="auto" latinLnBrk="0" hangingPunct="1">
                        <a:lnSpc>
                          <a:spcPct val="100000"/>
                        </a:lnSpc>
                        <a:spcBef>
                          <a:spcPts val="0"/>
                        </a:spcBef>
                        <a:spcAft>
                          <a:spcPts val="0"/>
                        </a:spcAft>
                        <a:buClrTx/>
                        <a:buSzTx/>
                        <a:buFontTx/>
                        <a:buNone/>
                        <a:tabLst/>
                        <a:defRPr/>
                      </a:pPr>
                      <a:r>
                        <a:rPr lang="en-GB" sz="800" b="1" dirty="0">
                          <a:solidFill>
                            <a:schemeClr val="tx1"/>
                          </a:solidFill>
                          <a:latin typeface="Avenir Next LT Pro" panose="020B0504020202020204" pitchFamily="34" charset="0"/>
                        </a:rPr>
                        <a:t>Items browsed by customers</a:t>
                      </a:r>
                      <a:r>
                        <a:rPr lang="en-GB" sz="800" b="1" baseline="30000" dirty="0">
                          <a:solidFill>
                            <a:schemeClr val="tx1"/>
                          </a:solidFill>
                          <a:latin typeface="Avenir Next LT Pro" panose="020B0504020202020204" pitchFamily="34" charset="0"/>
                        </a:rPr>
                        <a:t>*</a:t>
                      </a:r>
                    </a:p>
                  </a:txBody>
                  <a:tcPr marL="58483" marR="58483" marT="29242" marB="2924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GB" sz="800" b="1" dirty="0">
                          <a:solidFill>
                            <a:schemeClr val="tx1"/>
                          </a:solidFill>
                          <a:latin typeface="Avenir Next LT Pro" panose="020B0504020202020204" pitchFamily="34" charset="0"/>
                        </a:rPr>
                        <a:t>Item 1</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40000"/>
                      </a:srgbClr>
                    </a:solidFill>
                  </a:tcPr>
                </a:tc>
                <a:tc>
                  <a:txBody>
                    <a:bodyPr/>
                    <a:lstStyle/>
                    <a:p>
                      <a:pPr algn="ctr"/>
                      <a:r>
                        <a:rPr lang="en-GB" sz="800" b="1" dirty="0">
                          <a:solidFill>
                            <a:schemeClr val="tx1"/>
                          </a:solidFill>
                          <a:latin typeface="Avenir Next LT Pro" panose="020B0504020202020204" pitchFamily="34" charset="0"/>
                        </a:rPr>
                        <a:t>Item 2</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40000"/>
                      </a:srgbClr>
                    </a:solidFill>
                  </a:tcPr>
                </a:tc>
                <a:tc>
                  <a:txBody>
                    <a:bodyPr/>
                    <a:lstStyle/>
                    <a:p>
                      <a:pPr algn="ctr"/>
                      <a:r>
                        <a:rPr lang="en-GB" sz="800" b="1" dirty="0">
                          <a:solidFill>
                            <a:schemeClr val="tx1"/>
                          </a:solidFill>
                          <a:latin typeface="Avenir Next LT Pro" panose="020B0504020202020204" pitchFamily="34" charset="0"/>
                        </a:rPr>
                        <a:t>Item 3</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40000"/>
                      </a:srgbClr>
                    </a:solidFill>
                  </a:tcPr>
                </a:tc>
                <a:tc>
                  <a:txBody>
                    <a:bodyPr/>
                    <a:lstStyle/>
                    <a:p>
                      <a:pPr algn="ctr"/>
                      <a:r>
                        <a:rPr lang="en-GB" sz="800" b="1" dirty="0">
                          <a:solidFill>
                            <a:schemeClr val="tx1"/>
                          </a:solidFill>
                          <a:latin typeface="Avenir Next LT Pro" panose="020B0504020202020204" pitchFamily="34" charset="0"/>
                        </a:rPr>
                        <a:t>Item 4</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40000"/>
                      </a:srgbClr>
                    </a:solidFill>
                  </a:tcPr>
                </a:tc>
                <a:extLst>
                  <a:ext uri="{0D108BD9-81ED-4DB2-BD59-A6C34878D82A}">
                    <a16:rowId xmlns:a16="http://schemas.microsoft.com/office/drawing/2014/main" val="526703443"/>
                  </a:ext>
                </a:extLst>
              </a:tr>
              <a:tr h="133922">
                <a:tc>
                  <a:txBody>
                    <a:bodyPr/>
                    <a:lstStyle/>
                    <a:p>
                      <a:pPr algn="ctr"/>
                      <a:r>
                        <a:rPr lang="en-GB" sz="800" b="1" dirty="0">
                          <a:solidFill>
                            <a:schemeClr val="bg1"/>
                          </a:solidFill>
                          <a:latin typeface="Avenir Next LT Pro" panose="020B0504020202020204" pitchFamily="34" charset="0"/>
                        </a:rPr>
                        <a:t>Customer A</a:t>
                      </a:r>
                      <a:endParaRPr lang="en-GB" sz="800" dirty="0">
                        <a:solidFill>
                          <a:schemeClr val="bg1"/>
                        </a:solidFill>
                        <a:latin typeface="Avenir Next LT Pro" panose="020B0504020202020204" pitchFamily="34" charset="0"/>
                      </a:endParaRPr>
                    </a:p>
                  </a:txBody>
                  <a:tcPr marL="36000" marR="36000" marT="29242" marB="2924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solidFill>
                  </a:tcPr>
                </a:tc>
                <a:tc>
                  <a:txBody>
                    <a:bodyPr/>
                    <a:lstStyle/>
                    <a:p>
                      <a:pPr marL="0" algn="ctr" defTabSz="600121" rtl="0" eaLnBrk="1" fontAlgn="b" latinLnBrk="0" hangingPunct="1"/>
                      <a:r>
                        <a:rPr lang="en-GB" sz="800" b="0" i="0" u="none" strike="noStrike" kern="1200" dirty="0">
                          <a:solidFill>
                            <a:srgbClr val="000000"/>
                          </a:solidFill>
                          <a:effectLst/>
                          <a:latin typeface="Avenir Next LT Pro" panose="020B0504020202020204" pitchFamily="34" charset="0"/>
                          <a:ea typeface="+mn-ea"/>
                          <a:cs typeface="+mn-cs"/>
                        </a:rPr>
                        <a:t>1</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marL="0" algn="ctr" defTabSz="600121" rtl="0" eaLnBrk="1" fontAlgn="b" latinLnBrk="0" hangingPunct="1"/>
                      <a:r>
                        <a:rPr lang="en-GB" sz="800" b="0" i="0" u="none" strike="noStrike" kern="1200" dirty="0">
                          <a:solidFill>
                            <a:srgbClr val="000000"/>
                          </a:solidFill>
                          <a:effectLst/>
                          <a:latin typeface="Avenir Next LT Pro" panose="020B0504020202020204" pitchFamily="34" charset="0"/>
                          <a:ea typeface="+mn-ea"/>
                          <a:cs typeface="+mn-cs"/>
                        </a:rPr>
                        <a:t>0</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algn="ctr" fontAlgn="b"/>
                      <a:r>
                        <a:rPr lang="en-GB" sz="800" b="0" i="0" u="none" strike="noStrike" dirty="0">
                          <a:solidFill>
                            <a:srgbClr val="000000"/>
                          </a:solidFill>
                          <a:effectLst/>
                          <a:latin typeface="Avenir Next LT Pro" panose="020B0504020202020204" pitchFamily="34" charset="0"/>
                        </a:rPr>
                        <a:t>1</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algn="ctr" fontAlgn="b"/>
                      <a:r>
                        <a:rPr lang="en-GB" sz="800" b="0" i="0" u="none" strike="noStrike" dirty="0">
                          <a:solidFill>
                            <a:srgbClr val="000000"/>
                          </a:solidFill>
                          <a:effectLst/>
                          <a:latin typeface="Avenir Next LT Pro" panose="020B0504020202020204" pitchFamily="34" charset="0"/>
                        </a:rPr>
                        <a:t>0</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extLst>
                  <a:ext uri="{0D108BD9-81ED-4DB2-BD59-A6C34878D82A}">
                    <a16:rowId xmlns:a16="http://schemas.microsoft.com/office/drawing/2014/main" val="67006615"/>
                  </a:ext>
                </a:extLst>
              </a:tr>
              <a:tr h="133922">
                <a:tc>
                  <a:txBody>
                    <a:bodyPr/>
                    <a:lstStyle/>
                    <a:p>
                      <a:pPr algn="ctr"/>
                      <a:r>
                        <a:rPr lang="en-GB" sz="800" b="1" dirty="0">
                          <a:solidFill>
                            <a:schemeClr val="bg1"/>
                          </a:solidFill>
                          <a:latin typeface="Avenir Next LT Pro" panose="020B0504020202020204" pitchFamily="34" charset="0"/>
                        </a:rPr>
                        <a:t>Customer B</a:t>
                      </a:r>
                      <a:endParaRPr lang="en-GB" sz="800" baseline="30000" dirty="0">
                        <a:solidFill>
                          <a:schemeClr val="bg1"/>
                        </a:solidFill>
                        <a:latin typeface="Avenir Next LT Pro" panose="020B0504020202020204" pitchFamily="34" charset="0"/>
                      </a:endParaRPr>
                    </a:p>
                  </a:txBody>
                  <a:tcPr marL="36000" marR="36000" marT="29242" marB="2924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solidFill>
                  </a:tcPr>
                </a:tc>
                <a:tc>
                  <a:txBody>
                    <a:bodyPr/>
                    <a:lstStyle/>
                    <a:p>
                      <a:pPr algn="ctr"/>
                      <a:r>
                        <a:rPr lang="en-GB" sz="800" dirty="0">
                          <a:latin typeface="Avenir Next LT Pro" panose="020B0504020202020204" pitchFamily="34" charset="0"/>
                        </a:rPr>
                        <a:t>1</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algn="ctr"/>
                      <a:r>
                        <a:rPr lang="en-GB" sz="800" dirty="0">
                          <a:latin typeface="Avenir Next LT Pro" panose="020B0504020202020204" pitchFamily="34" charset="0"/>
                        </a:rPr>
                        <a:t>1</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algn="ctr"/>
                      <a:r>
                        <a:rPr lang="en-GB" sz="800" dirty="0">
                          <a:latin typeface="Avenir Next LT Pro" panose="020B0504020202020204" pitchFamily="34" charset="0"/>
                        </a:rPr>
                        <a:t>0</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algn="ctr"/>
                      <a:r>
                        <a:rPr lang="en-GB" sz="800" dirty="0">
                          <a:latin typeface="Avenir Next LT Pro" panose="020B0504020202020204" pitchFamily="34" charset="0"/>
                        </a:rPr>
                        <a:t>1</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extLst>
                  <a:ext uri="{0D108BD9-81ED-4DB2-BD59-A6C34878D82A}">
                    <a16:rowId xmlns:a16="http://schemas.microsoft.com/office/drawing/2014/main" val="3257347182"/>
                  </a:ext>
                </a:extLst>
              </a:tr>
              <a:tr h="133922">
                <a:tc>
                  <a:txBody>
                    <a:bodyPr/>
                    <a:lstStyle/>
                    <a:p>
                      <a:pPr algn="ctr"/>
                      <a:r>
                        <a:rPr lang="en-GB" sz="800" b="1" dirty="0">
                          <a:solidFill>
                            <a:schemeClr val="bg1"/>
                          </a:solidFill>
                          <a:latin typeface="Avenir Next LT Pro" panose="020B0504020202020204" pitchFamily="34" charset="0"/>
                        </a:rPr>
                        <a:t>Customer C</a:t>
                      </a:r>
                      <a:endParaRPr lang="en-GB" sz="800" b="1" baseline="30000" dirty="0">
                        <a:solidFill>
                          <a:schemeClr val="bg1"/>
                        </a:solidFill>
                        <a:latin typeface="Avenir Next LT Pro" panose="020B0504020202020204" pitchFamily="34" charset="0"/>
                      </a:endParaRPr>
                    </a:p>
                  </a:txBody>
                  <a:tcPr marL="36000" marR="36000" marT="29242" marB="2924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solidFill>
                  </a:tcPr>
                </a:tc>
                <a:tc>
                  <a:txBody>
                    <a:bodyPr/>
                    <a:lstStyle/>
                    <a:p>
                      <a:pPr marL="0" algn="ctr" defTabSz="914400" rtl="0" eaLnBrk="1" fontAlgn="b" latinLnBrk="0" hangingPunct="1"/>
                      <a:r>
                        <a:rPr lang="en-GB" sz="800" kern="1200" dirty="0">
                          <a:solidFill>
                            <a:schemeClr val="dk1"/>
                          </a:solidFill>
                          <a:latin typeface="Avenir Next LT Pro" panose="020B0504020202020204" pitchFamily="34" charset="0"/>
                          <a:ea typeface="+mn-ea"/>
                          <a:cs typeface="+mn-cs"/>
                        </a:rPr>
                        <a:t>1</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marL="0" algn="ctr" defTabSz="914400" rtl="0" eaLnBrk="1" fontAlgn="b" latinLnBrk="0" hangingPunct="1"/>
                      <a:r>
                        <a:rPr lang="en-GB" sz="800" kern="1200" dirty="0">
                          <a:solidFill>
                            <a:schemeClr val="dk1"/>
                          </a:solidFill>
                          <a:latin typeface="Avenir Next LT Pro" panose="020B0504020202020204" pitchFamily="34" charset="0"/>
                          <a:ea typeface="+mn-ea"/>
                          <a:cs typeface="+mn-cs"/>
                        </a:rPr>
                        <a:t>0</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marL="0" algn="ctr" defTabSz="914400" rtl="0" eaLnBrk="1" fontAlgn="b" latinLnBrk="0" hangingPunct="1"/>
                      <a:r>
                        <a:rPr lang="en-GB" sz="800" kern="1200" dirty="0">
                          <a:solidFill>
                            <a:schemeClr val="dk1"/>
                          </a:solidFill>
                          <a:latin typeface="Avenir Next LT Pro" panose="020B0504020202020204" pitchFamily="34" charset="0"/>
                          <a:ea typeface="+mn-ea"/>
                          <a:cs typeface="+mn-cs"/>
                        </a:rPr>
                        <a:t>1</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marL="0" algn="ctr" defTabSz="914400" rtl="0" eaLnBrk="1" fontAlgn="b" latinLnBrk="0" hangingPunct="1"/>
                      <a:r>
                        <a:rPr lang="en-GB" sz="800" kern="1200" dirty="0">
                          <a:solidFill>
                            <a:schemeClr val="dk1"/>
                          </a:solidFill>
                          <a:latin typeface="Avenir Next LT Pro" panose="020B0504020202020204" pitchFamily="34" charset="0"/>
                          <a:ea typeface="+mn-ea"/>
                          <a:cs typeface="+mn-cs"/>
                        </a:rPr>
                        <a:t>1</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extLst>
                  <a:ext uri="{0D108BD9-81ED-4DB2-BD59-A6C34878D82A}">
                    <a16:rowId xmlns:a16="http://schemas.microsoft.com/office/drawing/2014/main" val="3734222608"/>
                  </a:ext>
                </a:extLst>
              </a:tr>
            </a:tbl>
          </a:graphicData>
        </a:graphic>
      </p:graphicFrame>
      <p:graphicFrame>
        <p:nvGraphicFramePr>
          <p:cNvPr id="14" name="Table 3">
            <a:extLst>
              <a:ext uri="{FF2B5EF4-FFF2-40B4-BE49-F238E27FC236}">
                <a16:creationId xmlns:a16="http://schemas.microsoft.com/office/drawing/2014/main" id="{9A3206FA-265E-C47F-6AAC-917FF0983BB3}"/>
              </a:ext>
            </a:extLst>
          </p:cNvPr>
          <p:cNvGraphicFramePr>
            <a:graphicFrameLocks noGrp="1"/>
          </p:cNvGraphicFramePr>
          <p:nvPr/>
        </p:nvGraphicFramePr>
        <p:xfrm>
          <a:off x="483868" y="2500525"/>
          <a:ext cx="2895282" cy="775680"/>
        </p:xfrm>
        <a:graphic>
          <a:graphicData uri="http://schemas.openxmlformats.org/drawingml/2006/table">
            <a:tbl>
              <a:tblPr>
                <a:tableStyleId>{5C22544A-7EE6-4342-B048-85BDC9FD1C3A}</a:tableStyleId>
              </a:tblPr>
              <a:tblGrid>
                <a:gridCol w="885507">
                  <a:extLst>
                    <a:ext uri="{9D8B030D-6E8A-4147-A177-3AD203B41FA5}">
                      <a16:colId xmlns:a16="http://schemas.microsoft.com/office/drawing/2014/main" val="1262014511"/>
                    </a:ext>
                  </a:extLst>
                </a:gridCol>
                <a:gridCol w="2009775">
                  <a:extLst>
                    <a:ext uri="{9D8B030D-6E8A-4147-A177-3AD203B41FA5}">
                      <a16:colId xmlns:a16="http://schemas.microsoft.com/office/drawing/2014/main" val="4162631714"/>
                    </a:ext>
                  </a:extLst>
                </a:gridCol>
              </a:tblGrid>
              <a:tr h="119965">
                <a:tc>
                  <a:txBody>
                    <a:bodyPr/>
                    <a:lstStyle/>
                    <a:p>
                      <a:pPr marL="0" marR="0" lvl="0" indent="0" algn="ctr" defTabSz="600121"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venir Next LT Pro" panose="020B0504020202020204" pitchFamily="34" charset="0"/>
                      </a:endParaRPr>
                    </a:p>
                  </a:txBody>
                  <a:tcPr marL="36000" marR="36000" marT="29242" marB="2924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GB" sz="800" b="1" dirty="0">
                          <a:solidFill>
                            <a:schemeClr val="tx1"/>
                          </a:solidFill>
                          <a:latin typeface="Avenir Next LT Pro" panose="020B0504020202020204" pitchFamily="34" charset="0"/>
                        </a:rPr>
                        <a:t>Similarity Score</a:t>
                      </a:r>
                      <a:r>
                        <a:rPr lang="en-GB" sz="800" b="1" baseline="30000" dirty="0">
                          <a:solidFill>
                            <a:schemeClr val="tx1"/>
                          </a:solidFill>
                          <a:latin typeface="Avenir Next LT Pro" panose="020B0504020202020204" pitchFamily="34" charset="0"/>
                        </a:rPr>
                        <a:t>**</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40000"/>
                      </a:srgbClr>
                    </a:solidFill>
                  </a:tcPr>
                </a:tc>
                <a:extLst>
                  <a:ext uri="{0D108BD9-81ED-4DB2-BD59-A6C34878D82A}">
                    <a16:rowId xmlns:a16="http://schemas.microsoft.com/office/drawing/2014/main" val="526703443"/>
                  </a:ext>
                </a:extLst>
              </a:tr>
              <a:tr h="119965">
                <a:tc>
                  <a:txBody>
                    <a:bodyPr/>
                    <a:lstStyle/>
                    <a:p>
                      <a:pPr algn="ctr"/>
                      <a:r>
                        <a:rPr lang="en-GB" sz="800" b="1" dirty="0">
                          <a:solidFill>
                            <a:schemeClr val="bg1"/>
                          </a:solidFill>
                          <a:latin typeface="Avenir Next LT Pro" panose="020B0504020202020204" pitchFamily="34" charset="0"/>
                        </a:rPr>
                        <a:t>A vs B</a:t>
                      </a:r>
                    </a:p>
                  </a:txBody>
                  <a:tcPr marL="58483" marR="58483" marT="29242" marB="2924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solidFill>
                  </a:tcPr>
                </a:tc>
                <a:tc>
                  <a:txBody>
                    <a:bodyPr/>
                    <a:lstStyle/>
                    <a:p>
                      <a:pPr algn="ctr" fontAlgn="b"/>
                      <a:r>
                        <a:rPr lang="en-GB" sz="800" b="0" i="0" u="none" strike="noStrike" dirty="0">
                          <a:solidFill>
                            <a:srgbClr val="000000"/>
                          </a:solidFill>
                          <a:effectLst/>
                          <a:latin typeface="Avenir Next LT Pro" panose="020B0504020202020204" pitchFamily="34" charset="0"/>
                        </a:rPr>
                        <a:t>(1*1+0*1+1*0+0*1) / sqrt(2*3) = 0.41</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extLst>
                  <a:ext uri="{0D108BD9-81ED-4DB2-BD59-A6C34878D82A}">
                    <a16:rowId xmlns:a16="http://schemas.microsoft.com/office/drawing/2014/main" val="67006615"/>
                  </a:ext>
                </a:extLst>
              </a:tr>
              <a:tr h="119965">
                <a:tc>
                  <a:txBody>
                    <a:bodyPr/>
                    <a:lstStyle/>
                    <a:p>
                      <a:pPr algn="ctr"/>
                      <a:r>
                        <a:rPr lang="en-GB" sz="800" b="1" dirty="0">
                          <a:solidFill>
                            <a:schemeClr val="bg1"/>
                          </a:solidFill>
                          <a:latin typeface="Avenir Next LT Pro" panose="020B0504020202020204" pitchFamily="34" charset="0"/>
                        </a:rPr>
                        <a:t>A vs C</a:t>
                      </a:r>
                      <a:endParaRPr lang="en-GB" sz="800" b="1" baseline="30000" dirty="0">
                        <a:solidFill>
                          <a:schemeClr val="bg1"/>
                        </a:solidFill>
                        <a:latin typeface="Avenir Next LT Pro" panose="020B0504020202020204" pitchFamily="34" charset="0"/>
                      </a:endParaRPr>
                    </a:p>
                  </a:txBody>
                  <a:tcPr marL="58483" marR="58483" marT="29242" marB="2924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solidFill>
                  </a:tcPr>
                </a:tc>
                <a:tc>
                  <a:txBody>
                    <a:bodyPr/>
                    <a:lstStyle/>
                    <a:p>
                      <a:pPr marL="0" marR="0" lvl="0" indent="0" algn="ctr" defTabSz="600121" rtl="0" eaLnBrk="1" fontAlgn="auto" latinLnBrk="0" hangingPunct="1">
                        <a:lnSpc>
                          <a:spcPct val="100000"/>
                        </a:lnSpc>
                        <a:spcBef>
                          <a:spcPts val="0"/>
                        </a:spcBef>
                        <a:spcAft>
                          <a:spcPts val="0"/>
                        </a:spcAft>
                        <a:buClrTx/>
                        <a:buSzTx/>
                        <a:buFontTx/>
                        <a:buNone/>
                        <a:tabLst/>
                        <a:defRPr/>
                      </a:pPr>
                      <a:r>
                        <a:rPr lang="en-GB" sz="800" b="0" i="0" u="none" strike="noStrike" dirty="0">
                          <a:solidFill>
                            <a:srgbClr val="000000"/>
                          </a:solidFill>
                          <a:effectLst/>
                          <a:latin typeface="Avenir Next LT Pro" panose="020B0504020202020204" pitchFamily="34" charset="0"/>
                        </a:rPr>
                        <a:t>(1*1+0*0+1*1+0*1) / sqrt(2*3) = </a:t>
                      </a:r>
                      <a:r>
                        <a:rPr lang="en-GB" sz="800" b="1" i="0" u="none" strike="noStrike" dirty="0">
                          <a:solidFill>
                            <a:srgbClr val="000000"/>
                          </a:solidFill>
                          <a:effectLst/>
                          <a:latin typeface="Avenir Next LT Pro" panose="020B0504020202020204" pitchFamily="34" charset="0"/>
                        </a:rPr>
                        <a:t>0.82</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extLst>
                  <a:ext uri="{0D108BD9-81ED-4DB2-BD59-A6C34878D82A}">
                    <a16:rowId xmlns:a16="http://schemas.microsoft.com/office/drawing/2014/main" val="3257347182"/>
                  </a:ext>
                </a:extLst>
              </a:tr>
              <a:tr h="119965">
                <a:tc>
                  <a:txBody>
                    <a:bodyPr/>
                    <a:lstStyle/>
                    <a:p>
                      <a:pPr algn="ctr"/>
                      <a:r>
                        <a:rPr lang="en-GB" sz="800" b="1" dirty="0">
                          <a:solidFill>
                            <a:schemeClr val="bg1"/>
                          </a:solidFill>
                          <a:latin typeface="Avenir Next LT Pro" panose="020B0504020202020204" pitchFamily="34" charset="0"/>
                        </a:rPr>
                        <a:t>B vs C</a:t>
                      </a:r>
                    </a:p>
                  </a:txBody>
                  <a:tcPr marL="58483" marR="58483" marT="29242" marB="2924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800" b="0" i="0" u="none" strike="noStrike" dirty="0">
                          <a:solidFill>
                            <a:srgbClr val="000000"/>
                          </a:solidFill>
                          <a:effectLst/>
                          <a:latin typeface="Avenir Next LT Pro" panose="020B0504020202020204" pitchFamily="34" charset="0"/>
                        </a:rPr>
                        <a:t>(1*1+0*1+1*0+0*1) / sqrt(2*3) = 0.67</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extLst>
                  <a:ext uri="{0D108BD9-81ED-4DB2-BD59-A6C34878D82A}">
                    <a16:rowId xmlns:a16="http://schemas.microsoft.com/office/drawing/2014/main" val="995998385"/>
                  </a:ext>
                </a:extLst>
              </a:tr>
            </a:tbl>
          </a:graphicData>
        </a:graphic>
      </p:graphicFrame>
      <p:sp>
        <p:nvSpPr>
          <p:cNvPr id="22" name="TextBox 21">
            <a:extLst>
              <a:ext uri="{FF2B5EF4-FFF2-40B4-BE49-F238E27FC236}">
                <a16:creationId xmlns:a16="http://schemas.microsoft.com/office/drawing/2014/main" id="{17CC58DA-35C0-609C-BB51-86870FD8CC5F}"/>
              </a:ext>
            </a:extLst>
          </p:cNvPr>
          <p:cNvSpPr txBox="1"/>
          <p:nvPr/>
        </p:nvSpPr>
        <p:spPr>
          <a:xfrm>
            <a:off x="483868" y="3951703"/>
            <a:ext cx="3912319" cy="246221"/>
          </a:xfrm>
          <a:prstGeom prst="rect">
            <a:avLst/>
          </a:prstGeom>
        </p:spPr>
        <p:txBody>
          <a:bodyPr wrap="square" lIns="36000" rIns="36000" anchor="ctr">
            <a:spAutoFit/>
          </a:bodyPr>
          <a:lstStyle>
            <a:defPPr>
              <a:defRPr lang="en-US"/>
            </a:defPPr>
            <a:lvl1pPr>
              <a:defRPr sz="500" spc="59">
                <a:solidFill>
                  <a:schemeClr val="tx1">
                    <a:lumMod val="50000"/>
                    <a:lumOff val="50000"/>
                  </a:schemeClr>
                </a:solidFill>
                <a:latin typeface="Avenir LT Pro 65 Medium" panose="020B0603020203020204" pitchFamily="34" charset="0"/>
              </a:defRPr>
            </a:lvl1pPr>
          </a:lstStyle>
          <a:p>
            <a:r>
              <a:rPr lang="en-GB" dirty="0"/>
              <a:t>* E.g., browsed (1) or not browsed (0); </a:t>
            </a:r>
          </a:p>
          <a:p>
            <a:r>
              <a:rPr lang="en-GB" dirty="0"/>
              <a:t>** E.g., using cosine similarity as a proxy where -1 means high dissimilarity, 1 high similarity;</a:t>
            </a:r>
          </a:p>
        </p:txBody>
      </p:sp>
      <p:sp>
        <p:nvSpPr>
          <p:cNvPr id="23" name="TextBox 22">
            <a:extLst>
              <a:ext uri="{FF2B5EF4-FFF2-40B4-BE49-F238E27FC236}">
                <a16:creationId xmlns:a16="http://schemas.microsoft.com/office/drawing/2014/main" id="{5AB9D2BA-ECBD-E4F6-49A6-56FD3CFDB829}"/>
              </a:ext>
            </a:extLst>
          </p:cNvPr>
          <p:cNvSpPr txBox="1"/>
          <p:nvPr/>
        </p:nvSpPr>
        <p:spPr>
          <a:xfrm>
            <a:off x="3622037" y="1253582"/>
            <a:ext cx="2446101" cy="1292662"/>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pPr>
              <a:spcAft>
                <a:spcPts val="900"/>
              </a:spcAft>
              <a:buClr>
                <a:srgbClr val="003F48"/>
              </a:buClr>
            </a:pPr>
            <a:r>
              <a:rPr lang="en-GB" sz="900" dirty="0"/>
              <a:t>In this example, customer A has similar browsing interests in items to customer C.</a:t>
            </a:r>
          </a:p>
          <a:p>
            <a:pPr>
              <a:spcAft>
                <a:spcPts val="900"/>
              </a:spcAft>
              <a:buClr>
                <a:srgbClr val="003F48"/>
              </a:buClr>
            </a:pPr>
            <a:r>
              <a:rPr lang="en-GB" sz="900" dirty="0"/>
              <a:t>They both browsed items 1 and 3 but customer A has not browsed item 4 whereas customer C has.</a:t>
            </a:r>
          </a:p>
          <a:p>
            <a:pPr>
              <a:spcAft>
                <a:spcPts val="900"/>
              </a:spcAft>
              <a:buClr>
                <a:srgbClr val="003F48"/>
              </a:buClr>
            </a:pPr>
            <a:r>
              <a:rPr lang="en-GB" sz="900" dirty="0"/>
              <a:t>Item 4 becomes the suggested next item for customer A.</a:t>
            </a:r>
          </a:p>
        </p:txBody>
      </p:sp>
      <p:sp>
        <p:nvSpPr>
          <p:cNvPr id="25" name="TextBox 24">
            <a:extLst>
              <a:ext uri="{FF2B5EF4-FFF2-40B4-BE49-F238E27FC236}">
                <a16:creationId xmlns:a16="http://schemas.microsoft.com/office/drawing/2014/main" id="{7AFE8190-F8B4-2B0E-E8E6-102AB09DAC5D}"/>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28" name="Slide Number Placeholder 5">
            <a:extLst>
              <a:ext uri="{FF2B5EF4-FFF2-40B4-BE49-F238E27FC236}">
                <a16:creationId xmlns:a16="http://schemas.microsoft.com/office/drawing/2014/main" id="{5846A93D-7917-81D7-A753-1DEA9AFF1D0C}"/>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39</a:t>
            </a:fld>
            <a:endParaRPr lang="en-GB" sz="754" b="1">
              <a:solidFill>
                <a:schemeClr val="tx1"/>
              </a:solidFill>
              <a:latin typeface="Avenir LT Pro 65 Medium" panose="020B0603020203020204" pitchFamily="34" charset="0"/>
            </a:endParaRPr>
          </a:p>
        </p:txBody>
      </p:sp>
      <p:pic>
        <p:nvPicPr>
          <p:cNvPr id="29" name="Picture 28">
            <a:extLst>
              <a:ext uri="{FF2B5EF4-FFF2-40B4-BE49-F238E27FC236}">
                <a16:creationId xmlns:a16="http://schemas.microsoft.com/office/drawing/2014/main" id="{5639D0D3-0075-87A0-5868-86A663C46DE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30" name="Straight Connector 29">
            <a:extLst>
              <a:ext uri="{FF2B5EF4-FFF2-40B4-BE49-F238E27FC236}">
                <a16:creationId xmlns:a16="http://schemas.microsoft.com/office/drawing/2014/main" id="{C3EB309A-0973-38F9-5F52-CABB1B8F7698}"/>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4F9A1EB6-277B-5F98-0C17-5F4B862426EF}"/>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765660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A8FFE5-2E9D-0FC9-E01F-CB92A6BB35A4}"/>
              </a:ext>
            </a:extLst>
          </p:cNvPr>
          <p:cNvSpPr/>
          <p:nvPr/>
        </p:nvSpPr>
        <p:spPr>
          <a:xfrm>
            <a:off x="345198" y="1306658"/>
            <a:ext cx="5524719" cy="2247843"/>
          </a:xfrm>
          <a:prstGeom prst="rect">
            <a:avLst/>
          </a:prstGeom>
        </p:spPr>
        <p:txBody>
          <a:bodyPr wrap="square" lIns="0" numCol="1" spcCol="360000">
            <a:noAutofit/>
          </a:bodyPr>
          <a:lstStyle/>
          <a:p>
            <a:pPr>
              <a:spcAft>
                <a:spcPts val="754"/>
              </a:spcAft>
            </a:pPr>
            <a:r>
              <a:rPr lang="en-GB" sz="900" dirty="0">
                <a:latin typeface="Avenir LT Pro 65 Medium" panose="020B0603020203020204" pitchFamily="34" charset="0"/>
              </a:rPr>
              <a:t>From deeper understanding of customer needs and behaviours to delivering the right action at the right time and at the right place, customer management tools are the ‘engine’ that powers the business’ customer growth strategy. </a:t>
            </a:r>
          </a:p>
          <a:p>
            <a:pPr>
              <a:spcAft>
                <a:spcPts val="754"/>
              </a:spcAft>
            </a:pPr>
            <a:r>
              <a:rPr lang="en-GB" sz="900" dirty="0">
                <a:latin typeface="Avenir LT Pro 65 Medium" panose="020B0603020203020204" pitchFamily="34" charset="0"/>
              </a:rPr>
              <a:t>This pocketbook is intended to introduce the types of tools that support managing customers, what they do, why they are important and how to implement them. </a:t>
            </a:r>
          </a:p>
          <a:p>
            <a:pPr>
              <a:spcAft>
                <a:spcPts val="754"/>
              </a:spcAft>
            </a:pPr>
            <a:r>
              <a:rPr lang="en-GB" sz="900" dirty="0">
                <a:latin typeface="Avenir LT Pro 65 Medium" panose="020B0603020203020204" pitchFamily="34" charset="0"/>
              </a:rPr>
              <a:t>The content is aimed at those in charge of functions such as sales, marketing, digital, customer services, account management, CRM, retentions, base management and customer experience.</a:t>
            </a:r>
          </a:p>
          <a:p>
            <a:pPr>
              <a:spcAft>
                <a:spcPts val="754"/>
              </a:spcAft>
            </a:pPr>
            <a:r>
              <a:rPr lang="en-GB" sz="900" dirty="0">
                <a:latin typeface="Avenir LT Pro 65 Medium" panose="020B0603020203020204" pitchFamily="34" charset="0"/>
              </a:rPr>
              <a:t>We’ve included the core concepts and features and ways already used by leading companies to exploit the potential of these tools and help their business grow. </a:t>
            </a:r>
          </a:p>
          <a:p>
            <a:pPr>
              <a:spcAft>
                <a:spcPts val="754"/>
              </a:spcAft>
            </a:pPr>
            <a:endParaRPr lang="en-GB" sz="900" dirty="0">
              <a:latin typeface="Avenir LT Pro 65 Medium" panose="020B0603020203020204" pitchFamily="34" charset="0"/>
            </a:endParaRPr>
          </a:p>
        </p:txBody>
      </p:sp>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4</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5198" y="779070"/>
            <a:ext cx="3105520"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INTRODUCTION</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5" name="Straight Connector 4">
            <a:extLst>
              <a:ext uri="{FF2B5EF4-FFF2-40B4-BE49-F238E27FC236}">
                <a16:creationId xmlns:a16="http://schemas.microsoft.com/office/drawing/2014/main" id="{20E6E725-39D2-F184-A614-F68FB920BB6F}"/>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5E1E415-1863-C413-B523-BE35C1C582C6}"/>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805843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7695650-4613-4D7E-279D-8589EA65C61E}"/>
              </a:ext>
            </a:extLst>
          </p:cNvPr>
          <p:cNvGrpSpPr/>
          <p:nvPr/>
        </p:nvGrpSpPr>
        <p:grpSpPr>
          <a:xfrm>
            <a:off x="303816" y="1244973"/>
            <a:ext cx="575887" cy="584083"/>
            <a:chOff x="330141" y="2435345"/>
            <a:chExt cx="452120" cy="452120"/>
          </a:xfrm>
        </p:grpSpPr>
        <p:pic>
          <p:nvPicPr>
            <p:cNvPr id="27" name="Graphic 26" descr="Search Inventory with solid fill">
              <a:extLst>
                <a:ext uri="{FF2B5EF4-FFF2-40B4-BE49-F238E27FC236}">
                  <a16:creationId xmlns:a16="http://schemas.microsoft.com/office/drawing/2014/main" id="{1F9A029F-CDE7-D353-5C3B-C64139FD1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061" y="2530201"/>
              <a:ext cx="188281" cy="188281"/>
            </a:xfrm>
            <a:prstGeom prst="rect">
              <a:avLst/>
            </a:prstGeom>
          </p:spPr>
        </p:pic>
        <p:pic>
          <p:nvPicPr>
            <p:cNvPr id="52" name="Graphic 51" descr="Monitor with solid fill">
              <a:extLst>
                <a:ext uri="{FF2B5EF4-FFF2-40B4-BE49-F238E27FC236}">
                  <a16:creationId xmlns:a16="http://schemas.microsoft.com/office/drawing/2014/main" id="{1A20AC71-DC13-8D27-0435-EA04F93901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0141" y="2435345"/>
              <a:ext cx="452120" cy="452120"/>
            </a:xfrm>
            <a:prstGeom prst="rect">
              <a:avLst/>
            </a:prstGeom>
          </p:spPr>
        </p:pic>
      </p:grpSp>
      <p:graphicFrame>
        <p:nvGraphicFramePr>
          <p:cNvPr id="4" name="Table 3">
            <a:extLst>
              <a:ext uri="{FF2B5EF4-FFF2-40B4-BE49-F238E27FC236}">
                <a16:creationId xmlns:a16="http://schemas.microsoft.com/office/drawing/2014/main" id="{2DFD22F1-EFBF-60F8-A606-1A2321BC67A8}"/>
              </a:ext>
            </a:extLst>
          </p:cNvPr>
          <p:cNvGraphicFramePr>
            <a:graphicFrameLocks noGrp="1"/>
          </p:cNvGraphicFramePr>
          <p:nvPr/>
        </p:nvGraphicFramePr>
        <p:xfrm>
          <a:off x="350982" y="2149462"/>
          <a:ext cx="5456337" cy="1777176"/>
        </p:xfrm>
        <a:graphic>
          <a:graphicData uri="http://schemas.openxmlformats.org/drawingml/2006/table">
            <a:tbl>
              <a:tblPr>
                <a:tableStyleId>{5C22544A-7EE6-4342-B048-85BDC9FD1C3A}</a:tableStyleId>
              </a:tblPr>
              <a:tblGrid>
                <a:gridCol w="1818779">
                  <a:extLst>
                    <a:ext uri="{9D8B030D-6E8A-4147-A177-3AD203B41FA5}">
                      <a16:colId xmlns:a16="http://schemas.microsoft.com/office/drawing/2014/main" val="481773640"/>
                    </a:ext>
                  </a:extLst>
                </a:gridCol>
                <a:gridCol w="1818779">
                  <a:extLst>
                    <a:ext uri="{9D8B030D-6E8A-4147-A177-3AD203B41FA5}">
                      <a16:colId xmlns:a16="http://schemas.microsoft.com/office/drawing/2014/main" val="995572737"/>
                    </a:ext>
                  </a:extLst>
                </a:gridCol>
                <a:gridCol w="1818779">
                  <a:extLst>
                    <a:ext uri="{9D8B030D-6E8A-4147-A177-3AD203B41FA5}">
                      <a16:colId xmlns:a16="http://schemas.microsoft.com/office/drawing/2014/main" val="3167074647"/>
                    </a:ext>
                  </a:extLst>
                </a:gridCol>
              </a:tblGrid>
              <a:tr h="261576">
                <a:tc>
                  <a:txBody>
                    <a:bodyPr/>
                    <a:lstStyle/>
                    <a:p>
                      <a:pPr marL="0" marR="0" lvl="0" indent="0" algn="ctr" defTabSz="600121" rtl="0" eaLnBrk="1" fontAlgn="auto" latinLnBrk="0" hangingPunct="1">
                        <a:lnSpc>
                          <a:spcPct val="100000"/>
                        </a:lnSpc>
                        <a:spcBef>
                          <a:spcPts val="0"/>
                        </a:spcBef>
                        <a:spcAft>
                          <a:spcPts val="600"/>
                        </a:spcAft>
                        <a:buClrTx/>
                        <a:buSzTx/>
                        <a:buFontTx/>
                        <a:buNone/>
                        <a:tabLst/>
                        <a:defRPr/>
                      </a:pPr>
                      <a:r>
                        <a:rPr lang="en-GB" sz="900" b="1" dirty="0">
                          <a:solidFill>
                            <a:schemeClr val="bg1"/>
                          </a:solidFill>
                        </a:rPr>
                        <a:t>PROFILING AND FEATURES</a:t>
                      </a:r>
                      <a:endParaRPr lang="en-GB" sz="900" b="0" dirty="0">
                        <a:solidFill>
                          <a:schemeClr val="bg1"/>
                        </a:solidFill>
                      </a:endParaRPr>
                    </a:p>
                  </a:txBody>
                  <a:tcPr marL="36000" marR="36000" marT="36000" marB="36000" anchor="ctr">
                    <a:solidFill>
                      <a:srgbClr val="003F48">
                        <a:alpha val="70000"/>
                      </a:srgbClr>
                    </a:solidFill>
                  </a:tcPr>
                </a:tc>
                <a:tc>
                  <a:txBody>
                    <a:bodyPr/>
                    <a:lstStyle/>
                    <a:p>
                      <a:pPr algn="ctr">
                        <a:spcAft>
                          <a:spcPts val="600"/>
                        </a:spcAft>
                      </a:pPr>
                      <a:r>
                        <a:rPr lang="en-GB" sz="900" b="1" dirty="0">
                          <a:solidFill>
                            <a:schemeClr val="bg1"/>
                          </a:solidFill>
                        </a:rPr>
                        <a:t>MATCH FEATURES</a:t>
                      </a:r>
                      <a:endParaRPr lang="en-GB" sz="900" b="0" dirty="0">
                        <a:solidFill>
                          <a:schemeClr val="bg1"/>
                        </a:solidFill>
                      </a:endParaRPr>
                    </a:p>
                  </a:txBody>
                  <a:tcPr marL="36000" marR="36000" marT="36000" marB="36000" anchor="ctr">
                    <a:solidFill>
                      <a:srgbClr val="003F48">
                        <a:alpha val="70000"/>
                      </a:srgbClr>
                    </a:solidFill>
                  </a:tcPr>
                </a:tc>
                <a:tc>
                  <a:txBody>
                    <a:bodyPr/>
                    <a:lstStyle/>
                    <a:p>
                      <a:pPr algn="ctr">
                        <a:spcAft>
                          <a:spcPts val="600"/>
                        </a:spcAft>
                      </a:pPr>
                      <a:r>
                        <a:rPr lang="en-GB" sz="900" b="1" dirty="0">
                          <a:solidFill>
                            <a:schemeClr val="bg1"/>
                          </a:solidFill>
                        </a:rPr>
                        <a:t>APPLY PRIORITISATION</a:t>
                      </a:r>
                      <a:endParaRPr lang="en-GB" sz="900" b="0" dirty="0">
                        <a:solidFill>
                          <a:schemeClr val="bg1"/>
                        </a:solidFill>
                      </a:endParaRPr>
                    </a:p>
                  </a:txBody>
                  <a:tcPr marL="36000" marR="36000" marT="36000" marB="36000" anchor="ctr">
                    <a:solidFill>
                      <a:srgbClr val="003F48">
                        <a:alpha val="70000"/>
                      </a:srgbClr>
                    </a:solidFill>
                  </a:tcPr>
                </a:tc>
                <a:extLst>
                  <a:ext uri="{0D108BD9-81ED-4DB2-BD59-A6C34878D82A}">
                    <a16:rowId xmlns:a16="http://schemas.microsoft.com/office/drawing/2014/main" val="3873555532"/>
                  </a:ext>
                </a:extLst>
              </a:tr>
              <a:tr h="599905">
                <a:tc>
                  <a:txBody>
                    <a:bodyPr/>
                    <a:lstStyle/>
                    <a:p>
                      <a:pPr marL="0" marR="0" lvl="0" indent="0" algn="ctr" defTabSz="600121" rtl="0" eaLnBrk="1" fontAlgn="auto" latinLnBrk="0" hangingPunct="1">
                        <a:lnSpc>
                          <a:spcPct val="100000"/>
                        </a:lnSpc>
                        <a:spcBef>
                          <a:spcPts val="0"/>
                        </a:spcBef>
                        <a:spcAft>
                          <a:spcPts val="600"/>
                        </a:spcAft>
                        <a:buClrTx/>
                        <a:buSzTx/>
                        <a:buFontTx/>
                        <a:buNone/>
                        <a:tabLst/>
                        <a:defRPr/>
                      </a:pPr>
                      <a:r>
                        <a:rPr lang="en-GB" sz="900" b="0" dirty="0">
                          <a:solidFill>
                            <a:schemeClr val="tx1"/>
                          </a:solidFill>
                        </a:rPr>
                        <a:t>For each customer identify profile of interests and preferences based on explicit and implicit feedback. Identify characteristics of item attributes, tags and descriptions.</a:t>
                      </a:r>
                    </a:p>
                  </a:txBody>
                  <a:tcPr marL="36000" marR="36000" marT="36000" marB="36000">
                    <a:solidFill>
                      <a:srgbClr val="003F48">
                        <a:alpha val="20000"/>
                      </a:srgbClr>
                    </a:solidFill>
                  </a:tcPr>
                </a:tc>
                <a:tc>
                  <a:txBody>
                    <a:bodyPr/>
                    <a:lstStyle/>
                    <a:p>
                      <a:pPr algn="ctr">
                        <a:spcAft>
                          <a:spcPts val="600"/>
                        </a:spcAft>
                      </a:pPr>
                      <a:r>
                        <a:rPr lang="en-GB" sz="900" b="0" dirty="0">
                          <a:solidFill>
                            <a:schemeClr val="tx1"/>
                          </a:solidFill>
                        </a:rPr>
                        <a:t>Analyse profiles and features and score relevance to the customer’s interests and preferences.</a:t>
                      </a:r>
                    </a:p>
                  </a:txBody>
                  <a:tcPr marL="36000" marR="36000" marT="36000" marB="36000">
                    <a:solidFill>
                      <a:srgbClr val="003F48">
                        <a:alpha val="20000"/>
                      </a:srgbClr>
                    </a:solidFill>
                  </a:tcPr>
                </a:tc>
                <a:tc>
                  <a:txBody>
                    <a:bodyPr/>
                    <a:lstStyle/>
                    <a:p>
                      <a:pPr algn="ctr">
                        <a:spcAft>
                          <a:spcPts val="600"/>
                        </a:spcAft>
                      </a:pPr>
                      <a:r>
                        <a:rPr lang="en-GB" sz="900" b="0" dirty="0">
                          <a:solidFill>
                            <a:schemeClr val="tx1"/>
                          </a:solidFill>
                        </a:rPr>
                        <a:t>For all scored items rank according to the overall customer relevance.</a:t>
                      </a:r>
                    </a:p>
                  </a:txBody>
                  <a:tcPr marL="36000" marR="36000" marT="36000" marB="36000">
                    <a:solidFill>
                      <a:srgbClr val="003F48">
                        <a:alpha val="20000"/>
                      </a:srgbClr>
                    </a:solidFill>
                  </a:tcPr>
                </a:tc>
                <a:extLst>
                  <a:ext uri="{0D108BD9-81ED-4DB2-BD59-A6C34878D82A}">
                    <a16:rowId xmlns:a16="http://schemas.microsoft.com/office/drawing/2014/main" val="459029775"/>
                  </a:ext>
                </a:extLst>
              </a:tr>
              <a:tr h="599905">
                <a:tc>
                  <a:txBody>
                    <a:bodyPr/>
                    <a:lstStyle/>
                    <a:p>
                      <a:pPr algn="ctr"/>
                      <a:r>
                        <a:rPr lang="en-GB" sz="900" b="0" i="1" dirty="0">
                          <a:solidFill>
                            <a:schemeClr val="tx1"/>
                          </a:solidFill>
                        </a:rPr>
                        <a:t>E.g. Item ‘A’ genre is Sci-Fi; director is Ridley Scott; tags are Horror, Survival, Space travel, Alien; description is ‘In space no one can hear you scream…’</a:t>
                      </a:r>
                    </a:p>
                  </a:txBody>
                  <a:tcPr marL="36000" marR="36000" marT="36000" marB="36000">
                    <a:noFill/>
                  </a:tcPr>
                </a:tc>
                <a:tc>
                  <a:txBody>
                    <a:bodyPr/>
                    <a:lstStyle/>
                    <a:p>
                      <a:pPr algn="ctr"/>
                      <a:r>
                        <a:rPr lang="en-GB" sz="900" b="0" i="1" dirty="0">
                          <a:solidFill>
                            <a:schemeClr val="tx1"/>
                          </a:solidFill>
                        </a:rPr>
                        <a:t>E.g. Item ‘A’ relevance score is 34, Item ‘B’ relevance score is 151, Item ‘C’ relevance score is 93</a:t>
                      </a:r>
                    </a:p>
                  </a:txBody>
                  <a:tcPr marL="36000" marR="36000" marT="36000" marB="36000">
                    <a:noFill/>
                  </a:tcPr>
                </a:tc>
                <a:tc>
                  <a:txBody>
                    <a:bodyPr/>
                    <a:lstStyle/>
                    <a:p>
                      <a:pPr algn="ctr"/>
                      <a:r>
                        <a:rPr lang="en-GB" sz="900" b="0" i="1" dirty="0">
                          <a:solidFill>
                            <a:schemeClr val="tx1"/>
                          </a:solidFill>
                        </a:rPr>
                        <a:t>E.g. Descending order of relevance</a:t>
                      </a:r>
                    </a:p>
                  </a:txBody>
                  <a:tcPr marL="36000" marR="36000" marT="36000" marB="36000">
                    <a:noFill/>
                  </a:tcPr>
                </a:tc>
                <a:extLst>
                  <a:ext uri="{0D108BD9-81ED-4DB2-BD59-A6C34878D82A}">
                    <a16:rowId xmlns:a16="http://schemas.microsoft.com/office/drawing/2014/main" val="227984156"/>
                  </a:ext>
                </a:extLst>
              </a:tr>
            </a:tbl>
          </a:graphicData>
        </a:graphic>
      </p:graphicFrame>
      <p:sp>
        <p:nvSpPr>
          <p:cNvPr id="6" name="TextBox 5">
            <a:extLst>
              <a:ext uri="{FF2B5EF4-FFF2-40B4-BE49-F238E27FC236}">
                <a16:creationId xmlns:a16="http://schemas.microsoft.com/office/drawing/2014/main" id="{1DDBD3E6-5C5B-5C6D-9153-FDF44E746136}"/>
              </a:ext>
            </a:extLst>
          </p:cNvPr>
          <p:cNvSpPr txBox="1"/>
          <p:nvPr/>
        </p:nvSpPr>
        <p:spPr>
          <a:xfrm>
            <a:off x="1011786" y="1253606"/>
            <a:ext cx="4795533" cy="646331"/>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pPr>
              <a:spcAft>
                <a:spcPts val="900"/>
              </a:spcAft>
              <a:buClr>
                <a:srgbClr val="003F48"/>
              </a:buClr>
            </a:pPr>
            <a:r>
              <a:rPr lang="en-GB" sz="900" dirty="0"/>
              <a:t>This recommendation approach produces suggestions based on similarities in content to that being consumed by a customer. For example, suggesting techno music to customers listening to trance tracks, or other movies with similar sub-genres or lead actors.  This is good when there is a higher degree of interaction and content meta-data available.</a:t>
            </a:r>
          </a:p>
        </p:txBody>
      </p:sp>
      <p:sp>
        <p:nvSpPr>
          <p:cNvPr id="9" name="Title 1">
            <a:extLst>
              <a:ext uri="{FF2B5EF4-FFF2-40B4-BE49-F238E27FC236}">
                <a16:creationId xmlns:a16="http://schemas.microsoft.com/office/drawing/2014/main" id="{743FC3A4-D97F-9B31-2353-8D89FCFD3AF1}"/>
              </a:ext>
            </a:extLst>
          </p:cNvPr>
          <p:cNvSpPr txBox="1">
            <a:spLocks/>
          </p:cNvSpPr>
          <p:nvPr/>
        </p:nvSpPr>
        <p:spPr>
          <a:xfrm>
            <a:off x="350982" y="779094"/>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TYPES: CONTENT FILTERING</a:t>
            </a:r>
          </a:p>
        </p:txBody>
      </p:sp>
      <p:sp>
        <p:nvSpPr>
          <p:cNvPr id="13" name="Oval 12">
            <a:extLst>
              <a:ext uri="{FF2B5EF4-FFF2-40B4-BE49-F238E27FC236}">
                <a16:creationId xmlns:a16="http://schemas.microsoft.com/office/drawing/2014/main" id="{AD84F789-3F99-B6E0-8CDE-0E948F12F4B2}"/>
              </a:ext>
            </a:extLst>
          </p:cNvPr>
          <p:cNvSpPr>
            <a:spLocks noChangeAspect="1"/>
          </p:cNvSpPr>
          <p:nvPr/>
        </p:nvSpPr>
        <p:spPr>
          <a:xfrm>
            <a:off x="390536" y="2193919"/>
            <a:ext cx="180000" cy="180000"/>
          </a:xfrm>
          <a:prstGeom prst="ellipse">
            <a:avLst/>
          </a:prstGeom>
          <a:solidFill>
            <a:srgbClr val="003F48"/>
          </a:solidFill>
        </p:spPr>
        <p:txBody>
          <a:bodyPr wrap="square" lIns="36000" tIns="36000" rIns="36000" bIns="36000" rtlCol="0" anchor="ctr">
            <a:noAutofit/>
          </a:bodyPr>
          <a:lstStyle/>
          <a:p>
            <a:pPr algn="ctr"/>
            <a:r>
              <a:rPr lang="en-GB" sz="900" b="1" dirty="0">
                <a:solidFill>
                  <a:schemeClr val="bg1"/>
                </a:solidFill>
                <a:latin typeface="Century Gothic" panose="020B0502020202020204" pitchFamily="34" charset="0"/>
              </a:rPr>
              <a:t>1</a:t>
            </a:r>
          </a:p>
        </p:txBody>
      </p:sp>
      <p:sp>
        <p:nvSpPr>
          <p:cNvPr id="15" name="Oval 14">
            <a:extLst>
              <a:ext uri="{FF2B5EF4-FFF2-40B4-BE49-F238E27FC236}">
                <a16:creationId xmlns:a16="http://schemas.microsoft.com/office/drawing/2014/main" id="{1450434B-4976-EC80-E745-4B8725783BC7}"/>
              </a:ext>
            </a:extLst>
          </p:cNvPr>
          <p:cNvSpPr>
            <a:spLocks noChangeAspect="1"/>
          </p:cNvSpPr>
          <p:nvPr/>
        </p:nvSpPr>
        <p:spPr>
          <a:xfrm>
            <a:off x="2208905" y="2193919"/>
            <a:ext cx="180000" cy="180000"/>
          </a:xfrm>
          <a:prstGeom prst="ellipse">
            <a:avLst/>
          </a:prstGeom>
          <a:solidFill>
            <a:srgbClr val="003F48"/>
          </a:solidFill>
        </p:spPr>
        <p:txBody>
          <a:bodyPr wrap="square" lIns="36000" tIns="36000" rIns="36000" bIns="36000" rtlCol="0" anchor="ctr">
            <a:noAutofit/>
          </a:bodyPr>
          <a:lstStyle/>
          <a:p>
            <a:pPr algn="ctr"/>
            <a:r>
              <a:rPr lang="en-GB" sz="900" b="1" dirty="0">
                <a:solidFill>
                  <a:schemeClr val="bg1"/>
                </a:solidFill>
                <a:latin typeface="Century Gothic" panose="020B0502020202020204" pitchFamily="34" charset="0"/>
              </a:rPr>
              <a:t>2</a:t>
            </a:r>
          </a:p>
        </p:txBody>
      </p:sp>
      <p:sp>
        <p:nvSpPr>
          <p:cNvPr id="16" name="Oval 15">
            <a:extLst>
              <a:ext uri="{FF2B5EF4-FFF2-40B4-BE49-F238E27FC236}">
                <a16:creationId xmlns:a16="http://schemas.microsoft.com/office/drawing/2014/main" id="{535E7115-330D-6A62-A615-733F7F592E60}"/>
              </a:ext>
            </a:extLst>
          </p:cNvPr>
          <p:cNvSpPr>
            <a:spLocks noChangeAspect="1"/>
          </p:cNvSpPr>
          <p:nvPr/>
        </p:nvSpPr>
        <p:spPr>
          <a:xfrm>
            <a:off x="4027274" y="2198401"/>
            <a:ext cx="180000" cy="180000"/>
          </a:xfrm>
          <a:prstGeom prst="ellipse">
            <a:avLst/>
          </a:prstGeom>
          <a:solidFill>
            <a:srgbClr val="003F48"/>
          </a:solidFill>
        </p:spPr>
        <p:txBody>
          <a:bodyPr wrap="square" lIns="36000" tIns="36000" rIns="36000" bIns="36000" rtlCol="0" anchor="ctr">
            <a:noAutofit/>
          </a:bodyPr>
          <a:lstStyle/>
          <a:p>
            <a:pPr algn="ctr"/>
            <a:r>
              <a:rPr lang="en-GB" sz="900" b="1" dirty="0">
                <a:solidFill>
                  <a:schemeClr val="bg1"/>
                </a:solidFill>
                <a:latin typeface="Century Gothic" panose="020B0502020202020204" pitchFamily="34" charset="0"/>
              </a:rPr>
              <a:t>3</a:t>
            </a:r>
          </a:p>
        </p:txBody>
      </p:sp>
      <p:sp>
        <p:nvSpPr>
          <p:cNvPr id="10" name="TextBox 9">
            <a:extLst>
              <a:ext uri="{FF2B5EF4-FFF2-40B4-BE49-F238E27FC236}">
                <a16:creationId xmlns:a16="http://schemas.microsoft.com/office/drawing/2014/main" id="{FC3109D4-1CF1-481F-9CE0-E1CCFABE8948}"/>
              </a:ext>
            </a:extLst>
          </p:cNvPr>
          <p:cNvSpPr txBox="1"/>
          <p:nvPr/>
        </p:nvSpPr>
        <p:spPr>
          <a:xfrm>
            <a:off x="350982" y="1918630"/>
            <a:ext cx="3166782" cy="230832"/>
          </a:xfrm>
          <a:prstGeom prst="rect">
            <a:avLst/>
          </a:prstGeom>
          <a:noFill/>
        </p:spPr>
        <p:txBody>
          <a:bodyPr wrap="square" lIns="0" rIns="0">
            <a:spAutoFit/>
          </a:bodyPr>
          <a:lstStyle>
            <a:defPPr>
              <a:defRPr lang="en-US"/>
            </a:defPPr>
            <a:lvl1pPr>
              <a:spcAft>
                <a:spcPts val="900"/>
              </a:spcAft>
              <a:buClr>
                <a:srgbClr val="003F48"/>
              </a:buClr>
              <a:defRPr sz="900">
                <a:latin typeface="Avenir LT Pro 65 Medium" panose="020B0603020203020204" pitchFamily="34" charset="0"/>
              </a:defRPr>
            </a:lvl1pPr>
          </a:lstStyle>
          <a:p>
            <a:r>
              <a:rPr lang="en-GB" dirty="0"/>
              <a:t>How it works: </a:t>
            </a:r>
          </a:p>
        </p:txBody>
      </p:sp>
      <p:sp>
        <p:nvSpPr>
          <p:cNvPr id="19" name="Slide Number Placeholder 5">
            <a:extLst>
              <a:ext uri="{FF2B5EF4-FFF2-40B4-BE49-F238E27FC236}">
                <a16:creationId xmlns:a16="http://schemas.microsoft.com/office/drawing/2014/main" id="{2A9B32B5-A6BD-BFAE-6AA8-022C77001AC7}"/>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40</a:t>
            </a:fld>
            <a:endParaRPr lang="en-GB" sz="754">
              <a:latin typeface="Avenir LT Pro 65 Medium" panose="020B0603020203020204" pitchFamily="34" charset="0"/>
            </a:endParaRPr>
          </a:p>
        </p:txBody>
      </p:sp>
      <p:sp>
        <p:nvSpPr>
          <p:cNvPr id="20" name="TextBox 19">
            <a:extLst>
              <a:ext uri="{FF2B5EF4-FFF2-40B4-BE49-F238E27FC236}">
                <a16:creationId xmlns:a16="http://schemas.microsoft.com/office/drawing/2014/main" id="{1FF8B21A-FC80-8433-77D3-FE495FA76D84}"/>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pic>
        <p:nvPicPr>
          <p:cNvPr id="21" name="Picture 20">
            <a:extLst>
              <a:ext uri="{FF2B5EF4-FFF2-40B4-BE49-F238E27FC236}">
                <a16:creationId xmlns:a16="http://schemas.microsoft.com/office/drawing/2014/main" id="{2EF9BEEB-4DA8-D9CF-219C-70D9F70E347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22" name="Straight Connector 21">
            <a:extLst>
              <a:ext uri="{FF2B5EF4-FFF2-40B4-BE49-F238E27FC236}">
                <a16:creationId xmlns:a16="http://schemas.microsoft.com/office/drawing/2014/main" id="{0F37B6E3-6C76-6ACA-C1D0-4E1CCCA6DDDA}"/>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3E689C2C-587F-3FB0-57D9-F83DA677F1DE}"/>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186722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3FC3A4-D97F-9B31-2353-8D89FCFD3AF1}"/>
              </a:ext>
            </a:extLst>
          </p:cNvPr>
          <p:cNvSpPr txBox="1">
            <a:spLocks/>
          </p:cNvSpPr>
          <p:nvPr/>
        </p:nvSpPr>
        <p:spPr>
          <a:xfrm>
            <a:off x="475916"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CONTENT FILTERING: SIMPLE EXAMPLE</a:t>
            </a:r>
          </a:p>
        </p:txBody>
      </p:sp>
      <p:graphicFrame>
        <p:nvGraphicFramePr>
          <p:cNvPr id="11" name="Table 3">
            <a:extLst>
              <a:ext uri="{FF2B5EF4-FFF2-40B4-BE49-F238E27FC236}">
                <a16:creationId xmlns:a16="http://schemas.microsoft.com/office/drawing/2014/main" id="{CC59AEA0-4404-58D8-630B-E49B79A51E16}"/>
              </a:ext>
            </a:extLst>
          </p:cNvPr>
          <p:cNvGraphicFramePr>
            <a:graphicFrameLocks noGrp="1"/>
          </p:cNvGraphicFramePr>
          <p:nvPr/>
        </p:nvGraphicFramePr>
        <p:xfrm>
          <a:off x="483868" y="1272727"/>
          <a:ext cx="5448382" cy="884084"/>
        </p:xfrm>
        <a:graphic>
          <a:graphicData uri="http://schemas.openxmlformats.org/drawingml/2006/table">
            <a:tbl>
              <a:tblPr>
                <a:tableStyleId>{5C22544A-7EE6-4342-B048-85BDC9FD1C3A}</a:tableStyleId>
              </a:tblPr>
              <a:tblGrid>
                <a:gridCol w="995619">
                  <a:extLst>
                    <a:ext uri="{9D8B030D-6E8A-4147-A177-3AD203B41FA5}">
                      <a16:colId xmlns:a16="http://schemas.microsoft.com/office/drawing/2014/main" val="1262014511"/>
                    </a:ext>
                  </a:extLst>
                </a:gridCol>
                <a:gridCol w="636109">
                  <a:extLst>
                    <a:ext uri="{9D8B030D-6E8A-4147-A177-3AD203B41FA5}">
                      <a16:colId xmlns:a16="http://schemas.microsoft.com/office/drawing/2014/main" val="3700492025"/>
                    </a:ext>
                  </a:extLst>
                </a:gridCol>
                <a:gridCol w="636109">
                  <a:extLst>
                    <a:ext uri="{9D8B030D-6E8A-4147-A177-3AD203B41FA5}">
                      <a16:colId xmlns:a16="http://schemas.microsoft.com/office/drawing/2014/main" val="1393630952"/>
                    </a:ext>
                  </a:extLst>
                </a:gridCol>
                <a:gridCol w="636109">
                  <a:extLst>
                    <a:ext uri="{9D8B030D-6E8A-4147-A177-3AD203B41FA5}">
                      <a16:colId xmlns:a16="http://schemas.microsoft.com/office/drawing/2014/main" val="530226043"/>
                    </a:ext>
                  </a:extLst>
                </a:gridCol>
                <a:gridCol w="636109">
                  <a:extLst>
                    <a:ext uri="{9D8B030D-6E8A-4147-A177-3AD203B41FA5}">
                      <a16:colId xmlns:a16="http://schemas.microsoft.com/office/drawing/2014/main" val="656157301"/>
                    </a:ext>
                  </a:extLst>
                </a:gridCol>
                <a:gridCol w="636109">
                  <a:extLst>
                    <a:ext uri="{9D8B030D-6E8A-4147-A177-3AD203B41FA5}">
                      <a16:colId xmlns:a16="http://schemas.microsoft.com/office/drawing/2014/main" val="1123410404"/>
                    </a:ext>
                  </a:extLst>
                </a:gridCol>
                <a:gridCol w="636109">
                  <a:extLst>
                    <a:ext uri="{9D8B030D-6E8A-4147-A177-3AD203B41FA5}">
                      <a16:colId xmlns:a16="http://schemas.microsoft.com/office/drawing/2014/main" val="3540646825"/>
                    </a:ext>
                  </a:extLst>
                </a:gridCol>
                <a:gridCol w="636109">
                  <a:extLst>
                    <a:ext uri="{9D8B030D-6E8A-4147-A177-3AD203B41FA5}">
                      <a16:colId xmlns:a16="http://schemas.microsoft.com/office/drawing/2014/main" val="1779646088"/>
                    </a:ext>
                  </a:extLst>
                </a:gridCol>
              </a:tblGrid>
              <a:tr h="133922">
                <a:tc>
                  <a:txBody>
                    <a:bodyPr/>
                    <a:lstStyle/>
                    <a:p>
                      <a:pPr marL="0" marR="0" lvl="0" indent="0" algn="r" defTabSz="600121" rtl="0" eaLnBrk="1" fontAlgn="auto" latinLnBrk="0" hangingPunct="1">
                        <a:lnSpc>
                          <a:spcPct val="100000"/>
                        </a:lnSpc>
                        <a:spcBef>
                          <a:spcPts val="0"/>
                        </a:spcBef>
                        <a:spcAft>
                          <a:spcPts val="0"/>
                        </a:spcAft>
                        <a:buClrTx/>
                        <a:buSzTx/>
                        <a:buFontTx/>
                        <a:buNone/>
                        <a:tabLst/>
                        <a:defRPr/>
                      </a:pPr>
                      <a:r>
                        <a:rPr lang="en-GB" sz="800" b="1" dirty="0">
                          <a:solidFill>
                            <a:schemeClr val="tx1"/>
                          </a:solidFill>
                          <a:latin typeface="Avenir Next LT Pro" panose="020B0504020202020204" pitchFamily="34" charset="0"/>
                        </a:rPr>
                        <a:t>Movie Viewings by genre</a:t>
                      </a:r>
                    </a:p>
                  </a:txBody>
                  <a:tcPr marL="58483" marR="58483" marT="29242" marB="2924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GB" sz="800" b="1" dirty="0">
                          <a:solidFill>
                            <a:schemeClr val="tx1"/>
                          </a:solidFill>
                          <a:latin typeface="Avenir Next LT Pro" panose="020B0504020202020204" pitchFamily="34" charset="0"/>
                        </a:rPr>
                        <a:t>Action</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40000"/>
                      </a:srgbClr>
                    </a:solidFill>
                  </a:tcPr>
                </a:tc>
                <a:tc>
                  <a:txBody>
                    <a:bodyPr/>
                    <a:lstStyle/>
                    <a:p>
                      <a:pPr algn="ctr"/>
                      <a:r>
                        <a:rPr lang="en-GB" sz="800" b="1" dirty="0">
                          <a:solidFill>
                            <a:schemeClr val="tx1"/>
                          </a:solidFill>
                          <a:latin typeface="Avenir Next LT Pro" panose="020B0504020202020204" pitchFamily="34" charset="0"/>
                        </a:rPr>
                        <a:t>Animation</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40000"/>
                      </a:srgbClr>
                    </a:solidFill>
                  </a:tcPr>
                </a:tc>
                <a:tc>
                  <a:txBody>
                    <a:bodyPr/>
                    <a:lstStyle/>
                    <a:p>
                      <a:pPr algn="ctr"/>
                      <a:r>
                        <a:rPr lang="en-GB" sz="800" b="1" dirty="0">
                          <a:solidFill>
                            <a:schemeClr val="tx1"/>
                          </a:solidFill>
                          <a:latin typeface="Avenir Next LT Pro" panose="020B0504020202020204" pitchFamily="34" charset="0"/>
                        </a:rPr>
                        <a:t>Comedy</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40000"/>
                      </a:srgbClr>
                    </a:solidFill>
                  </a:tcPr>
                </a:tc>
                <a:tc>
                  <a:txBody>
                    <a:bodyPr/>
                    <a:lstStyle/>
                    <a:p>
                      <a:pPr algn="ctr"/>
                      <a:r>
                        <a:rPr lang="en-GB" sz="800" b="1" dirty="0">
                          <a:solidFill>
                            <a:schemeClr val="tx1"/>
                          </a:solidFill>
                          <a:latin typeface="Avenir Next LT Pro" panose="020B0504020202020204" pitchFamily="34" charset="0"/>
                        </a:rPr>
                        <a:t>Drama</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40000"/>
                      </a:srgbClr>
                    </a:solidFill>
                  </a:tcPr>
                </a:tc>
                <a:tc>
                  <a:txBody>
                    <a:bodyPr/>
                    <a:lstStyle/>
                    <a:p>
                      <a:pPr algn="ctr"/>
                      <a:r>
                        <a:rPr lang="en-GB" sz="800" b="1" dirty="0">
                          <a:solidFill>
                            <a:schemeClr val="tx1"/>
                          </a:solidFill>
                          <a:latin typeface="Avenir Next LT Pro" panose="020B0504020202020204" pitchFamily="34" charset="0"/>
                        </a:rPr>
                        <a:t>Horror</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40000"/>
                      </a:srgbClr>
                    </a:solidFill>
                  </a:tcPr>
                </a:tc>
                <a:tc>
                  <a:txBody>
                    <a:bodyPr/>
                    <a:lstStyle/>
                    <a:p>
                      <a:pPr algn="ctr"/>
                      <a:r>
                        <a:rPr lang="en-GB" sz="800" b="1" dirty="0">
                          <a:solidFill>
                            <a:schemeClr val="tx1"/>
                          </a:solidFill>
                          <a:latin typeface="Avenir Next LT Pro" panose="020B0504020202020204" pitchFamily="34" charset="0"/>
                        </a:rPr>
                        <a:t>Sci-Fi</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40000"/>
                      </a:srgbClr>
                    </a:solidFill>
                  </a:tcPr>
                </a:tc>
                <a:tc>
                  <a:txBody>
                    <a:bodyPr/>
                    <a:lstStyle/>
                    <a:p>
                      <a:pPr algn="ctr"/>
                      <a:r>
                        <a:rPr lang="en-GB" sz="800" b="1" dirty="0">
                          <a:solidFill>
                            <a:schemeClr val="tx1"/>
                          </a:solidFill>
                          <a:latin typeface="Avenir Next LT Pro" panose="020B0504020202020204" pitchFamily="34" charset="0"/>
                        </a:rPr>
                        <a:t>Thriller</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40000"/>
                      </a:srgbClr>
                    </a:solidFill>
                  </a:tcPr>
                </a:tc>
                <a:extLst>
                  <a:ext uri="{0D108BD9-81ED-4DB2-BD59-A6C34878D82A}">
                    <a16:rowId xmlns:a16="http://schemas.microsoft.com/office/drawing/2014/main" val="526703443"/>
                  </a:ext>
                </a:extLst>
              </a:tr>
              <a:tr h="133922">
                <a:tc>
                  <a:txBody>
                    <a:bodyPr/>
                    <a:lstStyle/>
                    <a:p>
                      <a:pPr algn="ctr"/>
                      <a:r>
                        <a:rPr lang="en-GB" sz="800" b="1" dirty="0">
                          <a:solidFill>
                            <a:schemeClr val="bg1"/>
                          </a:solidFill>
                          <a:latin typeface="Avenir Next LT Pro" panose="020B0504020202020204" pitchFamily="34" charset="0"/>
                        </a:rPr>
                        <a:t>Customer A</a:t>
                      </a:r>
                      <a:endParaRPr lang="en-GB" sz="800" dirty="0">
                        <a:solidFill>
                          <a:schemeClr val="bg1"/>
                        </a:solidFill>
                        <a:latin typeface="Avenir Next LT Pro" panose="020B0504020202020204" pitchFamily="34" charset="0"/>
                      </a:endParaRPr>
                    </a:p>
                  </a:txBody>
                  <a:tcPr marL="36000" marR="36000" marT="29242" marB="2924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solidFill>
                  </a:tcPr>
                </a:tc>
                <a:tc>
                  <a:txBody>
                    <a:bodyPr/>
                    <a:lstStyle/>
                    <a:p>
                      <a:pPr marL="0" algn="ctr" defTabSz="600121" rtl="0" eaLnBrk="1" fontAlgn="b" latinLnBrk="0" hangingPunct="1"/>
                      <a:r>
                        <a:rPr lang="en-GB" sz="800" b="0" i="0" u="none" strike="noStrike" kern="1200" dirty="0">
                          <a:solidFill>
                            <a:srgbClr val="000000"/>
                          </a:solidFill>
                          <a:effectLst/>
                          <a:latin typeface="Avenir Next LT Pro" panose="020B0504020202020204" pitchFamily="34" charset="0"/>
                          <a:ea typeface="+mn-ea"/>
                          <a:cs typeface="+mn-cs"/>
                        </a:rPr>
                        <a:t>1</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marL="0" algn="ctr" defTabSz="600121" rtl="0" eaLnBrk="1" fontAlgn="b" latinLnBrk="0" hangingPunct="1"/>
                      <a:r>
                        <a:rPr lang="en-GB" sz="800" b="0" i="0" u="none" strike="noStrike" kern="1200" dirty="0">
                          <a:solidFill>
                            <a:srgbClr val="000000"/>
                          </a:solidFill>
                          <a:effectLst/>
                          <a:latin typeface="Avenir Next LT Pro" panose="020B0504020202020204" pitchFamily="34" charset="0"/>
                          <a:ea typeface="+mn-ea"/>
                          <a:cs typeface="+mn-cs"/>
                        </a:rPr>
                        <a:t>0</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algn="ctr" fontAlgn="b"/>
                      <a:r>
                        <a:rPr lang="en-GB" sz="800" b="0" i="0" u="none" strike="noStrike" dirty="0">
                          <a:solidFill>
                            <a:srgbClr val="000000"/>
                          </a:solidFill>
                          <a:effectLst/>
                          <a:latin typeface="Avenir Next LT Pro" panose="020B0504020202020204" pitchFamily="34" charset="0"/>
                        </a:rPr>
                        <a:t>2</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algn="ctr" fontAlgn="b"/>
                      <a:r>
                        <a:rPr lang="en-GB" sz="800" b="0" i="0" u="none" strike="noStrike" dirty="0">
                          <a:solidFill>
                            <a:srgbClr val="000000"/>
                          </a:solidFill>
                          <a:effectLst/>
                          <a:latin typeface="Avenir Next LT Pro" panose="020B0504020202020204" pitchFamily="34" charset="0"/>
                        </a:rPr>
                        <a:t>1</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algn="ctr" fontAlgn="b"/>
                      <a:r>
                        <a:rPr lang="en-GB" sz="800" b="0" i="0" u="none" strike="noStrike" dirty="0">
                          <a:solidFill>
                            <a:srgbClr val="000000"/>
                          </a:solidFill>
                          <a:effectLst/>
                          <a:latin typeface="Avenir Next LT Pro" panose="020B0504020202020204" pitchFamily="34" charset="0"/>
                        </a:rPr>
                        <a:t>1</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algn="ctr" fontAlgn="b"/>
                      <a:r>
                        <a:rPr lang="en-GB" sz="800" b="0" i="0" u="none" strike="noStrike" dirty="0">
                          <a:solidFill>
                            <a:srgbClr val="000000"/>
                          </a:solidFill>
                          <a:effectLst/>
                          <a:latin typeface="Avenir Next LT Pro" panose="020B0504020202020204" pitchFamily="34" charset="0"/>
                        </a:rPr>
                        <a:t>3</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algn="ctr" fontAlgn="b"/>
                      <a:r>
                        <a:rPr lang="en-GB" sz="800" b="0" i="0" u="none" strike="noStrike" dirty="0">
                          <a:solidFill>
                            <a:srgbClr val="000000"/>
                          </a:solidFill>
                          <a:effectLst/>
                          <a:latin typeface="Avenir Next LT Pro" panose="020B0504020202020204" pitchFamily="34" charset="0"/>
                        </a:rPr>
                        <a:t>2</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extLst>
                  <a:ext uri="{0D108BD9-81ED-4DB2-BD59-A6C34878D82A}">
                    <a16:rowId xmlns:a16="http://schemas.microsoft.com/office/drawing/2014/main" val="67006615"/>
                  </a:ext>
                </a:extLst>
              </a:tr>
              <a:tr h="133922">
                <a:tc>
                  <a:txBody>
                    <a:bodyPr/>
                    <a:lstStyle/>
                    <a:p>
                      <a:pPr algn="ctr"/>
                      <a:r>
                        <a:rPr lang="en-GB" sz="800" b="1" dirty="0">
                          <a:solidFill>
                            <a:schemeClr val="bg1"/>
                          </a:solidFill>
                          <a:latin typeface="Avenir Next LT Pro" panose="020B0504020202020204" pitchFamily="34" charset="0"/>
                        </a:rPr>
                        <a:t>Customer B</a:t>
                      </a:r>
                      <a:endParaRPr lang="en-GB" sz="800" baseline="30000" dirty="0">
                        <a:solidFill>
                          <a:schemeClr val="bg1"/>
                        </a:solidFill>
                        <a:latin typeface="Avenir Next LT Pro" panose="020B0504020202020204" pitchFamily="34" charset="0"/>
                      </a:endParaRPr>
                    </a:p>
                  </a:txBody>
                  <a:tcPr marL="36000" marR="36000" marT="29242" marB="2924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solidFill>
                  </a:tcPr>
                </a:tc>
                <a:tc>
                  <a:txBody>
                    <a:bodyPr/>
                    <a:lstStyle/>
                    <a:p>
                      <a:pPr algn="ctr"/>
                      <a:endParaRPr lang="en-GB" sz="800" dirty="0">
                        <a:latin typeface="Avenir Next LT Pro" panose="020B0504020202020204" pitchFamily="34" charset="0"/>
                      </a:endParaRP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algn="ctr"/>
                      <a:r>
                        <a:rPr lang="en-GB" sz="800" dirty="0">
                          <a:latin typeface="Avenir Next LT Pro" panose="020B0504020202020204" pitchFamily="34" charset="0"/>
                        </a:rPr>
                        <a:t>2</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algn="ctr"/>
                      <a:r>
                        <a:rPr lang="en-GB" sz="800" dirty="0">
                          <a:latin typeface="Avenir Next LT Pro" panose="020B0504020202020204" pitchFamily="34" charset="0"/>
                        </a:rPr>
                        <a:t>1</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algn="ctr"/>
                      <a:r>
                        <a:rPr lang="en-GB" sz="800" dirty="0">
                          <a:latin typeface="Avenir Next LT Pro" panose="020B0504020202020204" pitchFamily="34" charset="0"/>
                        </a:rPr>
                        <a:t>3</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algn="ctr"/>
                      <a:endParaRPr lang="en-GB" sz="800" dirty="0">
                        <a:latin typeface="Avenir Next LT Pro" panose="020B0504020202020204" pitchFamily="34" charset="0"/>
                      </a:endParaRP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algn="ctr"/>
                      <a:endParaRPr lang="en-GB" sz="800" dirty="0">
                        <a:latin typeface="Avenir Next LT Pro" panose="020B0504020202020204" pitchFamily="34" charset="0"/>
                      </a:endParaRP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algn="ctr"/>
                      <a:r>
                        <a:rPr lang="en-GB" sz="800" dirty="0">
                          <a:latin typeface="Avenir Next LT Pro" panose="020B0504020202020204" pitchFamily="34" charset="0"/>
                        </a:rPr>
                        <a:t>1</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extLst>
                  <a:ext uri="{0D108BD9-81ED-4DB2-BD59-A6C34878D82A}">
                    <a16:rowId xmlns:a16="http://schemas.microsoft.com/office/drawing/2014/main" val="3257347182"/>
                  </a:ext>
                </a:extLst>
              </a:tr>
              <a:tr h="133922">
                <a:tc>
                  <a:txBody>
                    <a:bodyPr/>
                    <a:lstStyle/>
                    <a:p>
                      <a:pPr algn="ctr"/>
                      <a:r>
                        <a:rPr lang="en-GB" sz="800" b="1" dirty="0">
                          <a:solidFill>
                            <a:schemeClr val="bg1"/>
                          </a:solidFill>
                          <a:latin typeface="Avenir Next LT Pro" panose="020B0504020202020204" pitchFamily="34" charset="0"/>
                        </a:rPr>
                        <a:t>Customer C</a:t>
                      </a:r>
                      <a:endParaRPr lang="en-GB" sz="800" b="1" baseline="30000" dirty="0">
                        <a:solidFill>
                          <a:schemeClr val="bg1"/>
                        </a:solidFill>
                        <a:latin typeface="Avenir Next LT Pro" panose="020B0504020202020204" pitchFamily="34" charset="0"/>
                      </a:endParaRPr>
                    </a:p>
                  </a:txBody>
                  <a:tcPr marL="36000" marR="36000" marT="29242" marB="2924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solidFill>
                  </a:tcPr>
                </a:tc>
                <a:tc>
                  <a:txBody>
                    <a:bodyPr/>
                    <a:lstStyle/>
                    <a:p>
                      <a:pPr marL="0" algn="ctr" defTabSz="914400" rtl="0" eaLnBrk="1" fontAlgn="b" latinLnBrk="0" hangingPunct="1"/>
                      <a:r>
                        <a:rPr lang="en-GB" sz="800" kern="1200" dirty="0">
                          <a:solidFill>
                            <a:schemeClr val="dk1"/>
                          </a:solidFill>
                          <a:latin typeface="Avenir Next LT Pro" panose="020B0504020202020204" pitchFamily="34" charset="0"/>
                          <a:ea typeface="+mn-ea"/>
                          <a:cs typeface="+mn-cs"/>
                        </a:rPr>
                        <a:t>3</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marL="0" algn="ctr" defTabSz="914400" rtl="0" eaLnBrk="1" fontAlgn="b" latinLnBrk="0" hangingPunct="1"/>
                      <a:r>
                        <a:rPr lang="en-GB" sz="800" kern="1200" dirty="0">
                          <a:solidFill>
                            <a:schemeClr val="dk1"/>
                          </a:solidFill>
                          <a:latin typeface="Avenir Next LT Pro" panose="020B0504020202020204" pitchFamily="34" charset="0"/>
                          <a:ea typeface="+mn-ea"/>
                          <a:cs typeface="+mn-cs"/>
                        </a:rPr>
                        <a:t>1</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marL="0" algn="ctr" defTabSz="914400" rtl="0" eaLnBrk="1" fontAlgn="b" latinLnBrk="0" hangingPunct="1"/>
                      <a:r>
                        <a:rPr lang="en-GB" sz="800" kern="1200" dirty="0">
                          <a:solidFill>
                            <a:schemeClr val="dk1"/>
                          </a:solidFill>
                          <a:latin typeface="Avenir Next LT Pro" panose="020B0504020202020204" pitchFamily="34" charset="0"/>
                          <a:ea typeface="+mn-ea"/>
                          <a:cs typeface="+mn-cs"/>
                        </a:rPr>
                        <a:t>1</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marL="0" algn="ctr" defTabSz="914400" rtl="0" eaLnBrk="1" fontAlgn="b" latinLnBrk="0" hangingPunct="1"/>
                      <a:endParaRPr lang="en-GB" sz="800" kern="1200" dirty="0">
                        <a:solidFill>
                          <a:schemeClr val="dk1"/>
                        </a:solidFill>
                        <a:latin typeface="Avenir Next LT Pro" panose="020B0504020202020204" pitchFamily="34" charset="0"/>
                        <a:ea typeface="+mn-ea"/>
                        <a:cs typeface="+mn-cs"/>
                      </a:endParaRP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marL="0" algn="ctr" defTabSz="914400" rtl="0" eaLnBrk="1" fontAlgn="b" latinLnBrk="0" hangingPunct="1"/>
                      <a:r>
                        <a:rPr lang="en-GB" sz="800" kern="1200" dirty="0">
                          <a:solidFill>
                            <a:schemeClr val="dk1"/>
                          </a:solidFill>
                          <a:latin typeface="Avenir Next LT Pro" panose="020B0504020202020204" pitchFamily="34" charset="0"/>
                          <a:ea typeface="+mn-ea"/>
                          <a:cs typeface="+mn-cs"/>
                        </a:rPr>
                        <a:t>1</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marL="0" algn="ctr" defTabSz="914400" rtl="0" eaLnBrk="1" fontAlgn="b" latinLnBrk="0" hangingPunct="1"/>
                      <a:r>
                        <a:rPr lang="en-GB" sz="800" kern="1200" dirty="0">
                          <a:solidFill>
                            <a:schemeClr val="dk1"/>
                          </a:solidFill>
                          <a:latin typeface="Avenir Next LT Pro" panose="020B0504020202020204" pitchFamily="34" charset="0"/>
                          <a:ea typeface="+mn-ea"/>
                          <a:cs typeface="+mn-cs"/>
                        </a:rPr>
                        <a:t>2</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marL="0" algn="ctr" defTabSz="914400" rtl="0" eaLnBrk="1" fontAlgn="b" latinLnBrk="0" hangingPunct="1"/>
                      <a:endParaRPr lang="en-GB" sz="800" kern="1200" dirty="0">
                        <a:solidFill>
                          <a:schemeClr val="dk1"/>
                        </a:solidFill>
                        <a:latin typeface="Avenir Next LT Pro" panose="020B0504020202020204" pitchFamily="34" charset="0"/>
                        <a:ea typeface="+mn-ea"/>
                        <a:cs typeface="+mn-cs"/>
                      </a:endParaRP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extLst>
                  <a:ext uri="{0D108BD9-81ED-4DB2-BD59-A6C34878D82A}">
                    <a16:rowId xmlns:a16="http://schemas.microsoft.com/office/drawing/2014/main" val="3734222608"/>
                  </a:ext>
                </a:extLst>
              </a:tr>
            </a:tbl>
          </a:graphicData>
        </a:graphic>
      </p:graphicFrame>
      <p:sp>
        <p:nvSpPr>
          <p:cNvPr id="23" name="TextBox 22">
            <a:extLst>
              <a:ext uri="{FF2B5EF4-FFF2-40B4-BE49-F238E27FC236}">
                <a16:creationId xmlns:a16="http://schemas.microsoft.com/office/drawing/2014/main" id="{5AB9D2BA-ECBD-E4F6-49A6-56FD3CFDB829}"/>
              </a:ext>
            </a:extLst>
          </p:cNvPr>
          <p:cNvSpPr txBox="1"/>
          <p:nvPr/>
        </p:nvSpPr>
        <p:spPr>
          <a:xfrm>
            <a:off x="475916" y="2462716"/>
            <a:ext cx="5416194" cy="1038746"/>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pPr>
              <a:spcAft>
                <a:spcPts val="900"/>
              </a:spcAft>
              <a:buClr>
                <a:srgbClr val="003F48"/>
              </a:buClr>
            </a:pPr>
            <a:r>
              <a:rPr lang="en-GB" sz="900" dirty="0"/>
              <a:t>In this example, a simple count identifies a customer’s preferred genre – the genre with the most viewings is considered their preference, e.g. Sci-Fi for customer A. This can be used to recommend other movies in the same genre that haven’t already been viewed.</a:t>
            </a:r>
          </a:p>
          <a:p>
            <a:pPr>
              <a:spcAft>
                <a:spcPts val="900"/>
              </a:spcAft>
              <a:buClr>
                <a:srgbClr val="003F48"/>
              </a:buClr>
            </a:pPr>
            <a:r>
              <a:rPr lang="en-GB" sz="900" dirty="0"/>
              <a:t>If additional characteristics were being tracked, such as directors, lead actors, year of release etc, then these could also be included. The movies with the most matching characteristics, the more likely they are recommended to the customer.</a:t>
            </a:r>
          </a:p>
        </p:txBody>
      </p:sp>
      <p:sp>
        <p:nvSpPr>
          <p:cNvPr id="6" name="TextBox 5">
            <a:extLst>
              <a:ext uri="{FF2B5EF4-FFF2-40B4-BE49-F238E27FC236}">
                <a16:creationId xmlns:a16="http://schemas.microsoft.com/office/drawing/2014/main" id="{901D6202-0704-D352-622A-F40B1DDA52D2}"/>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0" name="Slide Number Placeholder 5">
            <a:extLst>
              <a:ext uri="{FF2B5EF4-FFF2-40B4-BE49-F238E27FC236}">
                <a16:creationId xmlns:a16="http://schemas.microsoft.com/office/drawing/2014/main" id="{EF053798-5DCC-20A2-C2E1-5844ACA0FE4B}"/>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41</a:t>
            </a:fld>
            <a:endParaRPr lang="en-GB" sz="754" b="1">
              <a:solidFill>
                <a:schemeClr val="tx1"/>
              </a:solidFill>
              <a:latin typeface="Avenir LT Pro 65 Medium" panose="020B0603020203020204" pitchFamily="34" charset="0"/>
            </a:endParaRPr>
          </a:p>
        </p:txBody>
      </p:sp>
      <p:pic>
        <p:nvPicPr>
          <p:cNvPr id="12" name="Picture 11">
            <a:extLst>
              <a:ext uri="{FF2B5EF4-FFF2-40B4-BE49-F238E27FC236}">
                <a16:creationId xmlns:a16="http://schemas.microsoft.com/office/drawing/2014/main" id="{41F1127F-F1C7-1ECB-625C-64A75562E36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13" name="Straight Connector 12">
            <a:extLst>
              <a:ext uri="{FF2B5EF4-FFF2-40B4-BE49-F238E27FC236}">
                <a16:creationId xmlns:a16="http://schemas.microsoft.com/office/drawing/2014/main" id="{CE5F45AD-CFDF-EFD7-1A4A-A22CEB67A2E8}"/>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88D3420-9039-71CE-0FD7-F30123E80923}"/>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326353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DFD22F1-EFBF-60F8-A606-1A2321BC67A8}"/>
              </a:ext>
            </a:extLst>
          </p:cNvPr>
          <p:cNvGraphicFramePr>
            <a:graphicFrameLocks noGrp="1"/>
          </p:cNvGraphicFramePr>
          <p:nvPr/>
        </p:nvGraphicFramePr>
        <p:xfrm>
          <a:off x="340029" y="2212191"/>
          <a:ext cx="5456337" cy="1461386"/>
        </p:xfrm>
        <a:graphic>
          <a:graphicData uri="http://schemas.openxmlformats.org/drawingml/2006/table">
            <a:tbl>
              <a:tblPr>
                <a:tableStyleId>{5C22544A-7EE6-4342-B048-85BDC9FD1C3A}</a:tableStyleId>
              </a:tblPr>
              <a:tblGrid>
                <a:gridCol w="1818779">
                  <a:extLst>
                    <a:ext uri="{9D8B030D-6E8A-4147-A177-3AD203B41FA5}">
                      <a16:colId xmlns:a16="http://schemas.microsoft.com/office/drawing/2014/main" val="481773640"/>
                    </a:ext>
                  </a:extLst>
                </a:gridCol>
                <a:gridCol w="1818779">
                  <a:extLst>
                    <a:ext uri="{9D8B030D-6E8A-4147-A177-3AD203B41FA5}">
                      <a16:colId xmlns:a16="http://schemas.microsoft.com/office/drawing/2014/main" val="995572737"/>
                    </a:ext>
                  </a:extLst>
                </a:gridCol>
                <a:gridCol w="1818779">
                  <a:extLst>
                    <a:ext uri="{9D8B030D-6E8A-4147-A177-3AD203B41FA5}">
                      <a16:colId xmlns:a16="http://schemas.microsoft.com/office/drawing/2014/main" val="3167074647"/>
                    </a:ext>
                  </a:extLst>
                </a:gridCol>
              </a:tblGrid>
              <a:tr h="261576">
                <a:tc>
                  <a:txBody>
                    <a:bodyPr/>
                    <a:lstStyle/>
                    <a:p>
                      <a:pPr marL="0" marR="0" lvl="0" indent="0" algn="ctr" defTabSz="600121" rtl="0" eaLnBrk="1" fontAlgn="auto" latinLnBrk="0" hangingPunct="1">
                        <a:lnSpc>
                          <a:spcPct val="100000"/>
                        </a:lnSpc>
                        <a:spcBef>
                          <a:spcPts val="0"/>
                        </a:spcBef>
                        <a:spcAft>
                          <a:spcPts val="600"/>
                        </a:spcAft>
                        <a:buClrTx/>
                        <a:buSzTx/>
                        <a:buFontTx/>
                        <a:buNone/>
                        <a:tabLst/>
                        <a:defRPr/>
                      </a:pPr>
                      <a:r>
                        <a:rPr lang="en-GB" sz="900" b="1" dirty="0">
                          <a:solidFill>
                            <a:schemeClr val="bg1"/>
                          </a:solidFill>
                        </a:rPr>
                        <a:t>DETERMINE ELIGIBILITY</a:t>
                      </a:r>
                      <a:endParaRPr lang="en-GB" sz="900" b="0" dirty="0">
                        <a:solidFill>
                          <a:schemeClr val="bg1"/>
                        </a:solidFill>
                      </a:endParaRPr>
                    </a:p>
                  </a:txBody>
                  <a:tcPr marL="36000" marR="36000" marT="36000" marB="36000" anchor="ctr">
                    <a:solidFill>
                      <a:srgbClr val="003F48">
                        <a:alpha val="70000"/>
                      </a:srgbClr>
                    </a:solidFill>
                  </a:tcPr>
                </a:tc>
                <a:tc>
                  <a:txBody>
                    <a:bodyPr/>
                    <a:lstStyle/>
                    <a:p>
                      <a:pPr algn="ctr">
                        <a:spcAft>
                          <a:spcPts val="600"/>
                        </a:spcAft>
                      </a:pPr>
                      <a:r>
                        <a:rPr lang="en-GB" sz="900" b="1" dirty="0">
                          <a:solidFill>
                            <a:schemeClr val="bg1"/>
                          </a:solidFill>
                        </a:rPr>
                        <a:t>ASSIGN WEIGHTING</a:t>
                      </a:r>
                      <a:endParaRPr lang="en-GB" sz="900" b="0" dirty="0">
                        <a:solidFill>
                          <a:schemeClr val="bg1"/>
                        </a:solidFill>
                      </a:endParaRPr>
                    </a:p>
                  </a:txBody>
                  <a:tcPr marL="36000" marR="36000" marT="36000" marB="36000" anchor="ctr">
                    <a:solidFill>
                      <a:srgbClr val="003F48">
                        <a:alpha val="70000"/>
                      </a:srgbClr>
                    </a:solidFill>
                  </a:tcPr>
                </a:tc>
                <a:tc>
                  <a:txBody>
                    <a:bodyPr/>
                    <a:lstStyle/>
                    <a:p>
                      <a:pPr algn="ctr">
                        <a:spcAft>
                          <a:spcPts val="600"/>
                        </a:spcAft>
                      </a:pPr>
                      <a:r>
                        <a:rPr lang="en-GB" sz="900" b="1" dirty="0">
                          <a:solidFill>
                            <a:schemeClr val="bg1"/>
                          </a:solidFill>
                        </a:rPr>
                        <a:t>APPLY PRIORITISATION</a:t>
                      </a:r>
                      <a:endParaRPr lang="en-GB" sz="900" b="0" dirty="0">
                        <a:solidFill>
                          <a:schemeClr val="bg1"/>
                        </a:solidFill>
                      </a:endParaRPr>
                    </a:p>
                  </a:txBody>
                  <a:tcPr marL="36000" marR="36000" marT="36000" marB="36000" anchor="ctr">
                    <a:solidFill>
                      <a:srgbClr val="003F48">
                        <a:alpha val="70000"/>
                      </a:srgbClr>
                    </a:solidFill>
                  </a:tcPr>
                </a:tc>
                <a:extLst>
                  <a:ext uri="{0D108BD9-81ED-4DB2-BD59-A6C34878D82A}">
                    <a16:rowId xmlns:a16="http://schemas.microsoft.com/office/drawing/2014/main" val="3873555532"/>
                  </a:ext>
                </a:extLst>
              </a:tr>
              <a:tr h="599905">
                <a:tc>
                  <a:txBody>
                    <a:bodyPr/>
                    <a:lstStyle/>
                    <a:p>
                      <a:pPr marL="0" marR="0" lvl="0" indent="0" algn="ctr" defTabSz="600121" rtl="0" eaLnBrk="1" fontAlgn="auto" latinLnBrk="0" hangingPunct="1">
                        <a:lnSpc>
                          <a:spcPct val="100000"/>
                        </a:lnSpc>
                        <a:spcBef>
                          <a:spcPts val="0"/>
                        </a:spcBef>
                        <a:spcAft>
                          <a:spcPts val="600"/>
                        </a:spcAft>
                        <a:buClrTx/>
                        <a:buSzTx/>
                        <a:buFontTx/>
                        <a:buNone/>
                        <a:tabLst/>
                        <a:defRPr/>
                      </a:pPr>
                      <a:r>
                        <a:rPr lang="en-GB" sz="900" b="0" dirty="0">
                          <a:solidFill>
                            <a:schemeClr val="tx1"/>
                          </a:solidFill>
                        </a:rPr>
                        <a:t>For each possible action user-define business rules that filter whether a customer could, or not, receive it.</a:t>
                      </a:r>
                    </a:p>
                  </a:txBody>
                  <a:tcPr marL="36000" marR="36000" marT="36000" marB="36000">
                    <a:solidFill>
                      <a:srgbClr val="003F48">
                        <a:alpha val="20000"/>
                      </a:srgbClr>
                    </a:solidFill>
                  </a:tcPr>
                </a:tc>
                <a:tc>
                  <a:txBody>
                    <a:bodyPr/>
                    <a:lstStyle/>
                    <a:p>
                      <a:pPr algn="ctr">
                        <a:spcAft>
                          <a:spcPts val="600"/>
                        </a:spcAft>
                      </a:pPr>
                      <a:r>
                        <a:rPr lang="en-GB" sz="900" b="0" dirty="0">
                          <a:solidFill>
                            <a:schemeClr val="tx1"/>
                          </a:solidFill>
                        </a:rPr>
                        <a:t>For each eligible action assign weights based on relevance and importance to the business.</a:t>
                      </a:r>
                    </a:p>
                  </a:txBody>
                  <a:tcPr marL="36000" marR="36000" marT="36000" marB="36000">
                    <a:solidFill>
                      <a:srgbClr val="003F48">
                        <a:alpha val="20000"/>
                      </a:srgbClr>
                    </a:solidFill>
                  </a:tcPr>
                </a:tc>
                <a:tc>
                  <a:txBody>
                    <a:bodyPr/>
                    <a:lstStyle/>
                    <a:p>
                      <a:pPr algn="ctr">
                        <a:spcAft>
                          <a:spcPts val="600"/>
                        </a:spcAft>
                      </a:pPr>
                      <a:r>
                        <a:rPr lang="en-GB" sz="900" b="0" dirty="0">
                          <a:solidFill>
                            <a:schemeClr val="tx1"/>
                          </a:solidFill>
                        </a:rPr>
                        <a:t>For all weighted actions, rank according to the overall customer objective.</a:t>
                      </a:r>
                    </a:p>
                  </a:txBody>
                  <a:tcPr marL="36000" marR="36000" marT="36000" marB="36000">
                    <a:solidFill>
                      <a:srgbClr val="003F48">
                        <a:alpha val="20000"/>
                      </a:srgbClr>
                    </a:solidFill>
                  </a:tcPr>
                </a:tc>
                <a:extLst>
                  <a:ext uri="{0D108BD9-81ED-4DB2-BD59-A6C34878D82A}">
                    <a16:rowId xmlns:a16="http://schemas.microsoft.com/office/drawing/2014/main" val="459029775"/>
                  </a:ext>
                </a:extLst>
              </a:tr>
              <a:tr h="599905">
                <a:tc>
                  <a:txBody>
                    <a:bodyPr/>
                    <a:lstStyle/>
                    <a:p>
                      <a:pPr algn="ctr"/>
                      <a:r>
                        <a:rPr lang="en-GB" sz="900" b="0" i="1" dirty="0">
                          <a:solidFill>
                            <a:schemeClr val="tx1"/>
                          </a:solidFill>
                        </a:rPr>
                        <a:t>E.g. Time since last suggestion is more than 7 days (to prevent offer-saturation)</a:t>
                      </a:r>
                    </a:p>
                  </a:txBody>
                  <a:tcPr marL="36000" marR="36000" marT="36000" marB="36000">
                    <a:noFill/>
                  </a:tcPr>
                </a:tc>
                <a:tc>
                  <a:txBody>
                    <a:bodyPr/>
                    <a:lstStyle/>
                    <a:p>
                      <a:pPr algn="ctr"/>
                      <a:r>
                        <a:rPr lang="en-GB" sz="900" b="0" i="1" dirty="0">
                          <a:solidFill>
                            <a:schemeClr val="tx1"/>
                          </a:solidFill>
                        </a:rPr>
                        <a:t>E.g. Product A has a 20% purchase likelihood, could generate £300 of revenue and cost £20 to sell.</a:t>
                      </a:r>
                    </a:p>
                  </a:txBody>
                  <a:tcPr marL="36000" marR="36000" marT="36000" marB="36000">
                    <a:noFill/>
                  </a:tcPr>
                </a:tc>
                <a:tc>
                  <a:txBody>
                    <a:bodyPr/>
                    <a:lstStyle/>
                    <a:p>
                      <a:pPr algn="ctr"/>
                      <a:r>
                        <a:rPr lang="en-GB" sz="900" b="0" i="1" dirty="0">
                          <a:solidFill>
                            <a:schemeClr val="tx1"/>
                          </a:solidFill>
                        </a:rPr>
                        <a:t>E.g. Descending order of profit</a:t>
                      </a:r>
                    </a:p>
                  </a:txBody>
                  <a:tcPr marL="36000" marR="36000" marT="36000" marB="36000">
                    <a:noFill/>
                  </a:tcPr>
                </a:tc>
                <a:extLst>
                  <a:ext uri="{0D108BD9-81ED-4DB2-BD59-A6C34878D82A}">
                    <a16:rowId xmlns:a16="http://schemas.microsoft.com/office/drawing/2014/main" val="227984156"/>
                  </a:ext>
                </a:extLst>
              </a:tr>
            </a:tbl>
          </a:graphicData>
        </a:graphic>
      </p:graphicFrame>
      <p:sp>
        <p:nvSpPr>
          <p:cNvPr id="6" name="TextBox 5">
            <a:extLst>
              <a:ext uri="{FF2B5EF4-FFF2-40B4-BE49-F238E27FC236}">
                <a16:creationId xmlns:a16="http://schemas.microsoft.com/office/drawing/2014/main" id="{1DDBD3E6-5C5B-5C6D-9153-FDF44E746136}"/>
              </a:ext>
            </a:extLst>
          </p:cNvPr>
          <p:cNvSpPr txBox="1"/>
          <p:nvPr/>
        </p:nvSpPr>
        <p:spPr>
          <a:xfrm>
            <a:off x="340030" y="1253582"/>
            <a:ext cx="4795531" cy="646331"/>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pPr>
              <a:spcAft>
                <a:spcPts val="900"/>
              </a:spcAft>
              <a:buClr>
                <a:srgbClr val="003F48"/>
              </a:buClr>
            </a:pPr>
            <a:r>
              <a:rPr lang="en-GB" sz="900" dirty="0"/>
              <a:t>This recommendation approach produces suggestions based on pre-defined rules applied to customer status, preference, behaviour and predictive models. E.g., suggesting the financial loan cross-sell offer to use during an inbound customer service contact. This approach is good when a higher degree of explainability and control is required over the outcomes.</a:t>
            </a:r>
          </a:p>
        </p:txBody>
      </p:sp>
      <p:sp>
        <p:nvSpPr>
          <p:cNvPr id="9" name="Title 1">
            <a:extLst>
              <a:ext uri="{FF2B5EF4-FFF2-40B4-BE49-F238E27FC236}">
                <a16:creationId xmlns:a16="http://schemas.microsoft.com/office/drawing/2014/main" id="{743FC3A4-D97F-9B31-2353-8D89FCFD3AF1}"/>
              </a:ext>
            </a:extLst>
          </p:cNvPr>
          <p:cNvSpPr txBox="1">
            <a:spLocks/>
          </p:cNvSpPr>
          <p:nvPr/>
        </p:nvSpPr>
        <p:spPr>
          <a:xfrm>
            <a:off x="340029"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TYPES: RULES-BASED FILTERING</a:t>
            </a:r>
          </a:p>
        </p:txBody>
      </p:sp>
      <p:sp>
        <p:nvSpPr>
          <p:cNvPr id="13" name="Oval 12">
            <a:extLst>
              <a:ext uri="{FF2B5EF4-FFF2-40B4-BE49-F238E27FC236}">
                <a16:creationId xmlns:a16="http://schemas.microsoft.com/office/drawing/2014/main" id="{AD84F789-3F99-B6E0-8CDE-0E948F12F4B2}"/>
              </a:ext>
            </a:extLst>
          </p:cNvPr>
          <p:cNvSpPr>
            <a:spLocks noChangeAspect="1"/>
          </p:cNvSpPr>
          <p:nvPr/>
        </p:nvSpPr>
        <p:spPr>
          <a:xfrm>
            <a:off x="379583" y="2256648"/>
            <a:ext cx="180000" cy="180000"/>
          </a:xfrm>
          <a:prstGeom prst="ellipse">
            <a:avLst/>
          </a:prstGeom>
          <a:solidFill>
            <a:srgbClr val="003F48"/>
          </a:solidFill>
        </p:spPr>
        <p:txBody>
          <a:bodyPr wrap="square" lIns="36000" tIns="36000" rIns="36000" bIns="36000" rtlCol="0" anchor="ctr">
            <a:noAutofit/>
          </a:bodyPr>
          <a:lstStyle/>
          <a:p>
            <a:pPr algn="ctr"/>
            <a:r>
              <a:rPr lang="en-GB" sz="900" b="1" dirty="0">
                <a:solidFill>
                  <a:schemeClr val="bg1"/>
                </a:solidFill>
                <a:latin typeface="Century Gothic" panose="020B0502020202020204" pitchFamily="34" charset="0"/>
              </a:rPr>
              <a:t>1</a:t>
            </a:r>
          </a:p>
        </p:txBody>
      </p:sp>
      <p:sp>
        <p:nvSpPr>
          <p:cNvPr id="15" name="Oval 14">
            <a:extLst>
              <a:ext uri="{FF2B5EF4-FFF2-40B4-BE49-F238E27FC236}">
                <a16:creationId xmlns:a16="http://schemas.microsoft.com/office/drawing/2014/main" id="{1450434B-4976-EC80-E745-4B8725783BC7}"/>
              </a:ext>
            </a:extLst>
          </p:cNvPr>
          <p:cNvSpPr>
            <a:spLocks noChangeAspect="1"/>
          </p:cNvSpPr>
          <p:nvPr/>
        </p:nvSpPr>
        <p:spPr>
          <a:xfrm>
            <a:off x="2194936" y="2256648"/>
            <a:ext cx="180000" cy="180000"/>
          </a:xfrm>
          <a:prstGeom prst="ellipse">
            <a:avLst/>
          </a:prstGeom>
          <a:solidFill>
            <a:srgbClr val="003F48"/>
          </a:solidFill>
        </p:spPr>
        <p:txBody>
          <a:bodyPr wrap="square" lIns="36000" tIns="36000" rIns="36000" bIns="36000" rtlCol="0" anchor="ctr">
            <a:noAutofit/>
          </a:bodyPr>
          <a:lstStyle/>
          <a:p>
            <a:pPr algn="ctr"/>
            <a:r>
              <a:rPr lang="en-GB" sz="900" b="1" dirty="0">
                <a:solidFill>
                  <a:schemeClr val="bg1"/>
                </a:solidFill>
                <a:latin typeface="Century Gothic" panose="020B0502020202020204" pitchFamily="34" charset="0"/>
              </a:rPr>
              <a:t>2</a:t>
            </a:r>
          </a:p>
        </p:txBody>
      </p:sp>
      <p:sp>
        <p:nvSpPr>
          <p:cNvPr id="16" name="Oval 15">
            <a:extLst>
              <a:ext uri="{FF2B5EF4-FFF2-40B4-BE49-F238E27FC236}">
                <a16:creationId xmlns:a16="http://schemas.microsoft.com/office/drawing/2014/main" id="{535E7115-330D-6A62-A615-733F7F592E60}"/>
              </a:ext>
            </a:extLst>
          </p:cNvPr>
          <p:cNvSpPr>
            <a:spLocks noChangeAspect="1"/>
          </p:cNvSpPr>
          <p:nvPr/>
        </p:nvSpPr>
        <p:spPr>
          <a:xfrm>
            <a:off x="4018061" y="2261130"/>
            <a:ext cx="180000" cy="180000"/>
          </a:xfrm>
          <a:prstGeom prst="ellipse">
            <a:avLst/>
          </a:prstGeom>
          <a:solidFill>
            <a:srgbClr val="003F48"/>
          </a:solidFill>
        </p:spPr>
        <p:txBody>
          <a:bodyPr wrap="square" lIns="36000" tIns="36000" rIns="36000" bIns="36000" rtlCol="0" anchor="ctr">
            <a:noAutofit/>
          </a:bodyPr>
          <a:lstStyle/>
          <a:p>
            <a:pPr algn="ctr"/>
            <a:r>
              <a:rPr lang="en-GB" sz="900" b="1" dirty="0">
                <a:solidFill>
                  <a:schemeClr val="bg1"/>
                </a:solidFill>
                <a:latin typeface="Century Gothic" panose="020B0502020202020204" pitchFamily="34" charset="0"/>
              </a:rPr>
              <a:t>3</a:t>
            </a:r>
          </a:p>
        </p:txBody>
      </p:sp>
      <p:pic>
        <p:nvPicPr>
          <p:cNvPr id="23" name="Graphic 22" descr="Flowchart with solid fill">
            <a:extLst>
              <a:ext uri="{FF2B5EF4-FFF2-40B4-BE49-F238E27FC236}">
                <a16:creationId xmlns:a16="http://schemas.microsoft.com/office/drawing/2014/main" id="{834BB57A-F42A-01E1-C7DB-33654DEBCB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96135" y="1235206"/>
            <a:ext cx="544287" cy="544287"/>
          </a:xfrm>
          <a:prstGeom prst="rect">
            <a:avLst/>
          </a:prstGeom>
        </p:spPr>
      </p:pic>
      <p:sp>
        <p:nvSpPr>
          <p:cNvPr id="2" name="TextBox 1">
            <a:extLst>
              <a:ext uri="{FF2B5EF4-FFF2-40B4-BE49-F238E27FC236}">
                <a16:creationId xmlns:a16="http://schemas.microsoft.com/office/drawing/2014/main" id="{1C326C86-09E1-18BC-4CDB-09492D1B17E8}"/>
              </a:ext>
            </a:extLst>
          </p:cNvPr>
          <p:cNvSpPr txBox="1"/>
          <p:nvPr/>
        </p:nvSpPr>
        <p:spPr>
          <a:xfrm>
            <a:off x="340029" y="1976827"/>
            <a:ext cx="3166782" cy="230832"/>
          </a:xfrm>
          <a:prstGeom prst="rect">
            <a:avLst/>
          </a:prstGeom>
          <a:noFill/>
        </p:spPr>
        <p:txBody>
          <a:bodyPr wrap="square" lIns="0" rIns="0">
            <a:spAutoFit/>
          </a:bodyPr>
          <a:lstStyle>
            <a:defPPr>
              <a:defRPr lang="en-US"/>
            </a:defPPr>
            <a:lvl1pPr>
              <a:spcAft>
                <a:spcPts val="900"/>
              </a:spcAft>
              <a:buClr>
                <a:srgbClr val="003F48"/>
              </a:buClr>
              <a:defRPr sz="900">
                <a:latin typeface="Avenir LT Pro 65 Medium" panose="020B0603020203020204" pitchFamily="34" charset="0"/>
              </a:defRPr>
            </a:lvl1pPr>
          </a:lstStyle>
          <a:p>
            <a:r>
              <a:rPr lang="en-GB" dirty="0"/>
              <a:t>How it works: </a:t>
            </a:r>
          </a:p>
        </p:txBody>
      </p:sp>
      <p:sp>
        <p:nvSpPr>
          <p:cNvPr id="3" name="Slide Number Placeholder 5">
            <a:extLst>
              <a:ext uri="{FF2B5EF4-FFF2-40B4-BE49-F238E27FC236}">
                <a16:creationId xmlns:a16="http://schemas.microsoft.com/office/drawing/2014/main" id="{B22F0420-6195-FD81-F453-796103F7C664}"/>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42</a:t>
            </a:fld>
            <a:endParaRPr lang="en-GB" sz="754">
              <a:latin typeface="Avenir LT Pro 65 Medium" panose="020B0603020203020204" pitchFamily="34" charset="0"/>
            </a:endParaRPr>
          </a:p>
        </p:txBody>
      </p:sp>
      <p:sp>
        <p:nvSpPr>
          <p:cNvPr id="5" name="TextBox 4">
            <a:extLst>
              <a:ext uri="{FF2B5EF4-FFF2-40B4-BE49-F238E27FC236}">
                <a16:creationId xmlns:a16="http://schemas.microsoft.com/office/drawing/2014/main" id="{FBD17F74-882B-F87B-2B76-3B0C2DD34C67}"/>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pic>
        <p:nvPicPr>
          <p:cNvPr id="7" name="Picture 6">
            <a:extLst>
              <a:ext uri="{FF2B5EF4-FFF2-40B4-BE49-F238E27FC236}">
                <a16:creationId xmlns:a16="http://schemas.microsoft.com/office/drawing/2014/main" id="{0FECF1F4-BCF3-1B93-E9D9-368466E0A09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8" name="Straight Connector 7">
            <a:extLst>
              <a:ext uri="{FF2B5EF4-FFF2-40B4-BE49-F238E27FC236}">
                <a16:creationId xmlns:a16="http://schemas.microsoft.com/office/drawing/2014/main" id="{F15CFF2C-BD46-8E69-BEAE-B1ED321029B4}"/>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1110370-C8BE-F2BB-4DBF-84E943001E22}"/>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228210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3">
            <a:extLst>
              <a:ext uri="{FF2B5EF4-FFF2-40B4-BE49-F238E27FC236}">
                <a16:creationId xmlns:a16="http://schemas.microsoft.com/office/drawing/2014/main" id="{BF7FA73E-AEBA-480E-988C-0BA9B4A607A8}"/>
              </a:ext>
            </a:extLst>
          </p:cNvPr>
          <p:cNvGraphicFramePr>
            <a:graphicFrameLocks noGrp="1"/>
          </p:cNvGraphicFramePr>
          <p:nvPr>
            <p:extLst>
              <p:ext uri="{D42A27DB-BD31-4B8C-83A1-F6EECF244321}">
                <p14:modId xmlns:p14="http://schemas.microsoft.com/office/powerpoint/2010/main" val="2981271276"/>
              </p:ext>
            </p:extLst>
          </p:nvPr>
        </p:nvGraphicFramePr>
        <p:xfrm>
          <a:off x="483870" y="1272727"/>
          <a:ext cx="5448382" cy="2621366"/>
        </p:xfrm>
        <a:graphic>
          <a:graphicData uri="http://schemas.openxmlformats.org/drawingml/2006/table">
            <a:tbl>
              <a:tblPr>
                <a:tableStyleId>{5C22544A-7EE6-4342-B048-85BDC9FD1C3A}</a:tableStyleId>
              </a:tblPr>
              <a:tblGrid>
                <a:gridCol w="1315066">
                  <a:extLst>
                    <a:ext uri="{9D8B030D-6E8A-4147-A177-3AD203B41FA5}">
                      <a16:colId xmlns:a16="http://schemas.microsoft.com/office/drawing/2014/main" val="1262014511"/>
                    </a:ext>
                  </a:extLst>
                </a:gridCol>
                <a:gridCol w="688886">
                  <a:extLst>
                    <a:ext uri="{9D8B030D-6E8A-4147-A177-3AD203B41FA5}">
                      <a16:colId xmlns:a16="http://schemas.microsoft.com/office/drawing/2014/main" val="3700492025"/>
                    </a:ext>
                  </a:extLst>
                </a:gridCol>
                <a:gridCol w="688886">
                  <a:extLst>
                    <a:ext uri="{9D8B030D-6E8A-4147-A177-3AD203B41FA5}">
                      <a16:colId xmlns:a16="http://schemas.microsoft.com/office/drawing/2014/main" val="1393630952"/>
                    </a:ext>
                  </a:extLst>
                </a:gridCol>
                <a:gridCol w="688886">
                  <a:extLst>
                    <a:ext uri="{9D8B030D-6E8A-4147-A177-3AD203B41FA5}">
                      <a16:colId xmlns:a16="http://schemas.microsoft.com/office/drawing/2014/main" val="530226043"/>
                    </a:ext>
                  </a:extLst>
                </a:gridCol>
                <a:gridCol w="688886">
                  <a:extLst>
                    <a:ext uri="{9D8B030D-6E8A-4147-A177-3AD203B41FA5}">
                      <a16:colId xmlns:a16="http://schemas.microsoft.com/office/drawing/2014/main" val="656157301"/>
                    </a:ext>
                  </a:extLst>
                </a:gridCol>
                <a:gridCol w="688886">
                  <a:extLst>
                    <a:ext uri="{9D8B030D-6E8A-4147-A177-3AD203B41FA5}">
                      <a16:colId xmlns:a16="http://schemas.microsoft.com/office/drawing/2014/main" val="751903176"/>
                    </a:ext>
                  </a:extLst>
                </a:gridCol>
                <a:gridCol w="688886">
                  <a:extLst>
                    <a:ext uri="{9D8B030D-6E8A-4147-A177-3AD203B41FA5}">
                      <a16:colId xmlns:a16="http://schemas.microsoft.com/office/drawing/2014/main" val="1269394608"/>
                    </a:ext>
                  </a:extLst>
                </a:gridCol>
              </a:tblGrid>
              <a:tr h="186839">
                <a:tc>
                  <a:txBody>
                    <a:bodyPr/>
                    <a:lstStyle/>
                    <a:p>
                      <a:pPr algn="ctr"/>
                      <a:endParaRPr lang="en-GB" sz="700" dirty="0">
                        <a:latin typeface="Avenir Next LT Pro" panose="020B0504020202020204" pitchFamily="34" charset="0"/>
                      </a:endParaRPr>
                    </a:p>
                  </a:txBody>
                  <a:tcPr marL="58483" marR="58483" marT="29242" marB="2924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gridSpan="6">
                  <a:txBody>
                    <a:bodyPr/>
                    <a:lstStyle/>
                    <a:p>
                      <a:pPr algn="ctr"/>
                      <a:r>
                        <a:rPr lang="en-GB" sz="800" b="1" dirty="0">
                          <a:solidFill>
                            <a:schemeClr val="tx1"/>
                          </a:solidFill>
                          <a:latin typeface="Avenir Next LT Pro" panose="020B0504020202020204" pitchFamily="34" charset="0"/>
                        </a:rPr>
                        <a:t>Possible Actions for customer XYZ</a:t>
                      </a:r>
                    </a:p>
                  </a:txBody>
                  <a:tcPr marL="58483" marR="58483" marT="29242" marB="2924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40000"/>
                      </a:srgbClr>
                    </a:solidFill>
                  </a:tcPr>
                </a:tc>
                <a:tc hMerge="1">
                  <a:txBody>
                    <a:bodyPr/>
                    <a:lstStyle/>
                    <a:p>
                      <a:pPr algn="ctr"/>
                      <a:endParaRPr lang="en-GB" sz="900" dirty="0">
                        <a:latin typeface="Avenir Next LT Pro" panose="020B0504020202020204" pitchFamily="34" charset="0"/>
                      </a:endParaRPr>
                    </a:p>
                  </a:txBody>
                  <a:tcPr anchor="ctr"/>
                </a:tc>
                <a:tc hMerge="1">
                  <a:txBody>
                    <a:bodyPr/>
                    <a:lstStyle/>
                    <a:p>
                      <a:pPr algn="ctr"/>
                      <a:endParaRPr lang="en-GB" sz="900" dirty="0">
                        <a:latin typeface="Avenir Next LT Pro" panose="020B0504020202020204" pitchFamily="34" charset="0"/>
                      </a:endParaRPr>
                    </a:p>
                  </a:txBody>
                  <a:tcPr anchor="ctr"/>
                </a:tc>
                <a:tc hMerge="1">
                  <a:txBody>
                    <a:bodyPr/>
                    <a:lstStyle/>
                    <a:p>
                      <a:pPr algn="ctr"/>
                      <a:endParaRPr lang="en-GB" sz="900" dirty="0">
                        <a:latin typeface="Avenir Next LT Pro" panose="020B0504020202020204" pitchFamily="34" charset="0"/>
                      </a:endParaRPr>
                    </a:p>
                  </a:txBody>
                  <a:tcPr anchor="ctr"/>
                </a:tc>
                <a:tc hMerge="1">
                  <a:txBody>
                    <a:bodyPr/>
                    <a:lstStyle/>
                    <a:p>
                      <a:pPr algn="ctr"/>
                      <a:endParaRPr lang="en-GB" sz="900" dirty="0">
                        <a:latin typeface="Avenir Next LT Pro" panose="020B0504020202020204" pitchFamily="34" charset="0"/>
                      </a:endParaRPr>
                    </a:p>
                  </a:txBody>
                  <a:tcPr anchor="ctr"/>
                </a:tc>
                <a:tc hMerge="1">
                  <a:txBody>
                    <a:bodyPr/>
                    <a:lstStyle/>
                    <a:p>
                      <a:pPr algn="ctr"/>
                      <a:endParaRPr lang="en-GB" sz="900" dirty="0">
                        <a:latin typeface="Avenir Next LT Pro" panose="020B0504020202020204" pitchFamily="34" charset="0"/>
                      </a:endParaRPr>
                    </a:p>
                  </a:txBody>
                  <a:tcPr anchor="ctr"/>
                </a:tc>
                <a:extLst>
                  <a:ext uri="{0D108BD9-81ED-4DB2-BD59-A6C34878D82A}">
                    <a16:rowId xmlns:a16="http://schemas.microsoft.com/office/drawing/2014/main" val="4050814138"/>
                  </a:ext>
                </a:extLst>
              </a:tr>
              <a:tr h="200837">
                <a:tc>
                  <a:txBody>
                    <a:bodyPr/>
                    <a:lstStyle/>
                    <a:p>
                      <a:pPr algn="ctr"/>
                      <a:endParaRPr lang="en-GB" sz="700" dirty="0">
                        <a:latin typeface="Avenir Next LT Pro" panose="020B0504020202020204" pitchFamily="34" charset="0"/>
                      </a:endParaRPr>
                    </a:p>
                  </a:txBody>
                  <a:tcPr marL="58483" marR="58483" marT="29242" marB="2924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GB" sz="800" b="1" dirty="0">
                          <a:solidFill>
                            <a:schemeClr val="tx1"/>
                          </a:solidFill>
                          <a:latin typeface="Avenir Next LT Pro" panose="020B0504020202020204" pitchFamily="34" charset="0"/>
                        </a:rPr>
                        <a:t>A</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40000"/>
                      </a:srgbClr>
                    </a:solidFill>
                  </a:tcPr>
                </a:tc>
                <a:tc>
                  <a:txBody>
                    <a:bodyPr/>
                    <a:lstStyle/>
                    <a:p>
                      <a:pPr algn="ctr"/>
                      <a:r>
                        <a:rPr lang="en-GB" sz="800" b="1" dirty="0">
                          <a:solidFill>
                            <a:schemeClr val="tx1"/>
                          </a:solidFill>
                          <a:latin typeface="Avenir Next LT Pro" panose="020B0504020202020204" pitchFamily="34" charset="0"/>
                        </a:rPr>
                        <a:t>B</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40000"/>
                      </a:srgbClr>
                    </a:solidFill>
                  </a:tcPr>
                </a:tc>
                <a:tc>
                  <a:txBody>
                    <a:bodyPr/>
                    <a:lstStyle/>
                    <a:p>
                      <a:pPr algn="ctr"/>
                      <a:r>
                        <a:rPr lang="en-GB" sz="800" b="1" dirty="0">
                          <a:solidFill>
                            <a:schemeClr val="tx1"/>
                          </a:solidFill>
                          <a:latin typeface="Avenir Next LT Pro" panose="020B0504020202020204" pitchFamily="34" charset="0"/>
                        </a:rPr>
                        <a:t>C</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40000"/>
                      </a:srgbClr>
                    </a:solidFill>
                  </a:tcPr>
                </a:tc>
                <a:tc>
                  <a:txBody>
                    <a:bodyPr/>
                    <a:lstStyle/>
                    <a:p>
                      <a:pPr algn="ctr"/>
                      <a:r>
                        <a:rPr lang="en-GB" sz="800" b="1" dirty="0">
                          <a:solidFill>
                            <a:schemeClr val="tx1"/>
                          </a:solidFill>
                          <a:latin typeface="Avenir Next LT Pro" panose="020B0504020202020204" pitchFamily="34" charset="0"/>
                        </a:rPr>
                        <a:t>D</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40000"/>
                      </a:srgbClr>
                    </a:solidFill>
                  </a:tcPr>
                </a:tc>
                <a:tc>
                  <a:txBody>
                    <a:bodyPr/>
                    <a:lstStyle/>
                    <a:p>
                      <a:pPr algn="ctr"/>
                      <a:r>
                        <a:rPr lang="en-GB" sz="800" b="1" dirty="0">
                          <a:solidFill>
                            <a:schemeClr val="tx1"/>
                          </a:solidFill>
                          <a:latin typeface="Avenir Next LT Pro" panose="020B0504020202020204" pitchFamily="34" charset="0"/>
                        </a:rPr>
                        <a:t>E</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40000"/>
                      </a:srgbClr>
                    </a:solidFill>
                  </a:tcPr>
                </a:tc>
                <a:tc>
                  <a:txBody>
                    <a:bodyPr/>
                    <a:lstStyle/>
                    <a:p>
                      <a:pPr algn="ctr"/>
                      <a:r>
                        <a:rPr lang="en-GB" sz="800" b="1" dirty="0">
                          <a:solidFill>
                            <a:schemeClr val="tx1"/>
                          </a:solidFill>
                          <a:latin typeface="Avenir Next LT Pro" panose="020B0504020202020204" pitchFamily="34" charset="0"/>
                        </a:rPr>
                        <a:t>F</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40000"/>
                      </a:srgbClr>
                    </a:solidFill>
                  </a:tcPr>
                </a:tc>
                <a:extLst>
                  <a:ext uri="{0D108BD9-81ED-4DB2-BD59-A6C34878D82A}">
                    <a16:rowId xmlns:a16="http://schemas.microsoft.com/office/drawing/2014/main" val="526703443"/>
                  </a:ext>
                </a:extLst>
              </a:tr>
              <a:tr h="200837">
                <a:tc>
                  <a:txBody>
                    <a:bodyPr/>
                    <a:lstStyle/>
                    <a:p>
                      <a:pPr algn="ctr"/>
                      <a:r>
                        <a:rPr lang="en-GB" sz="800" b="1" dirty="0">
                          <a:solidFill>
                            <a:schemeClr val="bg1"/>
                          </a:solidFill>
                          <a:latin typeface="Avenir Next LT Pro" panose="020B0504020202020204" pitchFamily="34" charset="0"/>
                        </a:rPr>
                        <a:t>Propensity of success </a:t>
                      </a:r>
                      <a:r>
                        <a:rPr lang="en-GB" sz="800" dirty="0">
                          <a:solidFill>
                            <a:schemeClr val="bg1"/>
                          </a:solidFill>
                          <a:latin typeface="Avenir Next LT Pro" panose="020B0504020202020204" pitchFamily="34" charset="0"/>
                        </a:rPr>
                        <a:t>(P)</a:t>
                      </a:r>
                    </a:p>
                  </a:txBody>
                  <a:tcPr marL="58483" marR="58483" marT="29242" marB="2924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solidFill>
                  </a:tcPr>
                </a:tc>
                <a:tc>
                  <a:txBody>
                    <a:bodyPr/>
                    <a:lstStyle/>
                    <a:p>
                      <a:pPr algn="ctr" fontAlgn="b"/>
                      <a:r>
                        <a:rPr lang="en-GB" sz="800" b="0" i="0" u="none" strike="noStrike" dirty="0">
                          <a:solidFill>
                            <a:srgbClr val="000000"/>
                          </a:solidFill>
                          <a:effectLst/>
                          <a:latin typeface="Avenir Next LT Pro" panose="020B0504020202020204" pitchFamily="34" charset="0"/>
                        </a:rPr>
                        <a:t>3%</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algn="ctr" fontAlgn="b"/>
                      <a:r>
                        <a:rPr lang="en-GB" sz="800" b="0" i="0" u="none" strike="noStrike" dirty="0">
                          <a:solidFill>
                            <a:srgbClr val="000000"/>
                          </a:solidFill>
                          <a:effectLst/>
                          <a:latin typeface="Avenir Next LT Pro" panose="020B0504020202020204" pitchFamily="34" charset="0"/>
                        </a:rPr>
                        <a:t>3%</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algn="ctr" fontAlgn="b"/>
                      <a:r>
                        <a:rPr lang="en-GB" sz="800" b="0" i="0" u="none" strike="noStrike" dirty="0">
                          <a:solidFill>
                            <a:srgbClr val="000000"/>
                          </a:solidFill>
                          <a:effectLst/>
                          <a:latin typeface="Avenir Next LT Pro" panose="020B0504020202020204" pitchFamily="34" charset="0"/>
                        </a:rPr>
                        <a:t>8%</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algn="ctr" fontAlgn="b"/>
                      <a:r>
                        <a:rPr lang="en-GB" sz="800" b="0" i="0" u="none" strike="noStrike" dirty="0">
                          <a:solidFill>
                            <a:srgbClr val="000000"/>
                          </a:solidFill>
                          <a:effectLst/>
                          <a:latin typeface="Avenir Next LT Pro" panose="020B0504020202020204" pitchFamily="34" charset="0"/>
                        </a:rPr>
                        <a:t>Not Eligible</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algn="ctr" fontAlgn="b"/>
                      <a:r>
                        <a:rPr lang="en-GB" sz="800" b="0" i="0" u="none" strike="noStrike">
                          <a:solidFill>
                            <a:srgbClr val="000000"/>
                          </a:solidFill>
                          <a:effectLst/>
                          <a:latin typeface="Avenir Next LT Pro" panose="020B0504020202020204" pitchFamily="34" charset="0"/>
                        </a:rPr>
                        <a:t>5%</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algn="ctr" fontAlgn="b"/>
                      <a:r>
                        <a:rPr lang="en-GB" sz="800" b="0" i="0" u="none" strike="noStrike" dirty="0">
                          <a:solidFill>
                            <a:srgbClr val="000000"/>
                          </a:solidFill>
                          <a:effectLst/>
                          <a:latin typeface="Avenir Next LT Pro" panose="020B0504020202020204" pitchFamily="34" charset="0"/>
                        </a:rPr>
                        <a:t>1%</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extLst>
                  <a:ext uri="{0D108BD9-81ED-4DB2-BD59-A6C34878D82A}">
                    <a16:rowId xmlns:a16="http://schemas.microsoft.com/office/drawing/2014/main" val="67006615"/>
                  </a:ext>
                </a:extLst>
              </a:tr>
              <a:tr h="200837">
                <a:tc>
                  <a:txBody>
                    <a:bodyPr/>
                    <a:lstStyle/>
                    <a:p>
                      <a:pPr algn="ctr"/>
                      <a:r>
                        <a:rPr lang="en-GB" sz="800" b="1" dirty="0">
                          <a:solidFill>
                            <a:schemeClr val="bg1"/>
                          </a:solidFill>
                          <a:latin typeface="Avenir Next LT Pro" panose="020B0504020202020204" pitchFamily="34" charset="0"/>
                        </a:rPr>
                        <a:t>Churn</a:t>
                      </a:r>
                      <a:r>
                        <a:rPr lang="en-GB" sz="800" dirty="0">
                          <a:solidFill>
                            <a:schemeClr val="bg1"/>
                          </a:solidFill>
                          <a:latin typeface="Avenir Next LT Pro" panose="020B0504020202020204" pitchFamily="34" charset="0"/>
                        </a:rPr>
                        <a:t> likelihood</a:t>
                      </a:r>
                      <a:r>
                        <a:rPr lang="en-GB" sz="800" baseline="30000" dirty="0">
                          <a:solidFill>
                            <a:schemeClr val="bg1"/>
                          </a:solidFill>
                          <a:latin typeface="Avenir Next LT Pro" panose="020B0504020202020204" pitchFamily="34" charset="0"/>
                        </a:rPr>
                        <a:t>1</a:t>
                      </a:r>
                    </a:p>
                  </a:txBody>
                  <a:tcPr marL="58483" marR="58483" marT="29242" marB="2924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solidFill>
                  </a:tcPr>
                </a:tc>
                <a:tc>
                  <a:txBody>
                    <a:bodyPr/>
                    <a:lstStyle/>
                    <a:p>
                      <a:pPr algn="ctr"/>
                      <a:r>
                        <a:rPr lang="en-GB" sz="800" dirty="0">
                          <a:latin typeface="Avenir Next LT Pro" panose="020B0504020202020204" pitchFamily="34" charset="0"/>
                        </a:rPr>
                        <a:t>18%</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algn="ctr"/>
                      <a:r>
                        <a:rPr lang="en-GB" sz="800" dirty="0">
                          <a:latin typeface="Avenir Next LT Pro" panose="020B0504020202020204" pitchFamily="34" charset="0"/>
                        </a:rPr>
                        <a:t>20%</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algn="ctr"/>
                      <a:r>
                        <a:rPr lang="en-GB" sz="800" dirty="0">
                          <a:latin typeface="Avenir Next LT Pro" panose="020B0504020202020204" pitchFamily="34" charset="0"/>
                        </a:rPr>
                        <a:t>15%</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algn="ctr"/>
                      <a:endParaRPr lang="en-GB" sz="800" dirty="0">
                        <a:latin typeface="Avenir Next LT Pro" panose="020B0504020202020204" pitchFamily="34" charset="0"/>
                      </a:endParaRP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algn="ctr"/>
                      <a:r>
                        <a:rPr lang="en-GB" sz="800" dirty="0">
                          <a:latin typeface="Avenir Next LT Pro" panose="020B0504020202020204" pitchFamily="34" charset="0"/>
                        </a:rPr>
                        <a:t>18%</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algn="ctr"/>
                      <a:r>
                        <a:rPr lang="en-GB" sz="800" dirty="0">
                          <a:latin typeface="Avenir Next LT Pro" panose="020B0504020202020204" pitchFamily="34" charset="0"/>
                        </a:rPr>
                        <a:t>19%</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extLst>
                  <a:ext uri="{0D108BD9-81ED-4DB2-BD59-A6C34878D82A}">
                    <a16:rowId xmlns:a16="http://schemas.microsoft.com/office/drawing/2014/main" val="3257347182"/>
                  </a:ext>
                </a:extLst>
              </a:tr>
              <a:tr h="200837">
                <a:tc>
                  <a:txBody>
                    <a:bodyPr/>
                    <a:lstStyle/>
                    <a:p>
                      <a:pPr algn="ctr"/>
                      <a:r>
                        <a:rPr lang="en-GB" sz="800" b="1" dirty="0">
                          <a:solidFill>
                            <a:schemeClr val="bg1"/>
                          </a:solidFill>
                          <a:latin typeface="Avenir Next LT Pro" panose="020B0504020202020204" pitchFamily="34" charset="0"/>
                        </a:rPr>
                        <a:t>Potential CLV</a:t>
                      </a:r>
                      <a:r>
                        <a:rPr lang="en-GB" sz="800" b="0" baseline="30000" dirty="0">
                          <a:solidFill>
                            <a:schemeClr val="bg1"/>
                          </a:solidFill>
                          <a:latin typeface="Avenir Next LT Pro" panose="020B0504020202020204" pitchFamily="34" charset="0"/>
                        </a:rPr>
                        <a:t>2</a:t>
                      </a:r>
                    </a:p>
                  </a:txBody>
                  <a:tcPr marL="58483" marR="58483" marT="29242" marB="2924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solidFill>
                  </a:tcPr>
                </a:tc>
                <a:tc>
                  <a:txBody>
                    <a:bodyPr/>
                    <a:lstStyle/>
                    <a:p>
                      <a:pPr marL="0" algn="ctr" defTabSz="914400" rtl="0" eaLnBrk="1" fontAlgn="b" latinLnBrk="0" hangingPunct="1"/>
                      <a:r>
                        <a:rPr lang="en-GB" sz="800" kern="1200" dirty="0">
                          <a:solidFill>
                            <a:schemeClr val="dk1"/>
                          </a:solidFill>
                          <a:latin typeface="Avenir Next LT Pro" panose="020B0504020202020204" pitchFamily="34" charset="0"/>
                          <a:ea typeface="+mn-ea"/>
                          <a:cs typeface="+mn-cs"/>
                        </a:rPr>
                        <a:t> £1,587 </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marL="0" algn="ctr" defTabSz="914400" rtl="0" eaLnBrk="1" fontAlgn="b" latinLnBrk="0" hangingPunct="1"/>
                      <a:r>
                        <a:rPr lang="en-GB" sz="800" kern="1200" dirty="0">
                          <a:solidFill>
                            <a:schemeClr val="dk1"/>
                          </a:solidFill>
                          <a:latin typeface="Avenir Next LT Pro" panose="020B0504020202020204" pitchFamily="34" charset="0"/>
                          <a:ea typeface="+mn-ea"/>
                          <a:cs typeface="+mn-cs"/>
                        </a:rPr>
                        <a:t> £1,634 </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marL="0" algn="ctr" defTabSz="914400" rtl="0" eaLnBrk="1" fontAlgn="b" latinLnBrk="0" hangingPunct="1"/>
                      <a:r>
                        <a:rPr lang="en-GB" sz="800" kern="1200" dirty="0">
                          <a:solidFill>
                            <a:schemeClr val="dk1"/>
                          </a:solidFill>
                          <a:latin typeface="Avenir Next LT Pro" panose="020B0504020202020204" pitchFamily="34" charset="0"/>
                          <a:ea typeface="+mn-ea"/>
                          <a:cs typeface="+mn-cs"/>
                        </a:rPr>
                        <a:t> £1,323 </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marL="0" algn="ctr" defTabSz="914400" rtl="0" eaLnBrk="1" fontAlgn="b" latinLnBrk="0" hangingPunct="1"/>
                      <a:endParaRPr lang="en-GB" sz="800" kern="1200" dirty="0">
                        <a:solidFill>
                          <a:schemeClr val="dk1"/>
                        </a:solidFill>
                        <a:latin typeface="Avenir Next LT Pro" panose="020B0504020202020204" pitchFamily="34" charset="0"/>
                        <a:ea typeface="+mn-ea"/>
                        <a:cs typeface="+mn-cs"/>
                      </a:endParaRP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marL="0" algn="ctr" defTabSz="914400" rtl="0" eaLnBrk="1" fontAlgn="b" latinLnBrk="0" hangingPunct="1"/>
                      <a:r>
                        <a:rPr lang="en-GB" sz="800" kern="1200" dirty="0">
                          <a:solidFill>
                            <a:schemeClr val="dk1"/>
                          </a:solidFill>
                          <a:latin typeface="Avenir Next LT Pro" panose="020B0504020202020204" pitchFamily="34" charset="0"/>
                          <a:ea typeface="+mn-ea"/>
                          <a:cs typeface="+mn-cs"/>
                        </a:rPr>
                        <a:t> £1,532 </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marL="0" algn="ctr" defTabSz="914400" rtl="0" eaLnBrk="1" fontAlgn="b" latinLnBrk="0" hangingPunct="1"/>
                      <a:r>
                        <a:rPr lang="en-GB" sz="800" kern="1200" dirty="0">
                          <a:solidFill>
                            <a:schemeClr val="dk1"/>
                          </a:solidFill>
                          <a:latin typeface="Avenir Next LT Pro" panose="020B0504020202020204" pitchFamily="34" charset="0"/>
                          <a:ea typeface="+mn-ea"/>
                          <a:cs typeface="+mn-cs"/>
                        </a:rPr>
                        <a:t> £1,794 </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extLst>
                  <a:ext uri="{0D108BD9-81ED-4DB2-BD59-A6C34878D82A}">
                    <a16:rowId xmlns:a16="http://schemas.microsoft.com/office/drawing/2014/main" val="3734222608"/>
                  </a:ext>
                </a:extLst>
              </a:tr>
              <a:tr h="200837">
                <a:tc>
                  <a:txBody>
                    <a:bodyPr/>
                    <a:lstStyle/>
                    <a:p>
                      <a:pPr algn="ctr"/>
                      <a:r>
                        <a:rPr lang="en-GB" sz="800" b="1" dirty="0">
                          <a:solidFill>
                            <a:schemeClr val="bg1"/>
                          </a:solidFill>
                          <a:latin typeface="Avenir Next LT Pro" panose="020B0504020202020204" pitchFamily="34" charset="0"/>
                        </a:rPr>
                        <a:t>Change in CLV </a:t>
                      </a:r>
                      <a:r>
                        <a:rPr lang="en-GB" sz="800" dirty="0">
                          <a:solidFill>
                            <a:schemeClr val="bg1"/>
                          </a:solidFill>
                          <a:latin typeface="Avenir Next LT Pro" panose="020B0504020202020204" pitchFamily="34" charset="0"/>
                        </a:rPr>
                        <a:t>(V)</a:t>
                      </a:r>
                    </a:p>
                  </a:txBody>
                  <a:tcPr marL="58483" marR="58483" marT="29242" marB="2924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solidFill>
                  </a:tcPr>
                </a:tc>
                <a:tc>
                  <a:txBody>
                    <a:bodyPr/>
                    <a:lstStyle/>
                    <a:p>
                      <a:pPr marL="0" algn="ctr" defTabSz="914400" rtl="0" eaLnBrk="1" fontAlgn="b" latinLnBrk="0" hangingPunct="1"/>
                      <a:r>
                        <a:rPr lang="en-GB" sz="800" kern="1200" dirty="0">
                          <a:solidFill>
                            <a:schemeClr val="dk1"/>
                          </a:solidFill>
                          <a:latin typeface="Avenir Next LT Pro" panose="020B0504020202020204" pitchFamily="34" charset="0"/>
                          <a:ea typeface="+mn-ea"/>
                          <a:cs typeface="+mn-cs"/>
                        </a:rPr>
                        <a:t> £106.91 </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marL="0" algn="ctr" defTabSz="914400" rtl="0" eaLnBrk="1" fontAlgn="b" latinLnBrk="0" hangingPunct="1"/>
                      <a:r>
                        <a:rPr lang="en-GB" sz="800" kern="1200" dirty="0">
                          <a:solidFill>
                            <a:schemeClr val="dk1"/>
                          </a:solidFill>
                          <a:latin typeface="Avenir Next LT Pro" panose="020B0504020202020204" pitchFamily="34" charset="0"/>
                          <a:ea typeface="+mn-ea"/>
                          <a:cs typeface="+mn-cs"/>
                        </a:rPr>
                        <a:t> £152.55 </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marL="0" algn="ctr" defTabSz="914400" rtl="0" eaLnBrk="1" fontAlgn="b" latinLnBrk="0" hangingPunct="1"/>
                      <a:r>
                        <a:rPr lang="en-GB" sz="800" kern="1200" dirty="0">
                          <a:solidFill>
                            <a:schemeClr val="dk1"/>
                          </a:solidFill>
                          <a:latin typeface="Avenir Next LT Pro" panose="020B0504020202020204" pitchFamily="34" charset="0"/>
                          <a:ea typeface="+mn-ea"/>
                          <a:cs typeface="+mn-cs"/>
                        </a:rPr>
                        <a:t>-£158.41 </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marL="0" algn="ctr" defTabSz="914400" rtl="0" eaLnBrk="1" fontAlgn="b" latinLnBrk="0" hangingPunct="1"/>
                      <a:endParaRPr lang="en-GB" sz="800" kern="1200" dirty="0">
                        <a:solidFill>
                          <a:schemeClr val="dk1"/>
                        </a:solidFill>
                        <a:latin typeface="Avenir Next LT Pro" panose="020B0504020202020204" pitchFamily="34" charset="0"/>
                        <a:ea typeface="+mn-ea"/>
                        <a:cs typeface="+mn-cs"/>
                      </a:endParaRP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marL="0" algn="ctr" defTabSz="914400" rtl="0" eaLnBrk="1" fontAlgn="b" latinLnBrk="0" hangingPunct="1"/>
                      <a:r>
                        <a:rPr lang="en-GB" sz="800" kern="1200" dirty="0">
                          <a:solidFill>
                            <a:schemeClr val="dk1"/>
                          </a:solidFill>
                          <a:latin typeface="Avenir Next LT Pro" panose="020B0504020202020204" pitchFamily="34" charset="0"/>
                          <a:ea typeface="+mn-ea"/>
                          <a:cs typeface="+mn-cs"/>
                        </a:rPr>
                        <a:t> £50.33 </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marL="0" algn="ctr" defTabSz="914400" rtl="0" eaLnBrk="1" fontAlgn="b" latinLnBrk="0" hangingPunct="1"/>
                      <a:r>
                        <a:rPr lang="en-GB" sz="800" kern="1200" dirty="0">
                          <a:solidFill>
                            <a:schemeClr val="dk1"/>
                          </a:solidFill>
                          <a:latin typeface="Avenir Next LT Pro" panose="020B0504020202020204" pitchFamily="34" charset="0"/>
                          <a:ea typeface="+mn-ea"/>
                          <a:cs typeface="+mn-cs"/>
                        </a:rPr>
                        <a:t> £312.18 </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extLst>
                  <a:ext uri="{0D108BD9-81ED-4DB2-BD59-A6C34878D82A}">
                    <a16:rowId xmlns:a16="http://schemas.microsoft.com/office/drawing/2014/main" val="995998385"/>
                  </a:ext>
                </a:extLst>
              </a:tr>
              <a:tr h="200837">
                <a:tc>
                  <a:txBody>
                    <a:bodyPr/>
                    <a:lstStyle/>
                    <a:p>
                      <a:pPr algn="ctr"/>
                      <a:r>
                        <a:rPr lang="en-GB" sz="800" b="1" dirty="0">
                          <a:solidFill>
                            <a:schemeClr val="bg1"/>
                          </a:solidFill>
                          <a:latin typeface="Avenir Next LT Pro" panose="020B0504020202020204" pitchFamily="34" charset="0"/>
                        </a:rPr>
                        <a:t>Weighted Value </a:t>
                      </a:r>
                      <a:r>
                        <a:rPr lang="en-GB" sz="800" dirty="0">
                          <a:solidFill>
                            <a:schemeClr val="bg1"/>
                          </a:solidFill>
                          <a:latin typeface="Avenir Next LT Pro" panose="020B0504020202020204" pitchFamily="34" charset="0"/>
                        </a:rPr>
                        <a:t>(P * V)</a:t>
                      </a:r>
                    </a:p>
                  </a:txBody>
                  <a:tcPr marL="58483" marR="58483" marT="29242" marB="2924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solidFill>
                  </a:tcPr>
                </a:tc>
                <a:tc>
                  <a:txBody>
                    <a:bodyPr/>
                    <a:lstStyle/>
                    <a:p>
                      <a:pPr marL="0" algn="ctr" defTabSz="914400" rtl="0" eaLnBrk="1" fontAlgn="b" latinLnBrk="0" hangingPunct="1"/>
                      <a:r>
                        <a:rPr lang="en-GB" sz="800" kern="1200" dirty="0">
                          <a:solidFill>
                            <a:schemeClr val="dk1"/>
                          </a:solidFill>
                          <a:latin typeface="Avenir Next LT Pro" panose="020B0504020202020204" pitchFamily="34" charset="0"/>
                          <a:ea typeface="+mn-ea"/>
                          <a:cs typeface="+mn-cs"/>
                        </a:rPr>
                        <a:t>£2.12</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marL="0" algn="ctr" defTabSz="914400" rtl="0" eaLnBrk="1" fontAlgn="b" latinLnBrk="0" hangingPunct="1"/>
                      <a:r>
                        <a:rPr lang="en-GB" sz="800" kern="1200" dirty="0">
                          <a:solidFill>
                            <a:schemeClr val="dk1"/>
                          </a:solidFill>
                          <a:latin typeface="Avenir Next LT Pro" panose="020B0504020202020204" pitchFamily="34" charset="0"/>
                          <a:ea typeface="+mn-ea"/>
                          <a:cs typeface="+mn-cs"/>
                        </a:rPr>
                        <a:t>£4.58</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marL="0" algn="ctr" defTabSz="914400" rtl="0" eaLnBrk="1" fontAlgn="b" latinLnBrk="0" hangingPunct="1"/>
                      <a:r>
                        <a:rPr lang="en-GB" sz="800" kern="1200" dirty="0">
                          <a:solidFill>
                            <a:schemeClr val="dk1"/>
                          </a:solidFill>
                          <a:latin typeface="Avenir Next LT Pro" panose="020B0504020202020204" pitchFamily="34" charset="0"/>
                          <a:ea typeface="+mn-ea"/>
                          <a:cs typeface="+mn-cs"/>
                        </a:rPr>
                        <a:t>-£12.67</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marL="0" algn="ctr" defTabSz="914400" rtl="0" eaLnBrk="1" fontAlgn="b" latinLnBrk="0" hangingPunct="1"/>
                      <a:endParaRPr lang="en-GB" sz="800" kern="1200" dirty="0">
                        <a:solidFill>
                          <a:schemeClr val="dk1"/>
                        </a:solidFill>
                        <a:latin typeface="Avenir Next LT Pro" panose="020B0504020202020204" pitchFamily="34" charset="0"/>
                        <a:ea typeface="+mn-ea"/>
                        <a:cs typeface="+mn-cs"/>
                      </a:endParaRP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marL="0" algn="ctr" defTabSz="914400" rtl="0" eaLnBrk="1" fontAlgn="b" latinLnBrk="0" hangingPunct="1"/>
                      <a:r>
                        <a:rPr lang="en-GB" sz="800" kern="1200" dirty="0">
                          <a:solidFill>
                            <a:schemeClr val="dk1"/>
                          </a:solidFill>
                          <a:latin typeface="Avenir Next LT Pro" panose="020B0504020202020204" pitchFamily="34" charset="0"/>
                          <a:ea typeface="+mn-ea"/>
                          <a:cs typeface="+mn-cs"/>
                        </a:rPr>
                        <a:t>£2.52</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marL="0" algn="ctr" defTabSz="914400" rtl="0" eaLnBrk="1" fontAlgn="b" latinLnBrk="0" hangingPunct="1"/>
                      <a:r>
                        <a:rPr lang="en-GB" sz="800" kern="1200" dirty="0">
                          <a:solidFill>
                            <a:schemeClr val="dk1"/>
                          </a:solidFill>
                          <a:latin typeface="Avenir Next LT Pro" panose="020B0504020202020204" pitchFamily="34" charset="0"/>
                          <a:ea typeface="+mn-ea"/>
                          <a:cs typeface="+mn-cs"/>
                        </a:rPr>
                        <a:t>£12.49</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extLst>
                  <a:ext uri="{0D108BD9-81ED-4DB2-BD59-A6C34878D82A}">
                    <a16:rowId xmlns:a16="http://schemas.microsoft.com/office/drawing/2014/main" val="3664520318"/>
                  </a:ext>
                </a:extLst>
              </a:tr>
              <a:tr h="200837">
                <a:tc>
                  <a:txBody>
                    <a:bodyPr/>
                    <a:lstStyle/>
                    <a:p>
                      <a:pPr algn="ctr"/>
                      <a:r>
                        <a:rPr lang="en-GB" sz="800" b="1" dirty="0">
                          <a:solidFill>
                            <a:schemeClr val="bg1"/>
                          </a:solidFill>
                          <a:latin typeface="Avenir Next LT Pro" panose="020B0504020202020204" pitchFamily="34" charset="0"/>
                        </a:rPr>
                        <a:t>Cost </a:t>
                      </a:r>
                      <a:r>
                        <a:rPr lang="en-GB" sz="800" dirty="0">
                          <a:solidFill>
                            <a:schemeClr val="bg1"/>
                          </a:solidFill>
                          <a:latin typeface="Avenir Next LT Pro" panose="020B0504020202020204" pitchFamily="34" charset="0"/>
                        </a:rPr>
                        <a:t>(C)</a:t>
                      </a:r>
                    </a:p>
                  </a:txBody>
                  <a:tcPr marL="58483" marR="58483" marT="29242" marB="2924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solidFill>
                  </a:tcPr>
                </a:tc>
                <a:tc>
                  <a:txBody>
                    <a:bodyPr/>
                    <a:lstStyle/>
                    <a:p>
                      <a:pPr algn="ctr" fontAlgn="b"/>
                      <a:r>
                        <a:rPr lang="en-GB" sz="800" b="0" i="0" u="none" strike="noStrike" dirty="0">
                          <a:solidFill>
                            <a:srgbClr val="000000"/>
                          </a:solidFill>
                          <a:effectLst/>
                          <a:latin typeface="Avenir Next LT Pro" panose="020B0504020202020204" pitchFamily="34" charset="0"/>
                        </a:rPr>
                        <a:t>£0.50</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algn="ctr" fontAlgn="b"/>
                      <a:r>
                        <a:rPr lang="en-GB" sz="800" b="0" i="0" u="none" strike="noStrike" dirty="0">
                          <a:solidFill>
                            <a:srgbClr val="000000"/>
                          </a:solidFill>
                          <a:effectLst/>
                          <a:latin typeface="Avenir Next LT Pro" panose="020B0504020202020204" pitchFamily="34" charset="0"/>
                        </a:rPr>
                        <a:t>£0.75</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algn="ctr" fontAlgn="b"/>
                      <a:r>
                        <a:rPr lang="en-GB" sz="800" b="0" i="0" u="none" strike="noStrike" dirty="0">
                          <a:solidFill>
                            <a:srgbClr val="000000"/>
                          </a:solidFill>
                          <a:effectLst/>
                          <a:latin typeface="Avenir Next LT Pro" panose="020B0504020202020204" pitchFamily="34" charset="0"/>
                        </a:rPr>
                        <a:t>£0.05</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algn="ctr" fontAlgn="b"/>
                      <a:endParaRPr lang="en-GB" sz="800" b="0" i="0" u="none" strike="noStrike" dirty="0">
                        <a:solidFill>
                          <a:srgbClr val="000000"/>
                        </a:solidFill>
                        <a:effectLst/>
                        <a:latin typeface="Avenir Next LT Pro" panose="020B0504020202020204" pitchFamily="34" charset="0"/>
                      </a:endParaRP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algn="ctr" fontAlgn="b"/>
                      <a:r>
                        <a:rPr lang="en-GB" sz="800" b="0" i="0" u="none" strike="noStrike" dirty="0">
                          <a:solidFill>
                            <a:srgbClr val="000000"/>
                          </a:solidFill>
                          <a:effectLst/>
                          <a:latin typeface="Avenir Next LT Pro" panose="020B0504020202020204" pitchFamily="34" charset="0"/>
                        </a:rPr>
                        <a:t>£0.05</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algn="ctr" fontAlgn="b"/>
                      <a:r>
                        <a:rPr lang="en-GB" sz="800" b="0" i="0" u="none" strike="noStrike" dirty="0">
                          <a:solidFill>
                            <a:srgbClr val="000000"/>
                          </a:solidFill>
                          <a:effectLst/>
                          <a:latin typeface="Avenir Next LT Pro" panose="020B0504020202020204" pitchFamily="34" charset="0"/>
                        </a:rPr>
                        <a:t>£1.50</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extLst>
                  <a:ext uri="{0D108BD9-81ED-4DB2-BD59-A6C34878D82A}">
                    <a16:rowId xmlns:a16="http://schemas.microsoft.com/office/drawing/2014/main" val="2078607221"/>
                  </a:ext>
                </a:extLst>
              </a:tr>
              <a:tr h="200837">
                <a:tc>
                  <a:txBody>
                    <a:bodyPr/>
                    <a:lstStyle/>
                    <a:p>
                      <a:pPr algn="ctr"/>
                      <a:r>
                        <a:rPr lang="en-GB" sz="800" b="1" dirty="0">
                          <a:solidFill>
                            <a:schemeClr val="bg1"/>
                          </a:solidFill>
                          <a:latin typeface="Avenir Next LT Pro" panose="020B0504020202020204" pitchFamily="34" charset="0"/>
                        </a:rPr>
                        <a:t>Profit </a:t>
                      </a:r>
                      <a:r>
                        <a:rPr lang="en-GB" sz="800" dirty="0">
                          <a:solidFill>
                            <a:schemeClr val="bg1"/>
                          </a:solidFill>
                          <a:latin typeface="Avenir Next LT Pro" panose="020B0504020202020204" pitchFamily="34" charset="0"/>
                        </a:rPr>
                        <a:t>(P * V – C)</a:t>
                      </a:r>
                    </a:p>
                  </a:txBody>
                  <a:tcPr marL="58483" marR="58483" marT="29242" marB="2924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solidFill>
                  </a:tcPr>
                </a:tc>
                <a:tc>
                  <a:txBody>
                    <a:bodyPr/>
                    <a:lstStyle/>
                    <a:p>
                      <a:pPr algn="ctr" fontAlgn="b"/>
                      <a:r>
                        <a:rPr lang="en-GB" sz="800" b="0" i="0" u="none" strike="noStrike" dirty="0">
                          <a:solidFill>
                            <a:srgbClr val="000000"/>
                          </a:solidFill>
                          <a:effectLst/>
                          <a:latin typeface="Avenir Next LT Pro" panose="020B0504020202020204" pitchFamily="34" charset="0"/>
                        </a:rPr>
                        <a:t>£2.68</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algn="ctr" fontAlgn="b"/>
                      <a:r>
                        <a:rPr lang="en-GB" sz="800" b="0" i="0" u="none" strike="noStrike" dirty="0">
                          <a:solidFill>
                            <a:srgbClr val="000000"/>
                          </a:solidFill>
                          <a:effectLst/>
                          <a:latin typeface="Avenir Next LT Pro" panose="020B0504020202020204" pitchFamily="34" charset="0"/>
                        </a:rPr>
                        <a:t>£3.83</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algn="ctr" fontAlgn="b"/>
                      <a:r>
                        <a:rPr lang="en-GB" sz="800" b="0" i="0" u="none" strike="noStrike" dirty="0">
                          <a:solidFill>
                            <a:srgbClr val="000000"/>
                          </a:solidFill>
                          <a:effectLst/>
                          <a:latin typeface="Avenir Next LT Pro" panose="020B0504020202020204" pitchFamily="34" charset="0"/>
                        </a:rPr>
                        <a:t>-£12.72</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algn="ctr" fontAlgn="b"/>
                      <a:endParaRPr lang="en-GB" sz="800" b="0" i="0" u="none" strike="noStrike" dirty="0">
                        <a:solidFill>
                          <a:srgbClr val="000000"/>
                        </a:solidFill>
                        <a:effectLst/>
                        <a:latin typeface="Avenir Next LT Pro" panose="020B0504020202020204" pitchFamily="34" charset="0"/>
                      </a:endParaRP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algn="ctr" fontAlgn="b"/>
                      <a:r>
                        <a:rPr lang="en-GB" sz="800" b="0" i="0" u="none" strike="noStrike" dirty="0">
                          <a:solidFill>
                            <a:srgbClr val="000000"/>
                          </a:solidFill>
                          <a:effectLst/>
                          <a:latin typeface="Avenir Next LT Pro" panose="020B0504020202020204" pitchFamily="34" charset="0"/>
                        </a:rPr>
                        <a:t>£2.47</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algn="ctr" fontAlgn="b"/>
                      <a:r>
                        <a:rPr lang="en-GB" sz="800" b="0" i="0" u="none" strike="noStrike" dirty="0">
                          <a:solidFill>
                            <a:srgbClr val="000000"/>
                          </a:solidFill>
                          <a:effectLst/>
                          <a:latin typeface="Avenir Next LT Pro" panose="020B0504020202020204" pitchFamily="34" charset="0"/>
                        </a:rPr>
                        <a:t>£1.62</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extLst>
                  <a:ext uri="{0D108BD9-81ED-4DB2-BD59-A6C34878D82A}">
                    <a16:rowId xmlns:a16="http://schemas.microsoft.com/office/drawing/2014/main" val="3323060027"/>
                  </a:ext>
                </a:extLst>
              </a:tr>
              <a:tr h="200837">
                <a:tc>
                  <a:txBody>
                    <a:bodyPr/>
                    <a:lstStyle/>
                    <a:p>
                      <a:pPr algn="ctr"/>
                      <a:r>
                        <a:rPr lang="en-GB" sz="800" b="1" dirty="0">
                          <a:solidFill>
                            <a:schemeClr val="bg1"/>
                          </a:solidFill>
                          <a:latin typeface="Avenir Next LT Pro" panose="020B0504020202020204" pitchFamily="34" charset="0"/>
                        </a:rPr>
                        <a:t>Return </a:t>
                      </a:r>
                      <a:r>
                        <a:rPr lang="en-GB" sz="800" dirty="0">
                          <a:solidFill>
                            <a:schemeClr val="bg1"/>
                          </a:solidFill>
                          <a:latin typeface="Avenir Next LT Pro" panose="020B0504020202020204" pitchFamily="34" charset="0"/>
                        </a:rPr>
                        <a:t>(P * V – C) / C</a:t>
                      </a:r>
                    </a:p>
                  </a:txBody>
                  <a:tcPr marL="58483" marR="58483" marT="29242" marB="2924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solidFill>
                  </a:tcPr>
                </a:tc>
                <a:tc>
                  <a:txBody>
                    <a:bodyPr/>
                    <a:lstStyle/>
                    <a:p>
                      <a:pPr algn="ctr" fontAlgn="b"/>
                      <a:r>
                        <a:rPr lang="en-GB" sz="800" b="0" i="0" u="none" strike="noStrike" dirty="0">
                          <a:solidFill>
                            <a:srgbClr val="000000"/>
                          </a:solidFill>
                          <a:effectLst/>
                          <a:latin typeface="Avenir Next LT Pro" panose="020B0504020202020204" pitchFamily="34" charset="0"/>
                        </a:rPr>
                        <a:t>5.4</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algn="ctr" fontAlgn="b"/>
                      <a:r>
                        <a:rPr lang="en-GB" sz="800" b="0" i="0" u="none" strike="noStrike" dirty="0">
                          <a:solidFill>
                            <a:srgbClr val="000000"/>
                          </a:solidFill>
                          <a:effectLst/>
                          <a:latin typeface="Avenir Next LT Pro" panose="020B0504020202020204" pitchFamily="34" charset="0"/>
                        </a:rPr>
                        <a:t>5.1</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algn="ctr" fontAlgn="b"/>
                      <a:r>
                        <a:rPr lang="en-GB" sz="800" b="0" i="0" u="none" strike="noStrike" dirty="0">
                          <a:solidFill>
                            <a:srgbClr val="000000"/>
                          </a:solidFill>
                          <a:effectLst/>
                          <a:latin typeface="Avenir Next LT Pro" panose="020B0504020202020204" pitchFamily="34" charset="0"/>
                        </a:rPr>
                        <a:t>-254.5</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algn="ctr" fontAlgn="b"/>
                      <a:endParaRPr lang="en-GB" sz="800" b="0" i="0" u="none" strike="noStrike" dirty="0">
                        <a:solidFill>
                          <a:srgbClr val="000000"/>
                        </a:solidFill>
                        <a:effectLst/>
                        <a:latin typeface="Avenir Next LT Pro" panose="020B0504020202020204" pitchFamily="34" charset="0"/>
                      </a:endParaRP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algn="ctr" fontAlgn="b"/>
                      <a:r>
                        <a:rPr lang="en-GB" sz="800" b="0" i="0" u="none" strike="noStrike" dirty="0">
                          <a:solidFill>
                            <a:srgbClr val="000000"/>
                          </a:solidFill>
                          <a:effectLst/>
                          <a:latin typeface="Avenir Next LT Pro" panose="020B0504020202020204" pitchFamily="34" charset="0"/>
                        </a:rPr>
                        <a:t>49.3</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tc>
                  <a:txBody>
                    <a:bodyPr/>
                    <a:lstStyle/>
                    <a:p>
                      <a:pPr algn="ctr" fontAlgn="b"/>
                      <a:r>
                        <a:rPr lang="en-GB" sz="800" b="0" i="0" u="none" strike="noStrike" dirty="0">
                          <a:solidFill>
                            <a:srgbClr val="000000"/>
                          </a:solidFill>
                          <a:effectLst/>
                          <a:latin typeface="Avenir Next LT Pro" panose="020B0504020202020204" pitchFamily="34" charset="0"/>
                        </a:rPr>
                        <a:t>1.1</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10000"/>
                      </a:srgbClr>
                    </a:solidFill>
                  </a:tcPr>
                </a:tc>
                <a:extLst>
                  <a:ext uri="{0D108BD9-81ED-4DB2-BD59-A6C34878D82A}">
                    <a16:rowId xmlns:a16="http://schemas.microsoft.com/office/drawing/2014/main" val="166837315"/>
                  </a:ext>
                </a:extLst>
              </a:tr>
              <a:tr h="626994">
                <a:tc>
                  <a:txBody>
                    <a:bodyPr/>
                    <a:lstStyle/>
                    <a:p>
                      <a:pPr algn="ctr"/>
                      <a:endParaRPr lang="en-GB" sz="600" dirty="0">
                        <a:latin typeface="Avenir Next LT Pro" panose="020B0504020202020204" pitchFamily="34" charset="0"/>
                      </a:endParaRPr>
                    </a:p>
                  </a:txBody>
                  <a:tcPr marL="23025" marR="23025" marT="23025" marB="230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GB" sz="700" b="0" i="1" u="none" strike="noStrike" dirty="0">
                          <a:solidFill>
                            <a:srgbClr val="000000"/>
                          </a:solidFill>
                          <a:effectLst/>
                          <a:latin typeface="Avenir Next LT Pro" panose="020B0504020202020204" pitchFamily="34" charset="0"/>
                        </a:rPr>
                        <a:t>Good for churn and value, but higher cost of action</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algn="ctr" fontAlgn="b"/>
                      <a:r>
                        <a:rPr lang="en-GB" sz="700" b="0" i="1" u="none" strike="noStrike" dirty="0">
                          <a:solidFill>
                            <a:srgbClr val="000000"/>
                          </a:solidFill>
                          <a:effectLst/>
                          <a:latin typeface="Avenir Next LT Pro" panose="020B0504020202020204" pitchFamily="34" charset="0"/>
                        </a:rPr>
                        <a:t>Best for ‘profit’ of action, but increases churn</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algn="ctr" fontAlgn="b"/>
                      <a:r>
                        <a:rPr lang="en-GB" sz="700" b="0" i="1" u="none" strike="noStrike" dirty="0">
                          <a:solidFill>
                            <a:srgbClr val="000000"/>
                          </a:solidFill>
                          <a:effectLst/>
                          <a:latin typeface="Avenir Next LT Pro" panose="020B0504020202020204" pitchFamily="34" charset="0"/>
                        </a:rPr>
                        <a:t>Best for success and churn, but loss in value</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algn="ctr" fontAlgn="b"/>
                      <a:r>
                        <a:rPr lang="en-GB" sz="700" b="0" i="1" u="none" strike="noStrike" dirty="0">
                          <a:solidFill>
                            <a:srgbClr val="000000"/>
                          </a:solidFill>
                          <a:effectLst/>
                          <a:latin typeface="Avenir Next LT Pro" panose="020B0504020202020204" pitchFamily="34" charset="0"/>
                        </a:rPr>
                        <a:t>Not</a:t>
                      </a:r>
                      <a:br>
                        <a:rPr lang="en-GB" sz="700" b="0" i="1" u="none" strike="noStrike" dirty="0">
                          <a:solidFill>
                            <a:srgbClr val="000000"/>
                          </a:solidFill>
                          <a:effectLst/>
                          <a:latin typeface="Avenir Next LT Pro" panose="020B0504020202020204" pitchFamily="34" charset="0"/>
                        </a:rPr>
                      </a:br>
                      <a:r>
                        <a:rPr lang="en-GB" sz="700" b="0" i="1" u="none" strike="noStrike" dirty="0">
                          <a:solidFill>
                            <a:srgbClr val="000000"/>
                          </a:solidFill>
                          <a:effectLst/>
                          <a:latin typeface="Avenir Next LT Pro" panose="020B0504020202020204" pitchFamily="34" charset="0"/>
                        </a:rPr>
                        <a:t>considered as not eligible for action D</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b="0" i="1" u="none" strike="noStrike" dirty="0">
                          <a:solidFill>
                            <a:srgbClr val="000000"/>
                          </a:solidFill>
                          <a:effectLst/>
                          <a:latin typeface="Avenir Next LT Pro" panose="020B0504020202020204" pitchFamily="34" charset="0"/>
                        </a:rPr>
                        <a:t>Good for success, churn and return: </a:t>
                      </a:r>
                      <a:r>
                        <a:rPr lang="en-GB" sz="700" b="1" i="1" u="none" strike="noStrike" dirty="0">
                          <a:solidFill>
                            <a:srgbClr val="003F48"/>
                          </a:solidFill>
                          <a:effectLst/>
                          <a:latin typeface="Avenir Next LT Pro" panose="020B0504020202020204" pitchFamily="34" charset="0"/>
                        </a:rPr>
                        <a:t>Best Action</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tc>
                  <a:txBody>
                    <a:bodyPr/>
                    <a:lstStyle/>
                    <a:p>
                      <a:pPr algn="ctr" fontAlgn="b"/>
                      <a:r>
                        <a:rPr lang="en-GB" sz="700" b="0" i="1" u="none" strike="noStrike" dirty="0">
                          <a:solidFill>
                            <a:srgbClr val="000000"/>
                          </a:solidFill>
                          <a:effectLst/>
                          <a:latin typeface="Avenir Next LT Pro" panose="020B0504020202020204" pitchFamily="34" charset="0"/>
                        </a:rPr>
                        <a:t>Best for value, but high cost of action and low return</a:t>
                      </a:r>
                    </a:p>
                  </a:txBody>
                  <a:tcPr marL="36000" marR="36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3F48">
                        <a:alpha val="20000"/>
                      </a:srgbClr>
                    </a:solidFill>
                  </a:tcPr>
                </a:tc>
                <a:extLst>
                  <a:ext uri="{0D108BD9-81ED-4DB2-BD59-A6C34878D82A}">
                    <a16:rowId xmlns:a16="http://schemas.microsoft.com/office/drawing/2014/main" val="2729252228"/>
                  </a:ext>
                </a:extLst>
              </a:tr>
            </a:tbl>
          </a:graphicData>
        </a:graphic>
      </p:graphicFrame>
      <p:sp>
        <p:nvSpPr>
          <p:cNvPr id="2" name="Title 1">
            <a:extLst>
              <a:ext uri="{FF2B5EF4-FFF2-40B4-BE49-F238E27FC236}">
                <a16:creationId xmlns:a16="http://schemas.microsoft.com/office/drawing/2014/main" id="{7C003307-3E77-0FD9-7825-F088C09A60E7}"/>
              </a:ext>
            </a:extLst>
          </p:cNvPr>
          <p:cNvSpPr txBox="1">
            <a:spLocks/>
          </p:cNvSpPr>
          <p:nvPr/>
        </p:nvSpPr>
        <p:spPr>
          <a:xfrm>
            <a:off x="475916"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RULES-BASED FILTERING: SIMPLE EXAMPLE</a:t>
            </a:r>
          </a:p>
        </p:txBody>
      </p:sp>
      <p:sp>
        <p:nvSpPr>
          <p:cNvPr id="9" name="TextBox 8">
            <a:extLst>
              <a:ext uri="{FF2B5EF4-FFF2-40B4-BE49-F238E27FC236}">
                <a16:creationId xmlns:a16="http://schemas.microsoft.com/office/drawing/2014/main" id="{CBAA6C5E-F79C-B167-7216-EAC2A761B22B}"/>
              </a:ext>
            </a:extLst>
          </p:cNvPr>
          <p:cNvSpPr txBox="1"/>
          <p:nvPr/>
        </p:nvSpPr>
        <p:spPr>
          <a:xfrm>
            <a:off x="483870" y="3987138"/>
            <a:ext cx="3413926" cy="169277"/>
          </a:xfrm>
          <a:prstGeom prst="rect">
            <a:avLst/>
          </a:prstGeom>
        </p:spPr>
        <p:txBody>
          <a:bodyPr wrap="square" lIns="36000" rIns="36000" anchor="ctr">
            <a:spAutoFit/>
          </a:bodyPr>
          <a:lstStyle>
            <a:defPPr>
              <a:defRPr lang="en-US"/>
            </a:defPPr>
            <a:lvl1pPr>
              <a:defRPr sz="500" spc="59">
                <a:solidFill>
                  <a:schemeClr val="tx1">
                    <a:lumMod val="50000"/>
                    <a:lumOff val="50000"/>
                  </a:schemeClr>
                </a:solidFill>
                <a:latin typeface="Avenir LT Pro 65 Medium" panose="020B0603020203020204" pitchFamily="34" charset="0"/>
              </a:defRPr>
            </a:lvl1pPr>
          </a:lstStyle>
          <a:p>
            <a:r>
              <a:rPr lang="en-GB" dirty="0"/>
              <a:t>1 – e.g. current churn likelihood is 19%;  2 – e.g. current Customer Lifetime Value is £1,481</a:t>
            </a:r>
          </a:p>
        </p:txBody>
      </p:sp>
      <p:sp>
        <p:nvSpPr>
          <p:cNvPr id="12" name="TextBox 11">
            <a:extLst>
              <a:ext uri="{FF2B5EF4-FFF2-40B4-BE49-F238E27FC236}">
                <a16:creationId xmlns:a16="http://schemas.microsoft.com/office/drawing/2014/main" id="{26327D60-43AC-ACA7-7D1F-9AB8DC415D5E}"/>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3" name="Slide Number Placeholder 5">
            <a:extLst>
              <a:ext uri="{FF2B5EF4-FFF2-40B4-BE49-F238E27FC236}">
                <a16:creationId xmlns:a16="http://schemas.microsoft.com/office/drawing/2014/main" id="{3DCB934A-3FE4-F9DF-AB9D-05214BD8141C}"/>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43</a:t>
            </a:fld>
            <a:endParaRPr lang="en-GB" sz="754" b="1">
              <a:solidFill>
                <a:schemeClr val="tx1"/>
              </a:solidFill>
              <a:latin typeface="Avenir LT Pro 65 Medium" panose="020B0603020203020204" pitchFamily="34" charset="0"/>
            </a:endParaRPr>
          </a:p>
        </p:txBody>
      </p:sp>
      <p:pic>
        <p:nvPicPr>
          <p:cNvPr id="15" name="Picture 14">
            <a:extLst>
              <a:ext uri="{FF2B5EF4-FFF2-40B4-BE49-F238E27FC236}">
                <a16:creationId xmlns:a16="http://schemas.microsoft.com/office/drawing/2014/main" id="{E1A638E8-C5A8-39CA-97E3-711DAD7F1C0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16" name="Straight Connector 15">
            <a:extLst>
              <a:ext uri="{FF2B5EF4-FFF2-40B4-BE49-F238E27FC236}">
                <a16:creationId xmlns:a16="http://schemas.microsoft.com/office/drawing/2014/main" id="{076E4C8C-2971-A397-44B3-C75B0B709282}"/>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570927D-BF47-E474-F05C-8BE5D9FA2692}"/>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3018294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DBD3E6-5C5B-5C6D-9153-FDF44E746136}"/>
              </a:ext>
            </a:extLst>
          </p:cNvPr>
          <p:cNvSpPr txBox="1"/>
          <p:nvPr/>
        </p:nvSpPr>
        <p:spPr>
          <a:xfrm>
            <a:off x="340029" y="1265554"/>
            <a:ext cx="5531382" cy="507831"/>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pPr>
              <a:spcAft>
                <a:spcPts val="900"/>
              </a:spcAft>
              <a:buClr>
                <a:srgbClr val="003F48"/>
              </a:buClr>
            </a:pPr>
            <a:r>
              <a:rPr lang="en-GB" sz="900" dirty="0"/>
              <a:t>Machine learning can be incorporated to identify the most likely action or item to be successful. As each action or item is presented, the algorithm automatically learns what works and what doesn’t with different types of customers and adapts its suggestions to improve the next suggestion. For example: </a:t>
            </a:r>
          </a:p>
        </p:txBody>
      </p:sp>
      <p:sp>
        <p:nvSpPr>
          <p:cNvPr id="9" name="Title 1">
            <a:extLst>
              <a:ext uri="{FF2B5EF4-FFF2-40B4-BE49-F238E27FC236}">
                <a16:creationId xmlns:a16="http://schemas.microsoft.com/office/drawing/2014/main" id="{743FC3A4-D97F-9B31-2353-8D89FCFD3AF1}"/>
              </a:ext>
            </a:extLst>
          </p:cNvPr>
          <p:cNvSpPr txBox="1">
            <a:spLocks/>
          </p:cNvSpPr>
          <p:nvPr/>
        </p:nvSpPr>
        <p:spPr>
          <a:xfrm>
            <a:off x="340029" y="779070"/>
            <a:ext cx="5074653"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USING MACHINE LEARNING IN RECOMMENDATION ENGINES</a:t>
            </a:r>
          </a:p>
        </p:txBody>
      </p:sp>
      <p:sp>
        <p:nvSpPr>
          <p:cNvPr id="2" name="Slide Number Placeholder 5">
            <a:extLst>
              <a:ext uri="{FF2B5EF4-FFF2-40B4-BE49-F238E27FC236}">
                <a16:creationId xmlns:a16="http://schemas.microsoft.com/office/drawing/2014/main" id="{74428BDF-6954-0549-B7C8-3A097E4290A5}"/>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44</a:t>
            </a:fld>
            <a:endParaRPr lang="en-GB" sz="754">
              <a:latin typeface="Avenir LT Pro 65 Medium" panose="020B0603020203020204" pitchFamily="34" charset="0"/>
            </a:endParaRPr>
          </a:p>
        </p:txBody>
      </p:sp>
      <p:sp>
        <p:nvSpPr>
          <p:cNvPr id="3" name="TextBox 2">
            <a:extLst>
              <a:ext uri="{FF2B5EF4-FFF2-40B4-BE49-F238E27FC236}">
                <a16:creationId xmlns:a16="http://schemas.microsoft.com/office/drawing/2014/main" id="{E243ADB2-43E4-4B59-FDC5-087F82CEB03E}"/>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pic>
        <p:nvPicPr>
          <p:cNvPr id="5" name="Picture 4">
            <a:extLst>
              <a:ext uri="{FF2B5EF4-FFF2-40B4-BE49-F238E27FC236}">
                <a16:creationId xmlns:a16="http://schemas.microsoft.com/office/drawing/2014/main" id="{D40BC3DC-DA0C-A8AE-D7A5-EBEC39D6E8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7" name="Straight Connector 6">
            <a:extLst>
              <a:ext uri="{FF2B5EF4-FFF2-40B4-BE49-F238E27FC236}">
                <a16:creationId xmlns:a16="http://schemas.microsoft.com/office/drawing/2014/main" id="{A860B553-C80E-1F7D-C8D9-13E306CAC6FF}"/>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8D5F4A4-842B-FC4B-ACB1-E055655E2F80}"/>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1" name="TextBox 10">
            <a:extLst>
              <a:ext uri="{FF2B5EF4-FFF2-40B4-BE49-F238E27FC236}">
                <a16:creationId xmlns:a16="http://schemas.microsoft.com/office/drawing/2014/main" id="{62B15827-3769-0834-3276-290609D335F0}"/>
              </a:ext>
            </a:extLst>
          </p:cNvPr>
          <p:cNvSpPr txBox="1"/>
          <p:nvPr/>
        </p:nvSpPr>
        <p:spPr>
          <a:xfrm>
            <a:off x="340029" y="1968442"/>
            <a:ext cx="5531382" cy="1322934"/>
          </a:xfrm>
          <a:prstGeom prst="rect">
            <a:avLst/>
          </a:prstGeom>
          <a:noFill/>
        </p:spPr>
        <p:txBody>
          <a:bodyPr wrap="square" lIns="0" rIns="0" numCol="2" spcCol="180000">
            <a:noAutofit/>
          </a:bodyPr>
          <a:lstStyle>
            <a:defPPr>
              <a:defRPr lang="en-US"/>
            </a:defPPr>
            <a:lvl1pPr>
              <a:spcAft>
                <a:spcPts val="300"/>
              </a:spcAft>
              <a:defRPr sz="800">
                <a:latin typeface="Avenir LT Pro 65 Medium" panose="020B0603020203020204" pitchFamily="34" charset="0"/>
              </a:defRPr>
            </a:lvl1pPr>
          </a:lstStyle>
          <a:p>
            <a:pPr marL="88900" indent="-88900">
              <a:spcAft>
                <a:spcPts val="900"/>
              </a:spcAft>
              <a:buClr>
                <a:srgbClr val="003F48"/>
              </a:buClr>
              <a:buFont typeface="Wingdings" panose="05000000000000000000" pitchFamily="2" charset="2"/>
              <a:buChar char="§"/>
            </a:pPr>
            <a:r>
              <a:rPr lang="en-GB" dirty="0"/>
              <a:t>Abandoned a shopping basket so, suggest which offer is most likely to prompt them to resume.</a:t>
            </a:r>
          </a:p>
          <a:p>
            <a:pPr marL="88900" indent="-88900">
              <a:spcAft>
                <a:spcPts val="900"/>
              </a:spcAft>
              <a:buClr>
                <a:srgbClr val="003F48"/>
              </a:buClr>
              <a:buFont typeface="Wingdings" panose="05000000000000000000" pitchFamily="2" charset="2"/>
              <a:buChar char="§"/>
            </a:pPr>
            <a:r>
              <a:rPr lang="en-GB" dirty="0"/>
              <a:t>Recent purchase so, suggest when to prompt them for feedback and whether a referral incentive would help.</a:t>
            </a:r>
          </a:p>
          <a:p>
            <a:pPr marL="88900" indent="-88900">
              <a:spcAft>
                <a:spcPts val="900"/>
              </a:spcAft>
              <a:buClr>
                <a:srgbClr val="003F48"/>
              </a:buClr>
              <a:buFont typeface="Wingdings" panose="05000000000000000000" pitchFamily="2" charset="2"/>
              <a:buChar char="§"/>
            </a:pPr>
            <a:r>
              <a:rPr lang="en-GB" dirty="0"/>
              <a:t>Recent customer service interaction with a positive outcome so, suggest which up-sell or cross-sell offer to use.</a:t>
            </a:r>
          </a:p>
          <a:p>
            <a:pPr marL="88900" indent="-88900">
              <a:spcAft>
                <a:spcPts val="900"/>
              </a:spcAft>
              <a:buClr>
                <a:srgbClr val="003F48"/>
              </a:buClr>
              <a:buFont typeface="Wingdings" panose="05000000000000000000" pitchFamily="2" charset="2"/>
              <a:buChar char="§"/>
            </a:pPr>
            <a:r>
              <a:rPr lang="en-GB" dirty="0"/>
              <a:t>No recent purchase so, suggest which engagement and/or offer message is most appropriate.</a:t>
            </a:r>
          </a:p>
          <a:p>
            <a:pPr marL="88900" indent="-88900">
              <a:spcAft>
                <a:spcPts val="900"/>
              </a:spcAft>
              <a:buClr>
                <a:srgbClr val="003F48"/>
              </a:buClr>
              <a:buFont typeface="Wingdings" panose="05000000000000000000" pitchFamily="2" charset="2"/>
              <a:buChar char="§"/>
            </a:pPr>
            <a:r>
              <a:rPr lang="en-GB" dirty="0"/>
              <a:t>Visited a product page multiple times so, suggest which channel and offer to use to encourage them to buy.</a:t>
            </a:r>
          </a:p>
        </p:txBody>
      </p:sp>
      <p:sp>
        <p:nvSpPr>
          <p:cNvPr id="12" name="TextBox 11">
            <a:extLst>
              <a:ext uri="{FF2B5EF4-FFF2-40B4-BE49-F238E27FC236}">
                <a16:creationId xmlns:a16="http://schemas.microsoft.com/office/drawing/2014/main" id="{5B9377EB-D44F-0AFF-90C2-70B2454F3E6B}"/>
              </a:ext>
            </a:extLst>
          </p:cNvPr>
          <p:cNvSpPr txBox="1"/>
          <p:nvPr/>
        </p:nvSpPr>
        <p:spPr>
          <a:xfrm>
            <a:off x="340029" y="3352161"/>
            <a:ext cx="5531382" cy="369332"/>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pPr>
              <a:spcAft>
                <a:spcPts val="900"/>
              </a:spcAft>
              <a:buClr>
                <a:srgbClr val="003F48"/>
              </a:buClr>
            </a:pPr>
            <a:r>
              <a:rPr lang="en-GB" sz="900" dirty="0"/>
              <a:t>Machine learning is usually more complex to implement and maintain, requires more data, and is less transparent to humans, but does enable more nuanced data analysis and highly personalised suggestions.</a:t>
            </a:r>
          </a:p>
        </p:txBody>
      </p:sp>
    </p:spTree>
    <p:extLst>
      <p:ext uri="{BB962C8B-B14F-4D97-AF65-F5344CB8AC3E}">
        <p14:creationId xmlns:p14="http://schemas.microsoft.com/office/powerpoint/2010/main" val="3246497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45</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2" name="TextBox 1">
            <a:extLst>
              <a:ext uri="{FF2B5EF4-FFF2-40B4-BE49-F238E27FC236}">
                <a16:creationId xmlns:a16="http://schemas.microsoft.com/office/drawing/2014/main" id="{8783E38E-71AE-F9CF-92EB-AA56B6603C09}"/>
              </a:ext>
            </a:extLst>
          </p:cNvPr>
          <p:cNvSpPr txBox="1"/>
          <p:nvPr/>
        </p:nvSpPr>
        <p:spPr>
          <a:xfrm>
            <a:off x="475916" y="1288531"/>
            <a:ext cx="2757822" cy="1985159"/>
          </a:xfrm>
          <a:prstGeom prst="rect">
            <a:avLst/>
          </a:prstGeom>
          <a:noFill/>
        </p:spPr>
        <p:txBody>
          <a:bodyPr wrap="square" lIns="0" rIns="0" numCol="1" spcCol="180000">
            <a:spAutoFit/>
          </a:bodyPr>
          <a:lstStyle>
            <a:defPPr>
              <a:defRPr lang="en-US"/>
            </a:defPPr>
            <a:lvl1pPr>
              <a:spcAft>
                <a:spcPts val="300"/>
              </a:spcAft>
              <a:defRPr sz="800">
                <a:latin typeface="Avenir LT Pro 65 Medium" panose="020B0603020203020204" pitchFamily="34" charset="0"/>
              </a:defRPr>
            </a:lvl1pPr>
          </a:lstStyle>
          <a:p>
            <a:pPr marL="88900" indent="-88900">
              <a:spcAft>
                <a:spcPts val="600"/>
              </a:spcAft>
              <a:buClr>
                <a:srgbClr val="003F48"/>
              </a:buClr>
              <a:buFont typeface="Wingdings" panose="05000000000000000000" pitchFamily="2" charset="2"/>
              <a:buChar char="§"/>
            </a:pPr>
            <a:r>
              <a:rPr lang="en-GB" sz="900" b="1" dirty="0">
                <a:solidFill>
                  <a:srgbClr val="003F48"/>
                </a:solidFill>
              </a:rPr>
              <a:t>Stringent requirements:</a:t>
            </a:r>
            <a:r>
              <a:rPr lang="en-GB" sz="900" dirty="0"/>
              <a:t> Needs suitable data, technology, skills and system changes. Can be complex to implement and operate to benefit.</a:t>
            </a:r>
          </a:p>
          <a:p>
            <a:pPr marL="88900" indent="-88900">
              <a:spcAft>
                <a:spcPts val="600"/>
              </a:spcAft>
              <a:buClr>
                <a:srgbClr val="003F48"/>
              </a:buClr>
              <a:buFont typeface="Wingdings" panose="05000000000000000000" pitchFamily="2" charset="2"/>
              <a:buChar char="§"/>
            </a:pPr>
            <a:r>
              <a:rPr lang="en-GB" sz="900" b="1" dirty="0">
                <a:solidFill>
                  <a:srgbClr val="003F48"/>
                </a:solidFill>
              </a:rPr>
              <a:t>Cultural change: </a:t>
            </a:r>
            <a:r>
              <a:rPr lang="en-GB" sz="900" dirty="0"/>
              <a:t>Prompts a more data-driven decision-making process for managing customers, which can be hard for staff.</a:t>
            </a:r>
          </a:p>
          <a:p>
            <a:pPr marL="88900" indent="-88900">
              <a:spcAft>
                <a:spcPts val="600"/>
              </a:spcAft>
              <a:buClr>
                <a:srgbClr val="003F48"/>
              </a:buClr>
              <a:buFont typeface="Wingdings" panose="05000000000000000000" pitchFamily="2" charset="2"/>
              <a:buChar char="§"/>
            </a:pPr>
            <a:r>
              <a:rPr lang="en-GB" sz="900" b="1" dirty="0">
                <a:solidFill>
                  <a:srgbClr val="003F48"/>
                </a:solidFill>
              </a:rPr>
              <a:t>Confusing experience:</a:t>
            </a:r>
            <a:r>
              <a:rPr lang="en-GB" sz="900" dirty="0"/>
              <a:t> Suggestions produced in isolation of other customer actions produce a conflicting or inconsistent experience. Orchestrate across all possible customer actions, not just suggestions.</a:t>
            </a:r>
          </a:p>
          <a:p>
            <a:pPr marL="88900" indent="-88900">
              <a:spcAft>
                <a:spcPts val="600"/>
              </a:spcAft>
              <a:buClr>
                <a:srgbClr val="003F48"/>
              </a:buClr>
              <a:buFont typeface="Wingdings" panose="05000000000000000000" pitchFamily="2" charset="2"/>
              <a:buChar char="§"/>
            </a:pPr>
            <a:endParaRPr lang="en-GB" sz="900" dirty="0"/>
          </a:p>
        </p:txBody>
      </p:sp>
      <p:sp>
        <p:nvSpPr>
          <p:cNvPr id="4" name="Title 1">
            <a:extLst>
              <a:ext uri="{FF2B5EF4-FFF2-40B4-BE49-F238E27FC236}">
                <a16:creationId xmlns:a16="http://schemas.microsoft.com/office/drawing/2014/main" id="{5E515B10-A215-84B2-882F-0EDFFCB075BA}"/>
              </a:ext>
            </a:extLst>
          </p:cNvPr>
          <p:cNvSpPr txBox="1">
            <a:spLocks/>
          </p:cNvSpPr>
          <p:nvPr/>
        </p:nvSpPr>
        <p:spPr>
          <a:xfrm>
            <a:off x="475916"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IMPLEMENTING RECOMMENDATION ENGINES</a:t>
            </a:r>
          </a:p>
        </p:txBody>
      </p:sp>
      <p:sp>
        <p:nvSpPr>
          <p:cNvPr id="3" name="TextBox 2">
            <a:extLst>
              <a:ext uri="{FF2B5EF4-FFF2-40B4-BE49-F238E27FC236}">
                <a16:creationId xmlns:a16="http://schemas.microsoft.com/office/drawing/2014/main" id="{D4FB9ABF-8E1D-F113-3183-DDEDA12132E5}"/>
              </a:ext>
            </a:extLst>
          </p:cNvPr>
          <p:cNvSpPr txBox="1"/>
          <p:nvPr/>
        </p:nvSpPr>
        <p:spPr>
          <a:xfrm>
            <a:off x="3390900" y="1281096"/>
            <a:ext cx="2541352" cy="1769715"/>
          </a:xfrm>
          <a:prstGeom prst="rect">
            <a:avLst/>
          </a:prstGeom>
          <a:noFill/>
        </p:spPr>
        <p:txBody>
          <a:bodyPr wrap="square" lIns="0" rIns="0" numCol="1" spcCol="180000">
            <a:spAutoFit/>
          </a:bodyPr>
          <a:lstStyle>
            <a:defPPr>
              <a:defRPr lang="en-US"/>
            </a:defPPr>
            <a:lvl1pPr>
              <a:spcAft>
                <a:spcPts val="300"/>
              </a:spcAft>
              <a:defRPr sz="800">
                <a:latin typeface="Avenir LT Pro 65 Medium" panose="020B0603020203020204" pitchFamily="34" charset="0"/>
              </a:defRPr>
            </a:lvl1pPr>
          </a:lstStyle>
          <a:p>
            <a:pPr marL="88900" indent="-88900">
              <a:spcAft>
                <a:spcPts val="600"/>
              </a:spcAft>
              <a:buClr>
                <a:srgbClr val="003F48"/>
              </a:buClr>
              <a:buFont typeface="Wingdings" panose="05000000000000000000" pitchFamily="2" charset="2"/>
              <a:buChar char="§"/>
            </a:pPr>
            <a:r>
              <a:rPr lang="en-GB" sz="900" b="1" dirty="0">
                <a:solidFill>
                  <a:srgbClr val="003F48"/>
                </a:solidFill>
              </a:rPr>
              <a:t>Self-fulfilling: </a:t>
            </a:r>
            <a:r>
              <a:rPr lang="en-GB" sz="900" dirty="0"/>
              <a:t>The success of one item increases its chances of being seen more often, unless random items are introduced into the mix.</a:t>
            </a:r>
          </a:p>
          <a:p>
            <a:pPr marL="88900" indent="-88900">
              <a:spcAft>
                <a:spcPts val="600"/>
              </a:spcAft>
              <a:buClr>
                <a:srgbClr val="003F48"/>
              </a:buClr>
              <a:buFont typeface="Wingdings" panose="05000000000000000000" pitchFamily="2" charset="2"/>
              <a:buChar char="§"/>
            </a:pPr>
            <a:r>
              <a:rPr lang="en-GB" sz="900" b="1" dirty="0">
                <a:solidFill>
                  <a:srgbClr val="003F48"/>
                </a:solidFill>
              </a:rPr>
              <a:t>Cold start issues: </a:t>
            </a:r>
            <a:r>
              <a:rPr lang="en-GB" sz="900" dirty="0"/>
              <a:t>Insufficient data to build profiles or associations means content filtering and collaborative filtering don’t work unless started with random or forced suggestions.</a:t>
            </a:r>
          </a:p>
          <a:p>
            <a:pPr marL="88900" indent="-88900">
              <a:spcAft>
                <a:spcPts val="600"/>
              </a:spcAft>
              <a:buClr>
                <a:srgbClr val="003F48"/>
              </a:buClr>
              <a:buFont typeface="Wingdings" panose="05000000000000000000" pitchFamily="2" charset="2"/>
              <a:buChar char="§"/>
            </a:pPr>
            <a:r>
              <a:rPr lang="en-GB" sz="900" b="1" dirty="0">
                <a:solidFill>
                  <a:srgbClr val="003F48"/>
                </a:solidFill>
              </a:rPr>
              <a:t>Self-limiting: </a:t>
            </a:r>
            <a:r>
              <a:rPr lang="en-GB" sz="900" dirty="0"/>
              <a:t>Suggestions can be self-limited by items the customer has already seen, unless random items are trialled in the mix.</a:t>
            </a:r>
          </a:p>
        </p:txBody>
      </p:sp>
      <p:sp>
        <p:nvSpPr>
          <p:cNvPr id="5" name="TextBox 4">
            <a:extLst>
              <a:ext uri="{FF2B5EF4-FFF2-40B4-BE49-F238E27FC236}">
                <a16:creationId xmlns:a16="http://schemas.microsoft.com/office/drawing/2014/main" id="{CD11ECA5-97FB-5F2E-9175-E279044FE061}"/>
              </a:ext>
            </a:extLst>
          </p:cNvPr>
          <p:cNvSpPr txBox="1"/>
          <p:nvPr/>
        </p:nvSpPr>
        <p:spPr>
          <a:xfrm>
            <a:off x="475916" y="3478394"/>
            <a:ext cx="5456336" cy="369332"/>
          </a:xfrm>
          <a:prstGeom prst="rect">
            <a:avLst/>
          </a:prstGeom>
          <a:noFill/>
        </p:spPr>
        <p:txBody>
          <a:bodyPr wrap="square" lIns="0" rIns="0" numCol="1" spcCol="180000">
            <a:spAutoFit/>
          </a:bodyPr>
          <a:lstStyle>
            <a:defPPr>
              <a:defRPr lang="en-US"/>
            </a:defPPr>
            <a:lvl1pPr>
              <a:spcAft>
                <a:spcPts val="300"/>
              </a:spcAft>
              <a:defRPr sz="800">
                <a:latin typeface="Avenir LT Pro 65 Medium" panose="020B0603020203020204" pitchFamily="34" charset="0"/>
              </a:defRPr>
            </a:lvl1pPr>
          </a:lstStyle>
          <a:p>
            <a:pPr algn="ctr">
              <a:spcAft>
                <a:spcPts val="600"/>
              </a:spcAft>
              <a:buClr>
                <a:srgbClr val="003F48"/>
              </a:buClr>
            </a:pPr>
            <a:r>
              <a:rPr lang="en-GB" sz="900" dirty="0"/>
              <a:t>Introduce in phases and evolve the level of sophistication and the likely commercial value that could be delivered, e.g., start with using outputs in outreach messages to minimise people impact.</a:t>
            </a:r>
          </a:p>
        </p:txBody>
      </p:sp>
      <p:sp>
        <p:nvSpPr>
          <p:cNvPr id="6" name="Isosceles Triangle 5">
            <a:extLst>
              <a:ext uri="{FF2B5EF4-FFF2-40B4-BE49-F238E27FC236}">
                <a16:creationId xmlns:a16="http://schemas.microsoft.com/office/drawing/2014/main" id="{59FA1514-44B6-707C-B8FD-9AE71E33C2F7}"/>
              </a:ext>
            </a:extLst>
          </p:cNvPr>
          <p:cNvSpPr/>
          <p:nvPr/>
        </p:nvSpPr>
        <p:spPr>
          <a:xfrm rot="10800000">
            <a:off x="475916" y="3163168"/>
            <a:ext cx="5456336" cy="239852"/>
          </a:xfrm>
          <a:prstGeom prst="triangle">
            <a:avLst/>
          </a:prstGeom>
          <a:solidFill>
            <a:srgbClr val="003F48">
              <a:alpha val="20000"/>
            </a:srgbClr>
          </a:solidFill>
        </p:spPr>
        <p:txBody>
          <a:bodyPr wrap="square" lIns="0" rIns="0" numCol="1" spcCol="180000">
            <a:noAutofit/>
          </a:bodyPr>
          <a:lstStyle/>
          <a:p>
            <a:pPr algn="ctr">
              <a:spcAft>
                <a:spcPts val="600"/>
              </a:spcAft>
              <a:buClr>
                <a:srgbClr val="003F48"/>
              </a:buClr>
            </a:pPr>
            <a:endParaRPr lang="en-GB" sz="900" dirty="0">
              <a:latin typeface="Avenir LT Pro 65 Medium" panose="020B0603020203020204" pitchFamily="34" charset="0"/>
            </a:endParaRPr>
          </a:p>
        </p:txBody>
      </p:sp>
    </p:spTree>
    <p:extLst>
      <p:ext uri="{BB962C8B-B14F-4D97-AF65-F5344CB8AC3E}">
        <p14:creationId xmlns:p14="http://schemas.microsoft.com/office/powerpoint/2010/main" val="2513162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3FC3A4-D97F-9B31-2353-8D89FCFD3AF1}"/>
              </a:ext>
            </a:extLst>
          </p:cNvPr>
          <p:cNvSpPr txBox="1">
            <a:spLocks/>
          </p:cNvSpPr>
          <p:nvPr/>
        </p:nvSpPr>
        <p:spPr>
          <a:xfrm>
            <a:off x="340029" y="779070"/>
            <a:ext cx="5074653"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RECOMMENDATION ENGINE CASE STUDY</a:t>
            </a:r>
          </a:p>
        </p:txBody>
      </p:sp>
      <p:sp>
        <p:nvSpPr>
          <p:cNvPr id="2" name="Slide Number Placeholder 5">
            <a:extLst>
              <a:ext uri="{FF2B5EF4-FFF2-40B4-BE49-F238E27FC236}">
                <a16:creationId xmlns:a16="http://schemas.microsoft.com/office/drawing/2014/main" id="{74428BDF-6954-0549-B7C8-3A097E4290A5}"/>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46</a:t>
            </a:fld>
            <a:endParaRPr lang="en-GB" sz="754">
              <a:latin typeface="Avenir LT Pro 65 Medium" panose="020B0603020203020204" pitchFamily="34" charset="0"/>
            </a:endParaRPr>
          </a:p>
        </p:txBody>
      </p:sp>
      <p:sp>
        <p:nvSpPr>
          <p:cNvPr id="3" name="TextBox 2">
            <a:extLst>
              <a:ext uri="{FF2B5EF4-FFF2-40B4-BE49-F238E27FC236}">
                <a16:creationId xmlns:a16="http://schemas.microsoft.com/office/drawing/2014/main" id="{E243ADB2-43E4-4B59-FDC5-087F82CEB03E}"/>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pic>
        <p:nvPicPr>
          <p:cNvPr id="5" name="Picture 4">
            <a:extLst>
              <a:ext uri="{FF2B5EF4-FFF2-40B4-BE49-F238E27FC236}">
                <a16:creationId xmlns:a16="http://schemas.microsoft.com/office/drawing/2014/main" id="{D40BC3DC-DA0C-A8AE-D7A5-EBEC39D6E8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7" name="Straight Connector 6">
            <a:extLst>
              <a:ext uri="{FF2B5EF4-FFF2-40B4-BE49-F238E27FC236}">
                <a16:creationId xmlns:a16="http://schemas.microsoft.com/office/drawing/2014/main" id="{A860B553-C80E-1F7D-C8D9-13E306CAC6FF}"/>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8D5F4A4-842B-FC4B-ACB1-E055655E2F80}"/>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0" name="Rectangle 9">
            <a:extLst>
              <a:ext uri="{FF2B5EF4-FFF2-40B4-BE49-F238E27FC236}">
                <a16:creationId xmlns:a16="http://schemas.microsoft.com/office/drawing/2014/main" id="{3B304EA9-1283-4EFA-A9C2-768F2ED968A4}"/>
              </a:ext>
            </a:extLst>
          </p:cNvPr>
          <p:cNvSpPr/>
          <p:nvPr/>
        </p:nvSpPr>
        <p:spPr>
          <a:xfrm>
            <a:off x="340029" y="1285367"/>
            <a:ext cx="5531381" cy="1913275"/>
          </a:xfrm>
          <a:prstGeom prst="rect">
            <a:avLst/>
          </a:prstGeom>
        </p:spPr>
        <p:txBody>
          <a:bodyPr wrap="square" lIns="0" rIns="0" numCol="1" spcCol="360000">
            <a:noAutofit/>
          </a:bodyPr>
          <a:lstStyle/>
          <a:p>
            <a:pPr>
              <a:spcAft>
                <a:spcPts val="1200"/>
              </a:spcAft>
            </a:pPr>
            <a:r>
              <a:rPr lang="en-GB" sz="900" b="1" dirty="0">
                <a:solidFill>
                  <a:srgbClr val="003F48"/>
                </a:solidFill>
                <a:latin typeface="Avenir LT Pro 65 Medium" panose="020B0603020203020204" pitchFamily="34" charset="0"/>
              </a:rPr>
              <a:t>Situation. </a:t>
            </a:r>
            <a:r>
              <a:rPr lang="en-GB" sz="900" dirty="0">
                <a:latin typeface="Avenir LT Pro 65 Medium" panose="020B0603020203020204" pitchFamily="34" charset="0"/>
              </a:rPr>
              <a:t>Retail, SME and corporate banking group with multiple channels and millions of customers. The agent’s desktop had a good set of customer facts but no guidance to work out what service or product opportunity should be next. They were either lucky or wrong.</a:t>
            </a:r>
          </a:p>
          <a:p>
            <a:pPr>
              <a:spcAft>
                <a:spcPts val="1200"/>
              </a:spcAft>
            </a:pPr>
            <a:r>
              <a:rPr lang="en-GB" sz="900" b="1" dirty="0">
                <a:solidFill>
                  <a:srgbClr val="003F48"/>
                </a:solidFill>
                <a:latin typeface="Avenir LT Pro 65 Medium" panose="020B0603020203020204" pitchFamily="34" charset="0"/>
              </a:rPr>
              <a:t>Objective. </a:t>
            </a:r>
            <a:r>
              <a:rPr lang="en-GB" sz="900" dirty="0">
                <a:latin typeface="Avenir LT Pro 65 Medium" panose="020B0603020203020204" pitchFamily="34" charset="0"/>
              </a:rPr>
              <a:t>Increase productivity of customer service and branch staff when promoting relevant opportunities to increase customer engagement.</a:t>
            </a:r>
          </a:p>
          <a:p>
            <a:pPr>
              <a:spcAft>
                <a:spcPts val="1200"/>
              </a:spcAft>
            </a:pPr>
            <a:r>
              <a:rPr lang="en-GB" sz="900" b="1" dirty="0">
                <a:solidFill>
                  <a:srgbClr val="003F48"/>
                </a:solidFill>
                <a:latin typeface="Avenir LT Pro 65 Medium" panose="020B0603020203020204" pitchFamily="34" charset="0"/>
              </a:rPr>
              <a:t>Approach. </a:t>
            </a:r>
            <a:r>
              <a:rPr lang="en-GB" sz="900" dirty="0">
                <a:latin typeface="Avenir LT Pro 65 Medium" panose="020B0603020203020204" pitchFamily="34" charset="0"/>
              </a:rPr>
              <a:t>Propensities were derived to predict interest in service and product opportunities, and then prioritised based on relevance to the customer and value to the business. The opportunities were delivered as personalised and prioritised prompts to the agent desktop as an overlay to each customer’s information as well as the web and app channels for use in secure messaging.</a:t>
            </a:r>
          </a:p>
          <a:p>
            <a:pPr>
              <a:spcAft>
                <a:spcPts val="1200"/>
              </a:spcAft>
            </a:pPr>
            <a:r>
              <a:rPr lang="en-GB" sz="900" b="1" dirty="0">
                <a:solidFill>
                  <a:srgbClr val="003F48"/>
                </a:solidFill>
                <a:latin typeface="Avenir LT Pro 65 Medium" panose="020B0603020203020204" pitchFamily="34" charset="0"/>
              </a:rPr>
              <a:t>Outcome. </a:t>
            </a:r>
            <a:r>
              <a:rPr lang="en-GB" sz="900" dirty="0">
                <a:latin typeface="Avenir LT Pro 65 Medium" panose="020B0603020203020204" pitchFamily="34" charset="0"/>
              </a:rPr>
              <a:t>The prioritised prompts enabled agents to see the recommended next action during each customer interaction so that, if appropriate, they could introduce during a conversation.  This approach increased commercial productivity by almost 25%</a:t>
            </a:r>
          </a:p>
          <a:p>
            <a:pPr>
              <a:spcAft>
                <a:spcPts val="1200"/>
              </a:spcAft>
            </a:pPr>
            <a:endParaRPr lang="en-GB" sz="900" b="1" dirty="0">
              <a:solidFill>
                <a:srgbClr val="003F48"/>
              </a:solidFill>
              <a:latin typeface="Avenir LT Pro 65 Medium" panose="020B0603020203020204" pitchFamily="34" charset="0"/>
            </a:endParaRPr>
          </a:p>
        </p:txBody>
      </p:sp>
    </p:spTree>
    <p:extLst>
      <p:ext uri="{BB962C8B-B14F-4D97-AF65-F5344CB8AC3E}">
        <p14:creationId xmlns:p14="http://schemas.microsoft.com/office/powerpoint/2010/main" val="1310579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47</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9" name="Title 1">
            <a:extLst>
              <a:ext uri="{FF2B5EF4-FFF2-40B4-BE49-F238E27FC236}">
                <a16:creationId xmlns:a16="http://schemas.microsoft.com/office/drawing/2014/main" id="{743FC3A4-D97F-9B31-2353-8D89FCFD3AF1}"/>
              </a:ext>
            </a:extLst>
          </p:cNvPr>
          <p:cNvSpPr txBox="1">
            <a:spLocks/>
          </p:cNvSpPr>
          <p:nvPr/>
        </p:nvSpPr>
        <p:spPr>
          <a:xfrm>
            <a:off x="475916" y="779070"/>
            <a:ext cx="5074653"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ORCHESTRATION ENGINE</a:t>
            </a:r>
          </a:p>
        </p:txBody>
      </p:sp>
      <p:sp>
        <p:nvSpPr>
          <p:cNvPr id="2" name="Rectangle 1">
            <a:extLst>
              <a:ext uri="{FF2B5EF4-FFF2-40B4-BE49-F238E27FC236}">
                <a16:creationId xmlns:a16="http://schemas.microsoft.com/office/drawing/2014/main" id="{C223962D-A7D8-0411-0D16-81D2CB973312}"/>
              </a:ext>
            </a:extLst>
          </p:cNvPr>
          <p:cNvSpPr/>
          <p:nvPr/>
        </p:nvSpPr>
        <p:spPr>
          <a:xfrm>
            <a:off x="475917" y="1250680"/>
            <a:ext cx="5456336" cy="847060"/>
          </a:xfrm>
          <a:prstGeom prst="rect">
            <a:avLst/>
          </a:prstGeom>
        </p:spPr>
        <p:txBody>
          <a:bodyPr wrap="square" lIns="0" rIns="0" numCol="1" spcCol="360000">
            <a:noAutofit/>
          </a:bodyPr>
          <a:lstStyle/>
          <a:p>
            <a:pPr>
              <a:spcAft>
                <a:spcPts val="900"/>
              </a:spcAft>
              <a:buClr>
                <a:srgbClr val="003F48"/>
              </a:buClr>
            </a:pPr>
            <a:r>
              <a:rPr lang="en-GB" sz="900" dirty="0">
                <a:latin typeface="Avenir LT Pro 65 Medium" panose="020B0603020203020204" pitchFamily="34" charset="0"/>
              </a:rPr>
              <a:t>In customer management, this acts like air traffic control at an airport, coordinating customer activity across different channels and systems to deliver a seamless and personalised customer experience.</a:t>
            </a:r>
          </a:p>
          <a:p>
            <a:pPr>
              <a:spcAft>
                <a:spcPts val="900"/>
              </a:spcAft>
              <a:buClr>
                <a:srgbClr val="003F48"/>
              </a:buClr>
            </a:pPr>
            <a:r>
              <a:rPr lang="en-GB" sz="900" dirty="0">
                <a:latin typeface="Avenir LT Pro 65 Medium" panose="020B0603020203020204" pitchFamily="34" charset="0"/>
              </a:rPr>
              <a:t>Here's a breakdown of how it functions:</a:t>
            </a:r>
          </a:p>
        </p:txBody>
      </p:sp>
      <p:sp>
        <p:nvSpPr>
          <p:cNvPr id="3" name="Rectangle 2">
            <a:extLst>
              <a:ext uri="{FF2B5EF4-FFF2-40B4-BE49-F238E27FC236}">
                <a16:creationId xmlns:a16="http://schemas.microsoft.com/office/drawing/2014/main" id="{D41976E9-199E-AD20-1D78-7EE590ECEFC3}"/>
              </a:ext>
            </a:extLst>
          </p:cNvPr>
          <p:cNvSpPr/>
          <p:nvPr/>
        </p:nvSpPr>
        <p:spPr>
          <a:xfrm>
            <a:off x="476817" y="2012824"/>
            <a:ext cx="2284312" cy="637655"/>
          </a:xfrm>
          <a:prstGeom prst="rect">
            <a:avLst/>
          </a:prstGeom>
        </p:spPr>
        <p:txBody>
          <a:bodyPr wrap="square" lIns="0" rIns="0" numCol="1" spcCol="360000">
            <a:noAutofit/>
          </a:bodyPr>
          <a:lstStyle/>
          <a:p>
            <a:pPr>
              <a:spcAft>
                <a:spcPts val="900"/>
              </a:spcAft>
              <a:buClr>
                <a:srgbClr val="003F48"/>
              </a:buClr>
            </a:pPr>
            <a:r>
              <a:rPr lang="en-GB" sz="900" b="1" dirty="0">
                <a:solidFill>
                  <a:srgbClr val="003F48"/>
                </a:solidFill>
                <a:latin typeface="Avenir LT Pro 65 Medium" panose="020B0603020203020204" pitchFamily="34" charset="0"/>
              </a:rPr>
              <a:t>1. Centralisation</a:t>
            </a:r>
            <a:br>
              <a:rPr lang="en-GB" sz="900" b="1" dirty="0">
                <a:solidFill>
                  <a:srgbClr val="003F48"/>
                </a:solidFill>
                <a:latin typeface="Avenir LT Pro 65 Medium" panose="020B0603020203020204" pitchFamily="34" charset="0"/>
              </a:rPr>
            </a:br>
            <a:r>
              <a:rPr lang="en-GB" sz="800" dirty="0">
                <a:latin typeface="Avenir LT Pro 65 Medium" panose="020B0603020203020204" pitchFamily="34" charset="0"/>
              </a:rPr>
              <a:t>The orchestration engine acts as a central hub to integrate the different customer management systems like CRM (Customer Relationship Management), marketing automation platforms, recommendation engine, and content management systems.</a:t>
            </a:r>
            <a:endParaRPr lang="en-GB" sz="900" dirty="0">
              <a:latin typeface="Avenir LT Pro 65 Medium" panose="020B0603020203020204" pitchFamily="34" charset="0"/>
            </a:endParaRPr>
          </a:p>
        </p:txBody>
      </p:sp>
      <p:pic>
        <p:nvPicPr>
          <p:cNvPr id="7" name="Graphic 6" descr="Internet Of Things with solid fill">
            <a:extLst>
              <a:ext uri="{FF2B5EF4-FFF2-40B4-BE49-F238E27FC236}">
                <a16:creationId xmlns:a16="http://schemas.microsoft.com/office/drawing/2014/main" id="{254A4C80-E686-67DC-119A-C08478685A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46542" y="2275953"/>
            <a:ext cx="990351" cy="990351"/>
          </a:xfrm>
          <a:prstGeom prst="rect">
            <a:avLst/>
          </a:prstGeom>
        </p:spPr>
      </p:pic>
      <p:sp>
        <p:nvSpPr>
          <p:cNvPr id="14" name="Rectangle 13">
            <a:extLst>
              <a:ext uri="{FF2B5EF4-FFF2-40B4-BE49-F238E27FC236}">
                <a16:creationId xmlns:a16="http://schemas.microsoft.com/office/drawing/2014/main" id="{8BB2B012-BD5D-2A15-0A44-C90216E5218D}"/>
              </a:ext>
            </a:extLst>
          </p:cNvPr>
          <p:cNvSpPr/>
          <p:nvPr/>
        </p:nvSpPr>
        <p:spPr>
          <a:xfrm>
            <a:off x="475916" y="3135720"/>
            <a:ext cx="5456336" cy="791033"/>
          </a:xfrm>
          <a:prstGeom prst="rect">
            <a:avLst/>
          </a:prstGeom>
        </p:spPr>
        <p:txBody>
          <a:bodyPr wrap="square" lIns="0" rIns="0" numCol="1" spcCol="360000">
            <a:noAutofit/>
          </a:bodyPr>
          <a:lstStyle/>
          <a:p>
            <a:pPr>
              <a:spcAft>
                <a:spcPts val="900"/>
              </a:spcAft>
              <a:buClr>
                <a:srgbClr val="003F48"/>
              </a:buClr>
            </a:pPr>
            <a:r>
              <a:rPr lang="en-GB" sz="900" b="1" dirty="0">
                <a:solidFill>
                  <a:srgbClr val="003F48"/>
                </a:solidFill>
                <a:latin typeface="Avenir LT Pro 65 Medium" panose="020B0603020203020204" pitchFamily="34" charset="0"/>
              </a:rPr>
              <a:t>3. Decisioning</a:t>
            </a:r>
            <a:br>
              <a:rPr lang="en-GB" sz="900" b="1" dirty="0">
                <a:solidFill>
                  <a:srgbClr val="003F48"/>
                </a:solidFill>
                <a:latin typeface="Avenir LT Pro 65 Medium" panose="020B0603020203020204" pitchFamily="34" charset="0"/>
              </a:rPr>
            </a:br>
            <a:r>
              <a:rPr lang="en-GB" sz="800" dirty="0">
                <a:latin typeface="Avenir LT Pro 65 Medium" panose="020B0603020203020204" pitchFamily="34" charset="0"/>
              </a:rPr>
              <a:t>Based on the analysed data and predefined rules, the orchestration engine decides what happens next for the customer across the different systems. For example, instructing the marketing automation system to send a personalised marketing email, limiting the range of potential offers displayed by the content management system for a specific customer on the website, or prioritising a customer for the next available agent.</a:t>
            </a:r>
          </a:p>
        </p:txBody>
      </p:sp>
      <p:sp>
        <p:nvSpPr>
          <p:cNvPr id="8" name="Rectangle 7">
            <a:extLst>
              <a:ext uri="{FF2B5EF4-FFF2-40B4-BE49-F238E27FC236}">
                <a16:creationId xmlns:a16="http://schemas.microsoft.com/office/drawing/2014/main" id="{1AB2CEEF-7E60-C849-1469-D50D344E25C5}"/>
              </a:ext>
            </a:extLst>
          </p:cNvPr>
          <p:cNvSpPr/>
          <p:nvPr/>
        </p:nvSpPr>
        <p:spPr>
          <a:xfrm>
            <a:off x="4043940" y="2009579"/>
            <a:ext cx="1888312" cy="703955"/>
          </a:xfrm>
          <a:prstGeom prst="rect">
            <a:avLst/>
          </a:prstGeom>
        </p:spPr>
        <p:txBody>
          <a:bodyPr wrap="square" lIns="0" rIns="0" numCol="1" spcCol="360000">
            <a:noAutofit/>
          </a:bodyPr>
          <a:lstStyle/>
          <a:p>
            <a:pPr>
              <a:spcAft>
                <a:spcPts val="900"/>
              </a:spcAft>
              <a:buClr>
                <a:srgbClr val="003F48"/>
              </a:buClr>
            </a:pPr>
            <a:r>
              <a:rPr lang="en-GB" sz="900" b="1" dirty="0">
                <a:solidFill>
                  <a:srgbClr val="003F48"/>
                </a:solidFill>
                <a:latin typeface="Avenir LT Pro 65 Medium" panose="020B0603020203020204" pitchFamily="34" charset="0"/>
              </a:rPr>
              <a:t>2. Evaluation</a:t>
            </a:r>
            <a:br>
              <a:rPr lang="en-GB" sz="900" b="1" dirty="0">
                <a:solidFill>
                  <a:srgbClr val="003F48"/>
                </a:solidFill>
                <a:latin typeface="Avenir LT Pro 65 Medium" panose="020B0603020203020204" pitchFamily="34" charset="0"/>
              </a:rPr>
            </a:br>
            <a:r>
              <a:rPr lang="en-GB" sz="800" dirty="0">
                <a:latin typeface="Avenir LT Pro 65 Medium" panose="020B0603020203020204" pitchFamily="34" charset="0"/>
              </a:rPr>
              <a:t>It collects and analyses customer data from various sources, such as their behaviour, purchase history, interactions, propensities, status, and recommendations.</a:t>
            </a:r>
          </a:p>
        </p:txBody>
      </p:sp>
    </p:spTree>
    <p:extLst>
      <p:ext uri="{BB962C8B-B14F-4D97-AF65-F5344CB8AC3E}">
        <p14:creationId xmlns:p14="http://schemas.microsoft.com/office/powerpoint/2010/main" val="23709580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4428BDF-6954-0549-B7C8-3A097E4290A5}"/>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48</a:t>
            </a:fld>
            <a:endParaRPr lang="en-GB" sz="754">
              <a:latin typeface="Avenir LT Pro 65 Medium" panose="020B0603020203020204" pitchFamily="34" charset="0"/>
            </a:endParaRPr>
          </a:p>
        </p:txBody>
      </p:sp>
      <p:sp>
        <p:nvSpPr>
          <p:cNvPr id="3" name="TextBox 2">
            <a:extLst>
              <a:ext uri="{FF2B5EF4-FFF2-40B4-BE49-F238E27FC236}">
                <a16:creationId xmlns:a16="http://schemas.microsoft.com/office/drawing/2014/main" id="{E243ADB2-43E4-4B59-FDC5-087F82CEB03E}"/>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pic>
        <p:nvPicPr>
          <p:cNvPr id="5" name="Picture 4">
            <a:extLst>
              <a:ext uri="{FF2B5EF4-FFF2-40B4-BE49-F238E27FC236}">
                <a16:creationId xmlns:a16="http://schemas.microsoft.com/office/drawing/2014/main" id="{D40BC3DC-DA0C-A8AE-D7A5-EBEC39D6E8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7" name="Straight Connector 6">
            <a:extLst>
              <a:ext uri="{FF2B5EF4-FFF2-40B4-BE49-F238E27FC236}">
                <a16:creationId xmlns:a16="http://schemas.microsoft.com/office/drawing/2014/main" id="{A860B553-C80E-1F7D-C8D9-13E306CAC6FF}"/>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8D5F4A4-842B-FC4B-ACB1-E055655E2F80}"/>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6" name="Title 1">
            <a:extLst>
              <a:ext uri="{FF2B5EF4-FFF2-40B4-BE49-F238E27FC236}">
                <a16:creationId xmlns:a16="http://schemas.microsoft.com/office/drawing/2014/main" id="{59E33421-894E-21A2-D8C5-59345D36CA0F}"/>
              </a:ext>
            </a:extLst>
          </p:cNvPr>
          <p:cNvSpPr txBox="1">
            <a:spLocks/>
          </p:cNvSpPr>
          <p:nvPr/>
        </p:nvSpPr>
        <p:spPr>
          <a:xfrm>
            <a:off x="340029" y="779070"/>
            <a:ext cx="5074653"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BENEFITS OF AN ORCHESTRATION ENGINE</a:t>
            </a:r>
          </a:p>
        </p:txBody>
      </p:sp>
      <p:sp>
        <p:nvSpPr>
          <p:cNvPr id="17" name="Rectangle 16">
            <a:extLst>
              <a:ext uri="{FF2B5EF4-FFF2-40B4-BE49-F238E27FC236}">
                <a16:creationId xmlns:a16="http://schemas.microsoft.com/office/drawing/2014/main" id="{42302324-6EF8-BDE5-5322-120E9CF672D8}"/>
              </a:ext>
            </a:extLst>
          </p:cNvPr>
          <p:cNvSpPr/>
          <p:nvPr/>
        </p:nvSpPr>
        <p:spPr>
          <a:xfrm>
            <a:off x="340029" y="1250680"/>
            <a:ext cx="5456336" cy="847060"/>
          </a:xfrm>
          <a:prstGeom prst="rect">
            <a:avLst/>
          </a:prstGeom>
        </p:spPr>
        <p:txBody>
          <a:bodyPr wrap="square" lIns="0" rIns="0" numCol="1" spcCol="360000">
            <a:noAutofit/>
          </a:bodyPr>
          <a:lstStyle/>
          <a:p>
            <a:pPr>
              <a:spcAft>
                <a:spcPts val="1200"/>
              </a:spcAft>
              <a:buClr>
                <a:srgbClr val="003F48"/>
              </a:buClr>
            </a:pPr>
            <a:r>
              <a:rPr lang="en-GB" sz="900" b="1" dirty="0">
                <a:solidFill>
                  <a:srgbClr val="003F48"/>
                </a:solidFill>
                <a:latin typeface="Avenir LT Pro 65 Medium" panose="020B0603020203020204" pitchFamily="34" charset="0"/>
              </a:rPr>
              <a:t>Improved control </a:t>
            </a:r>
            <a:r>
              <a:rPr lang="en-GB" sz="900" dirty="0">
                <a:latin typeface="Avenir LT Pro 65 Medium" panose="020B0603020203020204" pitchFamily="34" charset="0"/>
              </a:rPr>
              <a:t>using data and analytics to make more holistic, joined up and informed choices when implementing the customer strategy, leading to reduced costs, improved customer sales, and increased satisfaction.</a:t>
            </a:r>
          </a:p>
          <a:p>
            <a:pPr>
              <a:spcAft>
                <a:spcPts val="1200"/>
              </a:spcAft>
              <a:buClr>
                <a:srgbClr val="003F48"/>
              </a:buClr>
            </a:pPr>
            <a:r>
              <a:rPr lang="en-GB" sz="900" b="1" dirty="0">
                <a:solidFill>
                  <a:srgbClr val="003F48"/>
                </a:solidFill>
                <a:latin typeface="Avenir LT Pro 65 Medium" panose="020B0603020203020204" pitchFamily="34" charset="0"/>
              </a:rPr>
              <a:t>Reduced risk </a:t>
            </a:r>
            <a:r>
              <a:rPr lang="en-GB" sz="900" dirty="0">
                <a:latin typeface="Avenir LT Pro 65 Medium" panose="020B0603020203020204" pitchFamily="34" charset="0"/>
              </a:rPr>
              <a:t>of human error by automating decisions about customers that are complex or time-sensitive.</a:t>
            </a:r>
          </a:p>
          <a:p>
            <a:pPr>
              <a:spcAft>
                <a:spcPts val="1200"/>
              </a:spcAft>
              <a:buClr>
                <a:srgbClr val="003F48"/>
              </a:buClr>
            </a:pPr>
            <a:r>
              <a:rPr lang="en-GB" sz="900" b="1" dirty="0">
                <a:solidFill>
                  <a:srgbClr val="003F48"/>
                </a:solidFill>
                <a:latin typeface="Avenir LT Pro 65 Medium" panose="020B0603020203020204" pitchFamily="34" charset="0"/>
              </a:rPr>
              <a:t>Increased efficiency </a:t>
            </a:r>
            <a:r>
              <a:rPr lang="en-GB" sz="900" dirty="0">
                <a:latin typeface="Avenir LT Pro 65 Medium" panose="020B0603020203020204" pitchFamily="34" charset="0"/>
              </a:rPr>
              <a:t>by automating repetitive tasks so employees can focus on more strategic work, leading to improved productivity.</a:t>
            </a:r>
          </a:p>
          <a:p>
            <a:pPr>
              <a:spcAft>
                <a:spcPts val="1200"/>
              </a:spcAft>
              <a:buClr>
                <a:srgbClr val="003F48"/>
              </a:buClr>
            </a:pPr>
            <a:r>
              <a:rPr lang="en-GB" sz="900" b="1" dirty="0">
                <a:solidFill>
                  <a:srgbClr val="003F48"/>
                </a:solidFill>
                <a:latin typeface="Avenir LT Pro 65 Medium" panose="020B0603020203020204" pitchFamily="34" charset="0"/>
              </a:rPr>
              <a:t>Enhanced customer experiences </a:t>
            </a:r>
            <a:r>
              <a:rPr lang="en-GB" sz="900" dirty="0">
                <a:latin typeface="Avenir LT Pro 65 Medium" panose="020B0603020203020204" pitchFamily="34" charset="0"/>
              </a:rPr>
              <a:t>during interactions by personalising content, applying consistent treatment strategies and delivering the right message at the right time across any touchpoint, which can lead to increased customer loyalty and satisfaction.</a:t>
            </a:r>
          </a:p>
        </p:txBody>
      </p:sp>
    </p:spTree>
    <p:extLst>
      <p:ext uri="{BB962C8B-B14F-4D97-AF65-F5344CB8AC3E}">
        <p14:creationId xmlns:p14="http://schemas.microsoft.com/office/powerpoint/2010/main" val="627728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49</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9" name="Title 1">
            <a:extLst>
              <a:ext uri="{FF2B5EF4-FFF2-40B4-BE49-F238E27FC236}">
                <a16:creationId xmlns:a16="http://schemas.microsoft.com/office/drawing/2014/main" id="{743FC3A4-D97F-9B31-2353-8D89FCFD3AF1}"/>
              </a:ext>
            </a:extLst>
          </p:cNvPr>
          <p:cNvSpPr txBox="1">
            <a:spLocks/>
          </p:cNvSpPr>
          <p:nvPr/>
        </p:nvSpPr>
        <p:spPr>
          <a:xfrm>
            <a:off x="475916" y="779070"/>
            <a:ext cx="5074653"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WHEN YOU NEED ORCHESTRATION</a:t>
            </a:r>
          </a:p>
        </p:txBody>
      </p:sp>
      <p:sp>
        <p:nvSpPr>
          <p:cNvPr id="5" name="Rectangle 4">
            <a:extLst>
              <a:ext uri="{FF2B5EF4-FFF2-40B4-BE49-F238E27FC236}">
                <a16:creationId xmlns:a16="http://schemas.microsoft.com/office/drawing/2014/main" id="{C49F221A-1434-D876-7C8F-0EC820C9C803}"/>
              </a:ext>
            </a:extLst>
          </p:cNvPr>
          <p:cNvSpPr/>
          <p:nvPr/>
        </p:nvSpPr>
        <p:spPr>
          <a:xfrm>
            <a:off x="475918" y="1260887"/>
            <a:ext cx="5456336" cy="491714"/>
          </a:xfrm>
          <a:prstGeom prst="rect">
            <a:avLst/>
          </a:prstGeom>
        </p:spPr>
        <p:txBody>
          <a:bodyPr wrap="square" lIns="0" rIns="0" numCol="1" spcCol="180000">
            <a:noAutofit/>
          </a:bodyPr>
          <a:lstStyle/>
          <a:p>
            <a:pPr>
              <a:spcAft>
                <a:spcPts val="900"/>
              </a:spcAft>
              <a:buClr>
                <a:srgbClr val="003F48"/>
              </a:buClr>
            </a:pPr>
            <a:r>
              <a:rPr lang="en-GB" sz="900" dirty="0">
                <a:latin typeface="Avenir LT Pro 65 Medium" panose="020B0603020203020204" pitchFamily="34" charset="0"/>
              </a:rPr>
              <a:t>Orchestration becomes crucial for more sophisticated 1:1 customer management strategies. Simpler customer journey and lifecycle approaches can use, e.g., customer tracks</a:t>
            </a:r>
            <a:r>
              <a:rPr lang="en-GB" sz="900" baseline="30000" dirty="0">
                <a:latin typeface="Avenir LT Pro 65 Medium" panose="020B0603020203020204" pitchFamily="34" charset="0"/>
              </a:rPr>
              <a:t>*</a:t>
            </a:r>
            <a:r>
              <a:rPr lang="en-GB" sz="900" dirty="0">
                <a:latin typeface="Avenir LT Pro 65 Medium" panose="020B0603020203020204" pitchFamily="34" charset="0"/>
              </a:rPr>
              <a:t> to manage and deploy actions.</a:t>
            </a:r>
          </a:p>
        </p:txBody>
      </p:sp>
      <p:sp>
        <p:nvSpPr>
          <p:cNvPr id="3" name="TextBox 2">
            <a:extLst>
              <a:ext uri="{FF2B5EF4-FFF2-40B4-BE49-F238E27FC236}">
                <a16:creationId xmlns:a16="http://schemas.microsoft.com/office/drawing/2014/main" id="{0BCFBC63-998B-4CC1-85BF-214B83839EE1}"/>
              </a:ext>
            </a:extLst>
          </p:cNvPr>
          <p:cNvSpPr txBox="1"/>
          <p:nvPr/>
        </p:nvSpPr>
        <p:spPr>
          <a:xfrm>
            <a:off x="1181773" y="1736384"/>
            <a:ext cx="2027329" cy="215444"/>
          </a:xfrm>
          <a:prstGeom prst="rect">
            <a:avLst/>
          </a:prstGeom>
          <a:noFill/>
        </p:spPr>
        <p:txBody>
          <a:bodyPr wrap="square" lIns="0" rIns="0" rtlCol="0">
            <a:spAutoFit/>
          </a:bodyPr>
          <a:lstStyle/>
          <a:p>
            <a:r>
              <a:rPr lang="en-GB" sz="800" b="1" dirty="0">
                <a:solidFill>
                  <a:srgbClr val="003F48"/>
                </a:solidFill>
                <a:latin typeface="Avenir LT Pro 65 Medium" panose="020B0603020203020204" pitchFamily="34" charset="0"/>
              </a:rPr>
              <a:t>USE CUSTOMER TRACKS WHEN…</a:t>
            </a:r>
          </a:p>
        </p:txBody>
      </p:sp>
      <p:sp>
        <p:nvSpPr>
          <p:cNvPr id="4" name="TextBox 3">
            <a:extLst>
              <a:ext uri="{FF2B5EF4-FFF2-40B4-BE49-F238E27FC236}">
                <a16:creationId xmlns:a16="http://schemas.microsoft.com/office/drawing/2014/main" id="{B1C51CFA-0F42-48FD-AECE-C625AA95AB53}"/>
              </a:ext>
            </a:extLst>
          </p:cNvPr>
          <p:cNvSpPr txBox="1"/>
          <p:nvPr/>
        </p:nvSpPr>
        <p:spPr>
          <a:xfrm>
            <a:off x="3573552" y="1733855"/>
            <a:ext cx="2340572" cy="215444"/>
          </a:xfrm>
          <a:prstGeom prst="rect">
            <a:avLst/>
          </a:prstGeom>
          <a:noFill/>
        </p:spPr>
        <p:txBody>
          <a:bodyPr wrap="square" lIns="0" rIns="0" rtlCol="0">
            <a:spAutoFit/>
          </a:bodyPr>
          <a:lstStyle/>
          <a:p>
            <a:r>
              <a:rPr lang="en-GB" sz="800" b="1" dirty="0">
                <a:solidFill>
                  <a:srgbClr val="003F48"/>
                </a:solidFill>
                <a:latin typeface="Avenir LT Pro 65 Medium" panose="020B0603020203020204" pitchFamily="34" charset="0"/>
              </a:rPr>
              <a:t>USE ORCHESTRATION WHEN…</a:t>
            </a:r>
          </a:p>
        </p:txBody>
      </p:sp>
      <p:grpSp>
        <p:nvGrpSpPr>
          <p:cNvPr id="39" name="Group 38">
            <a:extLst>
              <a:ext uri="{FF2B5EF4-FFF2-40B4-BE49-F238E27FC236}">
                <a16:creationId xmlns:a16="http://schemas.microsoft.com/office/drawing/2014/main" id="{2C5EEB1C-C0F3-5B06-56CD-9B3343817B37}"/>
              </a:ext>
            </a:extLst>
          </p:cNvPr>
          <p:cNvGrpSpPr/>
          <p:nvPr/>
        </p:nvGrpSpPr>
        <p:grpSpPr>
          <a:xfrm>
            <a:off x="492803" y="1971144"/>
            <a:ext cx="444353" cy="400573"/>
            <a:chOff x="492803" y="1880224"/>
            <a:chExt cx="444353" cy="400573"/>
          </a:xfrm>
        </p:grpSpPr>
        <p:pic>
          <p:nvPicPr>
            <p:cNvPr id="7" name="Graphic 6" descr="Database">
              <a:extLst>
                <a:ext uri="{FF2B5EF4-FFF2-40B4-BE49-F238E27FC236}">
                  <a16:creationId xmlns:a16="http://schemas.microsoft.com/office/drawing/2014/main" id="{11C1874A-D585-4319-9125-5FBC4A010075}"/>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939" y="1880224"/>
              <a:ext cx="276080" cy="217412"/>
            </a:xfrm>
            <a:prstGeom prst="rect">
              <a:avLst/>
            </a:prstGeom>
          </p:spPr>
        </p:pic>
        <p:sp>
          <p:nvSpPr>
            <p:cNvPr id="16" name="TextBox 15">
              <a:extLst>
                <a:ext uri="{FF2B5EF4-FFF2-40B4-BE49-F238E27FC236}">
                  <a16:creationId xmlns:a16="http://schemas.microsoft.com/office/drawing/2014/main" id="{D745B874-1521-40CE-9B88-FFDB9B4DEF37}"/>
                </a:ext>
              </a:extLst>
            </p:cNvPr>
            <p:cNvSpPr txBox="1"/>
            <p:nvPr/>
          </p:nvSpPr>
          <p:spPr>
            <a:xfrm>
              <a:off x="492803" y="2049965"/>
              <a:ext cx="444353" cy="230832"/>
            </a:xfrm>
            <a:prstGeom prst="rect">
              <a:avLst/>
            </a:prstGeom>
            <a:noFill/>
          </p:spPr>
          <p:txBody>
            <a:bodyPr wrap="none" rtlCol="0">
              <a:spAutoFit/>
            </a:bodyPr>
            <a:lstStyle/>
            <a:p>
              <a:pPr algn="ctr"/>
              <a:r>
                <a:rPr lang="en-GB" sz="900" b="1" dirty="0">
                  <a:solidFill>
                    <a:srgbClr val="003F48"/>
                  </a:solidFill>
                  <a:latin typeface="Avenir LT Pro 65 Medium" panose="020B0603020203020204" pitchFamily="34" charset="0"/>
                </a:rPr>
                <a:t>Data</a:t>
              </a:r>
            </a:p>
          </p:txBody>
        </p:sp>
      </p:grpSp>
      <p:sp>
        <p:nvSpPr>
          <p:cNvPr id="24" name="TextBox 23">
            <a:extLst>
              <a:ext uri="{FF2B5EF4-FFF2-40B4-BE49-F238E27FC236}">
                <a16:creationId xmlns:a16="http://schemas.microsoft.com/office/drawing/2014/main" id="{7ECC9FD3-FAC9-4C36-B1A0-BE60FB3C0DA0}"/>
              </a:ext>
            </a:extLst>
          </p:cNvPr>
          <p:cNvSpPr txBox="1"/>
          <p:nvPr/>
        </p:nvSpPr>
        <p:spPr>
          <a:xfrm>
            <a:off x="1202045" y="1997229"/>
            <a:ext cx="1885035" cy="338554"/>
          </a:xfrm>
          <a:prstGeom prst="rect">
            <a:avLst/>
          </a:prstGeom>
          <a:noFill/>
        </p:spPr>
        <p:txBody>
          <a:bodyPr wrap="square" lIns="0" rIns="0" rtlCol="0">
            <a:spAutoFit/>
          </a:bodyPr>
          <a:lstStyle>
            <a:defPPr>
              <a:defRPr lang="en-US"/>
            </a:defPPr>
            <a:lvl1pPr marL="177800" indent="-177800">
              <a:buFont typeface="Arial" panose="020B0604020202020204" pitchFamily="34" charset="0"/>
              <a:buChar char="•"/>
              <a:defRPr sz="1200">
                <a:solidFill>
                  <a:schemeClr val="bg2">
                    <a:lumMod val="75000"/>
                  </a:schemeClr>
                </a:solidFill>
              </a:defRPr>
            </a:lvl1pPr>
          </a:lstStyle>
          <a:p>
            <a:pPr marL="0" indent="0">
              <a:buClr>
                <a:srgbClr val="003F48"/>
              </a:buClr>
              <a:buNone/>
            </a:pPr>
            <a:r>
              <a:rPr lang="en-GB" sz="800" dirty="0">
                <a:solidFill>
                  <a:schemeClr val="tx1"/>
                </a:solidFill>
                <a:latin typeface="Avenir LT Pro 65 Medium" panose="020B0603020203020204" pitchFamily="34" charset="0"/>
              </a:rPr>
              <a:t>Minimal customer data but deep purchase and interaction history.</a:t>
            </a:r>
          </a:p>
        </p:txBody>
      </p:sp>
      <p:sp>
        <p:nvSpPr>
          <p:cNvPr id="25" name="TextBox 24">
            <a:extLst>
              <a:ext uri="{FF2B5EF4-FFF2-40B4-BE49-F238E27FC236}">
                <a16:creationId xmlns:a16="http://schemas.microsoft.com/office/drawing/2014/main" id="{A6314D95-EE6C-41BE-AB4A-0FABF78CA91E}"/>
              </a:ext>
            </a:extLst>
          </p:cNvPr>
          <p:cNvSpPr txBox="1"/>
          <p:nvPr/>
        </p:nvSpPr>
        <p:spPr>
          <a:xfrm>
            <a:off x="3573552" y="1997229"/>
            <a:ext cx="2357912" cy="338554"/>
          </a:xfrm>
          <a:prstGeom prst="rect">
            <a:avLst/>
          </a:prstGeom>
          <a:noFill/>
        </p:spPr>
        <p:txBody>
          <a:bodyPr wrap="square" lIns="0" rIns="0" rtlCol="0">
            <a:spAutoFit/>
          </a:bodyPr>
          <a:lstStyle>
            <a:defPPr>
              <a:defRPr lang="en-US"/>
            </a:defPPr>
            <a:lvl1pPr marL="177800" indent="-177800">
              <a:buFont typeface="Arial" panose="020B0604020202020204" pitchFamily="34" charset="0"/>
              <a:buChar char="•"/>
              <a:defRPr sz="1200">
                <a:solidFill>
                  <a:schemeClr val="bg2">
                    <a:lumMod val="75000"/>
                  </a:schemeClr>
                </a:solidFill>
              </a:defRPr>
            </a:lvl1pPr>
          </a:lstStyle>
          <a:p>
            <a:pPr marL="0" indent="0">
              <a:buClr>
                <a:srgbClr val="003F48"/>
              </a:buClr>
              <a:buNone/>
            </a:pPr>
            <a:r>
              <a:rPr lang="en-GB" sz="800" dirty="0">
                <a:solidFill>
                  <a:schemeClr val="tx1"/>
                </a:solidFill>
                <a:latin typeface="Avenir LT Pro 65 Medium" panose="020B0603020203020204" pitchFamily="34" charset="0"/>
              </a:rPr>
              <a:t>Rich personal &amp; psychographic data along with purchase and interaction history.</a:t>
            </a:r>
          </a:p>
        </p:txBody>
      </p:sp>
      <p:grpSp>
        <p:nvGrpSpPr>
          <p:cNvPr id="23" name="Group 22">
            <a:extLst>
              <a:ext uri="{FF2B5EF4-FFF2-40B4-BE49-F238E27FC236}">
                <a16:creationId xmlns:a16="http://schemas.microsoft.com/office/drawing/2014/main" id="{9878005F-52BB-7D2D-6A94-E6F1759C48D5}"/>
              </a:ext>
            </a:extLst>
          </p:cNvPr>
          <p:cNvGrpSpPr/>
          <p:nvPr/>
        </p:nvGrpSpPr>
        <p:grpSpPr>
          <a:xfrm>
            <a:off x="375784" y="2455658"/>
            <a:ext cx="678391" cy="405866"/>
            <a:chOff x="375784" y="2263390"/>
            <a:chExt cx="678391" cy="405866"/>
          </a:xfrm>
        </p:grpSpPr>
        <p:pic>
          <p:nvPicPr>
            <p:cNvPr id="26" name="Graphic 25" descr="Statistics">
              <a:extLst>
                <a:ext uri="{FF2B5EF4-FFF2-40B4-BE49-F238E27FC236}">
                  <a16:creationId xmlns:a16="http://schemas.microsoft.com/office/drawing/2014/main" id="{D352CE5D-4082-44C9-8E22-733F24B3DB31}"/>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74294" y="2263390"/>
              <a:ext cx="281370" cy="221578"/>
            </a:xfrm>
            <a:prstGeom prst="rect">
              <a:avLst/>
            </a:prstGeom>
          </p:spPr>
        </p:pic>
        <p:sp>
          <p:nvSpPr>
            <p:cNvPr id="27" name="TextBox 26">
              <a:extLst>
                <a:ext uri="{FF2B5EF4-FFF2-40B4-BE49-F238E27FC236}">
                  <a16:creationId xmlns:a16="http://schemas.microsoft.com/office/drawing/2014/main" id="{FDB7A138-F729-48AA-88BF-F796F5BFE744}"/>
                </a:ext>
              </a:extLst>
            </p:cNvPr>
            <p:cNvSpPr txBox="1"/>
            <p:nvPr/>
          </p:nvSpPr>
          <p:spPr>
            <a:xfrm>
              <a:off x="375784" y="2438424"/>
              <a:ext cx="678391" cy="230832"/>
            </a:xfrm>
            <a:prstGeom prst="rect">
              <a:avLst/>
            </a:prstGeom>
            <a:noFill/>
          </p:spPr>
          <p:txBody>
            <a:bodyPr wrap="none" rtlCol="0">
              <a:spAutoFit/>
            </a:bodyPr>
            <a:lstStyle/>
            <a:p>
              <a:pPr algn="ctr"/>
              <a:r>
                <a:rPr lang="en-GB" sz="900" b="1" dirty="0">
                  <a:solidFill>
                    <a:srgbClr val="003F48"/>
                  </a:solidFill>
                  <a:latin typeface="Avenir LT Pro 65 Medium" panose="020B0603020203020204" pitchFamily="34" charset="0"/>
                </a:rPr>
                <a:t>Analytics</a:t>
              </a:r>
            </a:p>
          </p:txBody>
        </p:sp>
      </p:grpSp>
      <p:sp>
        <p:nvSpPr>
          <p:cNvPr id="28" name="TextBox 27">
            <a:extLst>
              <a:ext uri="{FF2B5EF4-FFF2-40B4-BE49-F238E27FC236}">
                <a16:creationId xmlns:a16="http://schemas.microsoft.com/office/drawing/2014/main" id="{3390C467-2BE8-4D22-97E7-709F8149ECF3}"/>
              </a:ext>
            </a:extLst>
          </p:cNvPr>
          <p:cNvSpPr txBox="1"/>
          <p:nvPr/>
        </p:nvSpPr>
        <p:spPr>
          <a:xfrm>
            <a:off x="1202045" y="2422226"/>
            <a:ext cx="1885035" cy="461665"/>
          </a:xfrm>
          <a:prstGeom prst="rect">
            <a:avLst/>
          </a:prstGeom>
          <a:noFill/>
        </p:spPr>
        <p:txBody>
          <a:bodyPr wrap="square" lIns="0" rIns="0" rtlCol="0">
            <a:spAutoFit/>
          </a:bodyPr>
          <a:lstStyle>
            <a:defPPr>
              <a:defRPr lang="en-US"/>
            </a:defPPr>
            <a:lvl1pPr marL="177800" indent="-177800">
              <a:buFont typeface="Arial" panose="020B0604020202020204" pitchFamily="34" charset="0"/>
              <a:buChar char="•"/>
              <a:defRPr sz="1200">
                <a:solidFill>
                  <a:schemeClr val="bg2">
                    <a:lumMod val="75000"/>
                  </a:schemeClr>
                </a:solidFill>
              </a:defRPr>
            </a:lvl1pPr>
          </a:lstStyle>
          <a:p>
            <a:pPr marL="0" indent="0">
              <a:buClr>
                <a:srgbClr val="003F48"/>
              </a:buClr>
              <a:buNone/>
            </a:pPr>
            <a:r>
              <a:rPr lang="en-GB" sz="800" dirty="0">
                <a:solidFill>
                  <a:schemeClr val="tx1"/>
                </a:solidFill>
                <a:latin typeface="Avenir LT Pro 65 Medium" panose="020B0603020203020204" pitchFamily="34" charset="0"/>
              </a:rPr>
              <a:t>Descriptive segmentations, operational campaign KPI and campaign-level results.</a:t>
            </a:r>
          </a:p>
        </p:txBody>
      </p:sp>
      <p:sp>
        <p:nvSpPr>
          <p:cNvPr id="29" name="TextBox 28">
            <a:extLst>
              <a:ext uri="{FF2B5EF4-FFF2-40B4-BE49-F238E27FC236}">
                <a16:creationId xmlns:a16="http://schemas.microsoft.com/office/drawing/2014/main" id="{6633CBFA-8F85-47EB-A68E-7C589AAC706B}"/>
              </a:ext>
            </a:extLst>
          </p:cNvPr>
          <p:cNvSpPr txBox="1"/>
          <p:nvPr/>
        </p:nvSpPr>
        <p:spPr>
          <a:xfrm>
            <a:off x="3573552" y="2422226"/>
            <a:ext cx="2357912" cy="461665"/>
          </a:xfrm>
          <a:prstGeom prst="rect">
            <a:avLst/>
          </a:prstGeom>
          <a:noFill/>
        </p:spPr>
        <p:txBody>
          <a:bodyPr wrap="square" lIns="0" rIns="0" rtlCol="0">
            <a:spAutoFit/>
          </a:bodyPr>
          <a:lstStyle>
            <a:defPPr>
              <a:defRPr lang="en-US"/>
            </a:defPPr>
            <a:lvl1pPr marL="177800" indent="-177800">
              <a:buFont typeface="Arial" panose="020B0604020202020204" pitchFamily="34" charset="0"/>
              <a:buChar char="•"/>
              <a:defRPr sz="1200">
                <a:solidFill>
                  <a:schemeClr val="bg2">
                    <a:lumMod val="75000"/>
                  </a:schemeClr>
                </a:solidFill>
              </a:defRPr>
            </a:lvl1pPr>
          </a:lstStyle>
          <a:p>
            <a:pPr marL="0" indent="0">
              <a:buClr>
                <a:srgbClr val="003F48"/>
              </a:buClr>
              <a:buNone/>
            </a:pPr>
            <a:r>
              <a:rPr lang="en-GB" sz="800" dirty="0">
                <a:solidFill>
                  <a:schemeClr val="tx1"/>
                </a:solidFill>
                <a:latin typeface="Avenir LT Pro 65 Medium" panose="020B0603020203020204" pitchFamily="34" charset="0"/>
              </a:rPr>
              <a:t>Predictive and prescriptive segmentations, activity measurement &amp; optimisation, and machine learning.</a:t>
            </a:r>
          </a:p>
        </p:txBody>
      </p:sp>
      <p:grpSp>
        <p:nvGrpSpPr>
          <p:cNvPr id="22" name="Group 21">
            <a:extLst>
              <a:ext uri="{FF2B5EF4-FFF2-40B4-BE49-F238E27FC236}">
                <a16:creationId xmlns:a16="http://schemas.microsoft.com/office/drawing/2014/main" id="{77ACEF4F-C3D3-5664-9A50-0E6C9E65E3CA}"/>
              </a:ext>
            </a:extLst>
          </p:cNvPr>
          <p:cNvGrpSpPr/>
          <p:nvPr/>
        </p:nvGrpSpPr>
        <p:grpSpPr>
          <a:xfrm>
            <a:off x="477574" y="2945465"/>
            <a:ext cx="474810" cy="416031"/>
            <a:chOff x="477574" y="2724585"/>
            <a:chExt cx="474810" cy="416031"/>
          </a:xfrm>
        </p:grpSpPr>
        <p:grpSp>
          <p:nvGrpSpPr>
            <p:cNvPr id="8" name="Group 7">
              <a:extLst>
                <a:ext uri="{FF2B5EF4-FFF2-40B4-BE49-F238E27FC236}">
                  <a16:creationId xmlns:a16="http://schemas.microsoft.com/office/drawing/2014/main" id="{22C36E71-964B-46E1-874E-E2B4487CC01C}"/>
                </a:ext>
              </a:extLst>
            </p:cNvPr>
            <p:cNvGrpSpPr/>
            <p:nvPr/>
          </p:nvGrpSpPr>
          <p:grpSpPr>
            <a:xfrm>
              <a:off x="605172" y="2724585"/>
              <a:ext cx="219615" cy="219015"/>
              <a:chOff x="543242" y="4390643"/>
              <a:chExt cx="487091" cy="486024"/>
            </a:xfrm>
            <a:solidFill>
              <a:srgbClr val="003F48"/>
            </a:solidFill>
          </p:grpSpPr>
          <p:pic>
            <p:nvPicPr>
              <p:cNvPr id="30" name="Graphic 29" descr="Television">
                <a:extLst>
                  <a:ext uri="{FF2B5EF4-FFF2-40B4-BE49-F238E27FC236}">
                    <a16:creationId xmlns:a16="http://schemas.microsoft.com/office/drawing/2014/main" id="{C9D6B423-3155-4E98-8D07-4083D46A8661}"/>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43242" y="4390643"/>
                <a:ext cx="487091" cy="486024"/>
              </a:xfrm>
              <a:prstGeom prst="rect">
                <a:avLst/>
              </a:prstGeom>
            </p:spPr>
          </p:pic>
          <p:pic>
            <p:nvPicPr>
              <p:cNvPr id="31" name="Graphic 30" descr="Blockchain">
                <a:extLst>
                  <a:ext uri="{FF2B5EF4-FFF2-40B4-BE49-F238E27FC236}">
                    <a16:creationId xmlns:a16="http://schemas.microsoft.com/office/drawing/2014/main" id="{25A2E633-FB4E-44A8-B09A-567FA9F220D5}"/>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94328" y="4511461"/>
                <a:ext cx="184917" cy="184917"/>
              </a:xfrm>
              <a:prstGeom prst="rect">
                <a:avLst/>
              </a:prstGeom>
            </p:spPr>
          </p:pic>
        </p:grpSp>
        <p:sp>
          <p:nvSpPr>
            <p:cNvPr id="32" name="TextBox 31">
              <a:extLst>
                <a:ext uri="{FF2B5EF4-FFF2-40B4-BE49-F238E27FC236}">
                  <a16:creationId xmlns:a16="http://schemas.microsoft.com/office/drawing/2014/main" id="{7AB7B2D1-C392-410E-B4CF-788A3B791BDE}"/>
                </a:ext>
              </a:extLst>
            </p:cNvPr>
            <p:cNvSpPr txBox="1"/>
            <p:nvPr/>
          </p:nvSpPr>
          <p:spPr>
            <a:xfrm>
              <a:off x="477574" y="2909784"/>
              <a:ext cx="474810" cy="230832"/>
            </a:xfrm>
            <a:prstGeom prst="rect">
              <a:avLst/>
            </a:prstGeom>
            <a:noFill/>
          </p:spPr>
          <p:txBody>
            <a:bodyPr wrap="none" rtlCol="0">
              <a:spAutoFit/>
            </a:bodyPr>
            <a:lstStyle/>
            <a:p>
              <a:pPr algn="ctr"/>
              <a:r>
                <a:rPr lang="en-GB" sz="900" b="1" dirty="0">
                  <a:solidFill>
                    <a:srgbClr val="003F48"/>
                  </a:solidFill>
                  <a:latin typeface="Avenir LT Pro 65 Medium" panose="020B0603020203020204" pitchFamily="34" charset="0"/>
                </a:rPr>
                <a:t>Tools</a:t>
              </a:r>
            </a:p>
          </p:txBody>
        </p:sp>
      </p:grpSp>
      <p:sp>
        <p:nvSpPr>
          <p:cNvPr id="33" name="TextBox 32">
            <a:extLst>
              <a:ext uri="{FF2B5EF4-FFF2-40B4-BE49-F238E27FC236}">
                <a16:creationId xmlns:a16="http://schemas.microsoft.com/office/drawing/2014/main" id="{391E4641-F2A9-4288-A6F0-9DFB7953E2D5}"/>
              </a:ext>
            </a:extLst>
          </p:cNvPr>
          <p:cNvSpPr txBox="1"/>
          <p:nvPr/>
        </p:nvSpPr>
        <p:spPr>
          <a:xfrm>
            <a:off x="1202045" y="2915139"/>
            <a:ext cx="1885035" cy="461665"/>
          </a:xfrm>
          <a:prstGeom prst="rect">
            <a:avLst/>
          </a:prstGeom>
          <a:noFill/>
        </p:spPr>
        <p:txBody>
          <a:bodyPr wrap="square" lIns="0" rIns="0" rtlCol="0">
            <a:spAutoFit/>
          </a:bodyPr>
          <a:lstStyle>
            <a:defPPr>
              <a:defRPr lang="en-US"/>
            </a:defPPr>
            <a:lvl1pPr marL="177800" indent="-177800">
              <a:buFont typeface="Arial" panose="020B0604020202020204" pitchFamily="34" charset="0"/>
              <a:buChar char="•"/>
              <a:defRPr sz="1200">
                <a:solidFill>
                  <a:schemeClr val="bg2">
                    <a:lumMod val="75000"/>
                  </a:schemeClr>
                </a:solidFill>
              </a:defRPr>
            </a:lvl1pPr>
          </a:lstStyle>
          <a:p>
            <a:pPr marL="0" indent="0">
              <a:buClr>
                <a:srgbClr val="003F48"/>
              </a:buClr>
              <a:buNone/>
            </a:pPr>
            <a:r>
              <a:rPr lang="en-GB" sz="800" dirty="0">
                <a:solidFill>
                  <a:schemeClr val="tx1"/>
                </a:solidFill>
                <a:latin typeface="Avenir LT Pro 65 Medium" panose="020B0603020203020204" pitchFamily="34" charset="0"/>
              </a:rPr>
              <a:t>Independent marketing, sales and service channels supported by disparate tools.</a:t>
            </a:r>
          </a:p>
        </p:txBody>
      </p:sp>
      <p:sp>
        <p:nvSpPr>
          <p:cNvPr id="34" name="TextBox 33">
            <a:extLst>
              <a:ext uri="{FF2B5EF4-FFF2-40B4-BE49-F238E27FC236}">
                <a16:creationId xmlns:a16="http://schemas.microsoft.com/office/drawing/2014/main" id="{289EBE07-523A-434A-AE4B-B38CADEBE594}"/>
              </a:ext>
            </a:extLst>
          </p:cNvPr>
          <p:cNvSpPr txBox="1"/>
          <p:nvPr/>
        </p:nvSpPr>
        <p:spPr>
          <a:xfrm>
            <a:off x="3573552" y="2915139"/>
            <a:ext cx="2357912" cy="461665"/>
          </a:xfrm>
          <a:prstGeom prst="rect">
            <a:avLst/>
          </a:prstGeom>
          <a:noFill/>
        </p:spPr>
        <p:txBody>
          <a:bodyPr wrap="square" lIns="0" rIns="0" rtlCol="0">
            <a:spAutoFit/>
          </a:bodyPr>
          <a:lstStyle>
            <a:defPPr>
              <a:defRPr lang="en-US"/>
            </a:defPPr>
            <a:lvl1pPr marL="177800" indent="-177800">
              <a:buFont typeface="Arial" panose="020B0604020202020204" pitchFamily="34" charset="0"/>
              <a:buChar char="•"/>
              <a:defRPr sz="1200">
                <a:solidFill>
                  <a:schemeClr val="bg2">
                    <a:lumMod val="75000"/>
                  </a:schemeClr>
                </a:solidFill>
              </a:defRPr>
            </a:lvl1pPr>
          </a:lstStyle>
          <a:p>
            <a:pPr marL="0" indent="0">
              <a:buClr>
                <a:srgbClr val="003F48"/>
              </a:buClr>
              <a:buNone/>
            </a:pPr>
            <a:r>
              <a:rPr lang="en-GB" sz="800" dirty="0">
                <a:solidFill>
                  <a:schemeClr val="tx1"/>
                </a:solidFill>
                <a:latin typeface="Avenir LT Pro 65 Medium" panose="020B0603020203020204" pitchFamily="34" charset="0"/>
              </a:rPr>
              <a:t>Cross channel marketing, omnichannel sales and service supported by integrated tools and single customer view.</a:t>
            </a:r>
          </a:p>
        </p:txBody>
      </p:sp>
      <p:sp>
        <p:nvSpPr>
          <p:cNvPr id="36" name="TextBox 35">
            <a:extLst>
              <a:ext uri="{FF2B5EF4-FFF2-40B4-BE49-F238E27FC236}">
                <a16:creationId xmlns:a16="http://schemas.microsoft.com/office/drawing/2014/main" id="{28B2B54F-D47B-4B1C-B74E-9A2F65F82E17}"/>
              </a:ext>
            </a:extLst>
          </p:cNvPr>
          <p:cNvSpPr txBox="1"/>
          <p:nvPr/>
        </p:nvSpPr>
        <p:spPr>
          <a:xfrm>
            <a:off x="1202045" y="3427016"/>
            <a:ext cx="1885035" cy="461665"/>
          </a:xfrm>
          <a:prstGeom prst="rect">
            <a:avLst/>
          </a:prstGeom>
          <a:noFill/>
        </p:spPr>
        <p:txBody>
          <a:bodyPr wrap="square" lIns="0" rIns="0" rtlCol="0">
            <a:spAutoFit/>
          </a:bodyPr>
          <a:lstStyle>
            <a:defPPr>
              <a:defRPr lang="en-US"/>
            </a:defPPr>
            <a:lvl1pPr marL="177800" indent="-177800">
              <a:buFont typeface="Arial" panose="020B0604020202020204" pitchFamily="34" charset="0"/>
              <a:buChar char="•"/>
              <a:defRPr sz="1200">
                <a:solidFill>
                  <a:schemeClr val="bg2">
                    <a:lumMod val="75000"/>
                  </a:schemeClr>
                </a:solidFill>
              </a:defRPr>
            </a:lvl1pPr>
          </a:lstStyle>
          <a:p>
            <a:pPr marL="0" indent="0">
              <a:buClr>
                <a:srgbClr val="003F48"/>
              </a:buClr>
              <a:buNone/>
            </a:pPr>
            <a:r>
              <a:rPr lang="en-GB" sz="800" dirty="0">
                <a:solidFill>
                  <a:schemeClr val="tx1"/>
                </a:solidFill>
                <a:latin typeface="Avenir LT Pro 65 Medium" panose="020B0603020203020204" pitchFamily="34" charset="0"/>
              </a:rPr>
              <a:t>Customer focused with basic understanding of customer journeys and analytical skills.</a:t>
            </a:r>
          </a:p>
        </p:txBody>
      </p:sp>
      <p:grpSp>
        <p:nvGrpSpPr>
          <p:cNvPr id="15" name="Group 14">
            <a:extLst>
              <a:ext uri="{FF2B5EF4-FFF2-40B4-BE49-F238E27FC236}">
                <a16:creationId xmlns:a16="http://schemas.microsoft.com/office/drawing/2014/main" id="{BCD3C57C-5209-9837-B66C-F7CE1521997D}"/>
              </a:ext>
            </a:extLst>
          </p:cNvPr>
          <p:cNvGrpSpPr/>
          <p:nvPr/>
        </p:nvGrpSpPr>
        <p:grpSpPr>
          <a:xfrm>
            <a:off x="434293" y="3433621"/>
            <a:ext cx="561372" cy="426015"/>
            <a:chOff x="434293" y="3298049"/>
            <a:chExt cx="561372" cy="426015"/>
          </a:xfrm>
        </p:grpSpPr>
        <p:pic>
          <p:nvPicPr>
            <p:cNvPr id="35" name="Graphic 34" descr="Group">
              <a:extLst>
                <a:ext uri="{FF2B5EF4-FFF2-40B4-BE49-F238E27FC236}">
                  <a16:creationId xmlns:a16="http://schemas.microsoft.com/office/drawing/2014/main" id="{F098C866-1A2A-43AA-B5EF-884354445E76}"/>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35158" y="3298049"/>
              <a:ext cx="359643" cy="265844"/>
            </a:xfrm>
            <a:prstGeom prst="rect">
              <a:avLst/>
            </a:prstGeom>
          </p:spPr>
        </p:pic>
        <p:sp>
          <p:nvSpPr>
            <p:cNvPr id="37" name="TextBox 36">
              <a:extLst>
                <a:ext uri="{FF2B5EF4-FFF2-40B4-BE49-F238E27FC236}">
                  <a16:creationId xmlns:a16="http://schemas.microsoft.com/office/drawing/2014/main" id="{869C6319-73FF-499D-9911-780FF49A6CB4}"/>
                </a:ext>
              </a:extLst>
            </p:cNvPr>
            <p:cNvSpPr txBox="1"/>
            <p:nvPr/>
          </p:nvSpPr>
          <p:spPr>
            <a:xfrm>
              <a:off x="434293" y="3493232"/>
              <a:ext cx="561372" cy="230832"/>
            </a:xfrm>
            <a:prstGeom prst="rect">
              <a:avLst/>
            </a:prstGeom>
            <a:noFill/>
          </p:spPr>
          <p:txBody>
            <a:bodyPr wrap="none" rtlCol="0">
              <a:spAutoFit/>
            </a:bodyPr>
            <a:lstStyle/>
            <a:p>
              <a:pPr algn="ctr"/>
              <a:r>
                <a:rPr lang="en-GB" sz="900" b="1" dirty="0">
                  <a:solidFill>
                    <a:srgbClr val="003F48"/>
                  </a:solidFill>
                  <a:latin typeface="Avenir LT Pro 65 Medium" panose="020B0603020203020204" pitchFamily="34" charset="0"/>
                </a:rPr>
                <a:t>People</a:t>
              </a:r>
            </a:p>
          </p:txBody>
        </p:sp>
      </p:grpSp>
      <p:sp>
        <p:nvSpPr>
          <p:cNvPr id="38" name="TextBox 37">
            <a:extLst>
              <a:ext uri="{FF2B5EF4-FFF2-40B4-BE49-F238E27FC236}">
                <a16:creationId xmlns:a16="http://schemas.microsoft.com/office/drawing/2014/main" id="{0027572E-9CDE-4650-8CFF-EA1496A1E26D}"/>
              </a:ext>
            </a:extLst>
          </p:cNvPr>
          <p:cNvSpPr txBox="1"/>
          <p:nvPr/>
        </p:nvSpPr>
        <p:spPr>
          <a:xfrm>
            <a:off x="3573552" y="3427016"/>
            <a:ext cx="2357912" cy="461665"/>
          </a:xfrm>
          <a:prstGeom prst="rect">
            <a:avLst/>
          </a:prstGeom>
          <a:noFill/>
        </p:spPr>
        <p:txBody>
          <a:bodyPr wrap="square" lIns="0" rIns="0" rtlCol="0">
            <a:spAutoFit/>
          </a:bodyPr>
          <a:lstStyle>
            <a:defPPr>
              <a:defRPr lang="en-US"/>
            </a:defPPr>
            <a:lvl1pPr marL="177800" indent="-177800">
              <a:buFont typeface="Arial" panose="020B0604020202020204" pitchFamily="34" charset="0"/>
              <a:buChar char="•"/>
              <a:defRPr sz="1200">
                <a:solidFill>
                  <a:schemeClr val="bg2">
                    <a:lumMod val="75000"/>
                  </a:schemeClr>
                </a:solidFill>
              </a:defRPr>
            </a:lvl1pPr>
          </a:lstStyle>
          <a:p>
            <a:pPr marL="0" indent="0">
              <a:buClr>
                <a:srgbClr val="003F48"/>
              </a:buClr>
              <a:buNone/>
            </a:pPr>
            <a:r>
              <a:rPr lang="en-GB" sz="800" dirty="0">
                <a:solidFill>
                  <a:schemeClr val="tx1"/>
                </a:solidFill>
                <a:latin typeface="Avenir LT Pro 65 Medium" panose="020B0603020203020204" pitchFamily="34" charset="0"/>
              </a:rPr>
              <a:t>Holistic and balanced customer and commercial focus with good understanding of customer journeys, strong analytical skills.</a:t>
            </a:r>
          </a:p>
        </p:txBody>
      </p:sp>
      <p:sp>
        <p:nvSpPr>
          <p:cNvPr id="14" name="TextBox 13">
            <a:extLst>
              <a:ext uri="{FF2B5EF4-FFF2-40B4-BE49-F238E27FC236}">
                <a16:creationId xmlns:a16="http://schemas.microsoft.com/office/drawing/2014/main" id="{13E58016-4BEE-DF8F-0DD7-C424C6CC1E23}"/>
              </a:ext>
            </a:extLst>
          </p:cNvPr>
          <p:cNvSpPr txBox="1"/>
          <p:nvPr/>
        </p:nvSpPr>
        <p:spPr>
          <a:xfrm>
            <a:off x="472146" y="3990175"/>
            <a:ext cx="3912319" cy="169277"/>
          </a:xfrm>
          <a:prstGeom prst="rect">
            <a:avLst/>
          </a:prstGeom>
        </p:spPr>
        <p:txBody>
          <a:bodyPr wrap="square" lIns="36000" rIns="36000" anchor="ctr">
            <a:spAutoFit/>
          </a:bodyPr>
          <a:lstStyle>
            <a:defPPr>
              <a:defRPr lang="en-US"/>
            </a:defPPr>
            <a:lvl1pPr>
              <a:defRPr sz="500" spc="59">
                <a:solidFill>
                  <a:schemeClr val="tx1">
                    <a:lumMod val="50000"/>
                    <a:lumOff val="50000"/>
                  </a:schemeClr>
                </a:solidFill>
                <a:latin typeface="Avenir LT Pro 65 Medium" panose="020B0603020203020204" pitchFamily="34" charset="0"/>
              </a:defRPr>
            </a:lvl1pPr>
          </a:lstStyle>
          <a:p>
            <a:r>
              <a:rPr lang="en-GB" dirty="0"/>
              <a:t>*See Customer Strategy Pocketbook for information about tracks</a:t>
            </a:r>
          </a:p>
        </p:txBody>
      </p:sp>
      <p:cxnSp>
        <p:nvCxnSpPr>
          <p:cNvPr id="41" name="Straight Connector 40">
            <a:extLst>
              <a:ext uri="{FF2B5EF4-FFF2-40B4-BE49-F238E27FC236}">
                <a16:creationId xmlns:a16="http://schemas.microsoft.com/office/drawing/2014/main" id="{5C73EA3B-8A6B-82EF-5DE9-3674B4D19E04}"/>
              </a:ext>
            </a:extLst>
          </p:cNvPr>
          <p:cNvCxnSpPr/>
          <p:nvPr/>
        </p:nvCxnSpPr>
        <p:spPr>
          <a:xfrm flipV="1">
            <a:off x="937156" y="2367157"/>
            <a:ext cx="5044721" cy="0"/>
          </a:xfrm>
          <a:prstGeom prst="line">
            <a:avLst/>
          </a:prstGeom>
          <a:ln>
            <a:solidFill>
              <a:srgbClr val="003F48"/>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A7A33FC-BB3E-9394-DC5F-617C196BFC22}"/>
              </a:ext>
            </a:extLst>
          </p:cNvPr>
          <p:cNvCxnSpPr/>
          <p:nvPr/>
        </p:nvCxnSpPr>
        <p:spPr>
          <a:xfrm flipV="1">
            <a:off x="937156" y="2906649"/>
            <a:ext cx="5044721" cy="0"/>
          </a:xfrm>
          <a:prstGeom prst="line">
            <a:avLst/>
          </a:prstGeom>
          <a:ln>
            <a:solidFill>
              <a:srgbClr val="003F48"/>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7CAE5EB-929B-2320-0A36-292898181C44}"/>
              </a:ext>
            </a:extLst>
          </p:cNvPr>
          <p:cNvCxnSpPr/>
          <p:nvPr/>
        </p:nvCxnSpPr>
        <p:spPr>
          <a:xfrm flipV="1">
            <a:off x="937156" y="3390250"/>
            <a:ext cx="5044721" cy="0"/>
          </a:xfrm>
          <a:prstGeom prst="line">
            <a:avLst/>
          </a:prstGeom>
          <a:ln>
            <a:solidFill>
              <a:srgbClr val="003F4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08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986851C2-2CAC-80EC-0A9B-F200CB5E2C3A}"/>
              </a:ext>
            </a:extLst>
          </p:cNvPr>
          <p:cNvGraphicFramePr>
            <a:graphicFrameLocks noGrp="1"/>
          </p:cNvGraphicFramePr>
          <p:nvPr>
            <p:extLst>
              <p:ext uri="{D42A27DB-BD31-4B8C-83A1-F6EECF244321}">
                <p14:modId xmlns:p14="http://schemas.microsoft.com/office/powerpoint/2010/main" val="216374588"/>
              </p:ext>
            </p:extLst>
          </p:nvPr>
        </p:nvGraphicFramePr>
        <p:xfrm>
          <a:off x="475916" y="1286626"/>
          <a:ext cx="5456337" cy="2467194"/>
        </p:xfrm>
        <a:graphic>
          <a:graphicData uri="http://schemas.openxmlformats.org/drawingml/2006/table">
            <a:tbl>
              <a:tblPr>
                <a:tableStyleId>{5C22544A-7EE6-4342-B048-85BDC9FD1C3A}</a:tableStyleId>
              </a:tblPr>
              <a:tblGrid>
                <a:gridCol w="705437">
                  <a:extLst>
                    <a:ext uri="{9D8B030D-6E8A-4147-A177-3AD203B41FA5}">
                      <a16:colId xmlns:a16="http://schemas.microsoft.com/office/drawing/2014/main" val="560982161"/>
                    </a:ext>
                  </a:extLst>
                </a:gridCol>
                <a:gridCol w="1902584">
                  <a:extLst>
                    <a:ext uri="{9D8B030D-6E8A-4147-A177-3AD203B41FA5}">
                      <a16:colId xmlns:a16="http://schemas.microsoft.com/office/drawing/2014/main" val="1371149941"/>
                    </a:ext>
                  </a:extLst>
                </a:gridCol>
                <a:gridCol w="897513">
                  <a:extLst>
                    <a:ext uri="{9D8B030D-6E8A-4147-A177-3AD203B41FA5}">
                      <a16:colId xmlns:a16="http://schemas.microsoft.com/office/drawing/2014/main" val="634463181"/>
                    </a:ext>
                  </a:extLst>
                </a:gridCol>
                <a:gridCol w="1950803">
                  <a:extLst>
                    <a:ext uri="{9D8B030D-6E8A-4147-A177-3AD203B41FA5}">
                      <a16:colId xmlns:a16="http://schemas.microsoft.com/office/drawing/2014/main" val="4093787236"/>
                    </a:ext>
                  </a:extLst>
                </a:gridCol>
              </a:tblGrid>
              <a:tr h="556462">
                <a:tc>
                  <a:txBody>
                    <a:bodyPr/>
                    <a:lstStyle/>
                    <a:p>
                      <a:pPr marL="0" algn="r" defTabSz="378013" rtl="0" eaLnBrk="1" latinLnBrk="0" hangingPunct="1"/>
                      <a:r>
                        <a:rPr lang="en-GB" sz="700" b="1" kern="1200" dirty="0">
                          <a:solidFill>
                            <a:srgbClr val="003F48"/>
                          </a:solidFill>
                          <a:latin typeface="Avenir LT Pro 65 Medium" panose="020B0603020203020204" pitchFamily="34" charset="0"/>
                          <a:ea typeface="+mn-ea"/>
                          <a:cs typeface="+mn-cs"/>
                        </a:rPr>
                        <a:t>ANALYTICS</a:t>
                      </a:r>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latin typeface="Avenir LT Pro 65 Medium" panose="020B0603020203020204" pitchFamily="34" charset="0"/>
                          <a:ea typeface="+mn-ea"/>
                          <a:cs typeface="+mn-cs"/>
                        </a:rPr>
                        <a:t>Turing raw data into useful information and insight, such as analysis, statistical models, segmentation and customer profiles.</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700" b="1" kern="1200" dirty="0">
                          <a:solidFill>
                            <a:srgbClr val="003F48"/>
                          </a:solidFill>
                          <a:latin typeface="Avenir LT Pro 65 Medium" panose="020B0603020203020204" pitchFamily="34" charset="0"/>
                          <a:ea typeface="+mn-ea"/>
                          <a:cs typeface="+mn-cs"/>
                        </a:rPr>
                        <a:t>OMNICHANNEL</a:t>
                      </a:r>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latin typeface="Avenir LT Pro 65 Medium" panose="020B0603020203020204" pitchFamily="34" charset="0"/>
                          <a:ea typeface="+mn-ea"/>
                          <a:cs typeface="+mn-cs"/>
                        </a:rPr>
                        <a:t>Seamless and consistent customer experience across all channels, meaning customers can use any channel and achieve the same results.</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145460"/>
                  </a:ext>
                </a:extLst>
              </a:tr>
              <a:tr h="552020">
                <a:tc>
                  <a:txBody>
                    <a:bodyPr/>
                    <a:lstStyle/>
                    <a:p>
                      <a:pPr marL="0" algn="r" defTabSz="378013" rtl="0" eaLnBrk="1" latinLnBrk="0" hangingPunct="1"/>
                      <a:r>
                        <a:rPr lang="en-GB" sz="700" b="1" kern="1200" dirty="0">
                          <a:solidFill>
                            <a:srgbClr val="003F48"/>
                          </a:solidFill>
                          <a:latin typeface="Avenir LT Pro 65 Medium" panose="020B0603020203020204" pitchFamily="34" charset="0"/>
                          <a:ea typeface="+mn-ea"/>
                          <a:cs typeface="+mn-cs"/>
                        </a:rPr>
                        <a:t>CUSTOMER JOURNEY</a:t>
                      </a:r>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latin typeface="Avenir LT Pro 65 Medium" panose="020B0603020203020204" pitchFamily="34" charset="0"/>
                          <a:ea typeface="+mn-ea"/>
                          <a:cs typeface="+mn-cs"/>
                        </a:rPr>
                        <a:t>Managing the end-to-end customer experience from initial awareness and onboarding to retention and advocacy.</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378013" rtl="0" eaLnBrk="1" latinLnBrk="0" hangingPunct="1"/>
                      <a:r>
                        <a:rPr lang="en-GB" sz="700" b="1" kern="1200" dirty="0">
                          <a:solidFill>
                            <a:srgbClr val="003F48"/>
                          </a:solidFill>
                          <a:latin typeface="Avenir LT Pro 65 Medium" panose="020B0603020203020204" pitchFamily="34" charset="0"/>
                          <a:ea typeface="+mn-ea"/>
                          <a:cs typeface="+mn-cs"/>
                        </a:rPr>
                        <a:t>NO-CODE /</a:t>
                      </a:r>
                    </a:p>
                    <a:p>
                      <a:pPr marL="0" algn="r" defTabSz="378013" rtl="0" eaLnBrk="1" latinLnBrk="0" hangingPunct="1"/>
                      <a:r>
                        <a:rPr lang="en-GB" sz="700" b="1" kern="1200" dirty="0">
                          <a:solidFill>
                            <a:srgbClr val="003F48"/>
                          </a:solidFill>
                          <a:latin typeface="Avenir LT Pro 65 Medium" panose="020B0603020203020204" pitchFamily="34" charset="0"/>
                          <a:ea typeface="+mn-ea"/>
                          <a:cs typeface="+mn-cs"/>
                        </a:rPr>
                        <a:t>LOW-CODE</a:t>
                      </a:r>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latin typeface="Avenir LT Pro 65 Medium" panose="020B0603020203020204" pitchFamily="34" charset="0"/>
                          <a:ea typeface="+mn-ea"/>
                          <a:cs typeface="+mn-cs"/>
                        </a:rPr>
                        <a:t>Hides methods for building applications and data analysis behind more visual, pre-built or intelligent tools. This increases accessibility to non-specialist business users.</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4586251"/>
                  </a:ext>
                </a:extLst>
              </a:tr>
              <a:tr h="467155">
                <a:tc>
                  <a:txBody>
                    <a:bodyPr/>
                    <a:lstStyle/>
                    <a:p>
                      <a:pPr marL="0" algn="r" defTabSz="378013" rtl="0" eaLnBrk="1" latinLnBrk="0" hangingPunct="1"/>
                      <a:r>
                        <a:rPr lang="en-GB" sz="700" b="1" kern="1200" dirty="0">
                          <a:solidFill>
                            <a:srgbClr val="003F48"/>
                          </a:solidFill>
                          <a:latin typeface="Avenir LT Pro 65 Medium" panose="020B0603020203020204" pitchFamily="34" charset="0"/>
                          <a:ea typeface="+mn-ea"/>
                          <a:cs typeface="+mn-cs"/>
                        </a:rPr>
                        <a:t>DESCRIPTIVE ANALYTICS</a:t>
                      </a:r>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latin typeface="Avenir LT Pro 65 Medium" panose="020B0603020203020204" pitchFamily="34" charset="0"/>
                          <a:ea typeface="+mn-ea"/>
                          <a:cs typeface="+mn-cs"/>
                        </a:rPr>
                        <a:t>Analysis that produces insights that describe customer behaviours, status or value. E.g. geodemographic segments.</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378013" rtl="0" eaLnBrk="1" latinLnBrk="0" hangingPunct="1"/>
                      <a:r>
                        <a:rPr lang="en-GB" sz="700" b="1" kern="1200" dirty="0">
                          <a:solidFill>
                            <a:srgbClr val="003F48"/>
                          </a:solidFill>
                          <a:latin typeface="Avenir LT Pro 65 Medium" panose="020B0603020203020204" pitchFamily="34" charset="0"/>
                          <a:ea typeface="+mn-ea"/>
                          <a:cs typeface="+mn-cs"/>
                        </a:rPr>
                        <a:t>PERSONALISATION</a:t>
                      </a:r>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latin typeface="Avenir LT Pro 65 Medium" panose="020B0603020203020204" pitchFamily="34" charset="0"/>
                          <a:ea typeface="+mn-ea"/>
                          <a:cs typeface="+mn-cs"/>
                        </a:rPr>
                        <a:t>Tailoring experiences, products, messages, services or offers to the individual customer’s circumstance and behaviour.</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8768566"/>
                  </a:ext>
                </a:extLst>
              </a:tr>
              <a:tr h="461962">
                <a:tc>
                  <a:txBody>
                    <a:bodyPr/>
                    <a:lstStyle/>
                    <a:p>
                      <a:pPr algn="r"/>
                      <a:r>
                        <a:rPr lang="en-GB" sz="700" b="1" kern="1200" dirty="0">
                          <a:solidFill>
                            <a:srgbClr val="003F48"/>
                          </a:solidFill>
                          <a:latin typeface="Avenir LT Pro 65 Medium" panose="020B0603020203020204" pitchFamily="34" charset="0"/>
                          <a:ea typeface="+mn-ea"/>
                          <a:cs typeface="+mn-cs"/>
                        </a:rPr>
                        <a:t>ENGINE</a:t>
                      </a:r>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latin typeface="Avenir LT Pro 65 Medium" panose="020B0603020203020204" pitchFamily="34" charset="0"/>
                          <a:ea typeface="+mn-ea"/>
                          <a:cs typeface="+mn-cs"/>
                        </a:rPr>
                        <a:t>Self-contained tool for applying decision strategies at scale based on user-defined parameters and rules.</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378013" rtl="0" eaLnBrk="1" latinLnBrk="0" hangingPunct="1"/>
                      <a:r>
                        <a:rPr lang="en-GB" sz="700" b="1" kern="1200" dirty="0">
                          <a:solidFill>
                            <a:srgbClr val="003F48"/>
                          </a:solidFill>
                          <a:latin typeface="Avenir LT Pro 65 Medium" panose="020B0603020203020204" pitchFamily="34" charset="0"/>
                          <a:ea typeface="+mn-ea"/>
                          <a:cs typeface="+mn-cs"/>
                        </a:rPr>
                        <a:t>PREDICTIVE ANALYTICS</a:t>
                      </a:r>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latin typeface="Avenir LT Pro 65 Medium" panose="020B0603020203020204" pitchFamily="34" charset="0"/>
                          <a:ea typeface="+mn-ea"/>
                          <a:cs typeface="+mn-cs"/>
                        </a:rPr>
                        <a:t>Analysis that produces insights that predict propensity or likelihood of a customer doing something expected.</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9984385"/>
                  </a:ext>
                </a:extLst>
              </a:tr>
              <a:tr h="429595">
                <a:tc>
                  <a:txBody>
                    <a:bodyPr/>
                    <a:lstStyle/>
                    <a:p>
                      <a:pPr marL="0" marR="0" lvl="0" indent="0" algn="r" defTabSz="378013" rtl="0" eaLnBrk="1" fontAlgn="auto" latinLnBrk="0" hangingPunct="1">
                        <a:lnSpc>
                          <a:spcPct val="100000"/>
                        </a:lnSpc>
                        <a:spcBef>
                          <a:spcPts val="0"/>
                        </a:spcBef>
                        <a:spcAft>
                          <a:spcPts val="0"/>
                        </a:spcAft>
                        <a:buClrTx/>
                        <a:buSzTx/>
                        <a:buFontTx/>
                        <a:buNone/>
                        <a:tabLst/>
                        <a:defRPr/>
                      </a:pPr>
                      <a:r>
                        <a:rPr lang="en-GB" sz="700" b="1" kern="1200" dirty="0">
                          <a:solidFill>
                            <a:srgbClr val="003F48"/>
                          </a:solidFill>
                          <a:latin typeface="Avenir LT Pro 65 Medium" panose="020B0603020203020204" pitchFamily="34" charset="0"/>
                          <a:ea typeface="+mn-ea"/>
                          <a:cs typeface="+mn-cs"/>
                        </a:rPr>
                        <a:t>MACHINE LEARNING</a:t>
                      </a:r>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latin typeface="Avenir LT Pro 65 Medium" panose="020B0603020203020204" pitchFamily="34" charset="0"/>
                          <a:ea typeface="+mn-ea"/>
                          <a:cs typeface="+mn-cs"/>
                        </a:rPr>
                        <a:t>Software program trained using data to perform a specific task, learn from the process and improve. </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378013" rtl="0" eaLnBrk="1" latinLnBrk="0" hangingPunct="1"/>
                      <a:r>
                        <a:rPr lang="en-GB" sz="700" b="1" kern="1200" dirty="0">
                          <a:solidFill>
                            <a:srgbClr val="003F48"/>
                          </a:solidFill>
                          <a:latin typeface="Avenir LT Pro 65 Medium" panose="020B0603020203020204" pitchFamily="34" charset="0"/>
                          <a:ea typeface="+mn-ea"/>
                          <a:cs typeface="+mn-cs"/>
                        </a:rPr>
                        <a:t>PRESCRIPTIVE ANALYTICS</a:t>
                      </a:r>
                    </a:p>
                  </a:txBody>
                  <a:tcPr marL="21379" marR="21379"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latin typeface="Avenir LT Pro 65 Medium" panose="020B0603020203020204" pitchFamily="34" charset="0"/>
                          <a:ea typeface="+mn-ea"/>
                          <a:cs typeface="+mn-cs"/>
                        </a:rPr>
                        <a:t>Analysis that produces insights that trigger specific actions based on defined customer scenarios. E.g. optimising offer assignments.</a:t>
                      </a:r>
                    </a:p>
                  </a:txBody>
                  <a:tcPr marL="54304" marR="54304" marT="27153" marB="27153">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200274"/>
                  </a:ext>
                </a:extLst>
              </a:tr>
            </a:tbl>
          </a:graphicData>
        </a:graphic>
      </p:graphicFrame>
      <p:sp>
        <p:nvSpPr>
          <p:cNvPr id="11" name="Title 1">
            <a:extLst>
              <a:ext uri="{FF2B5EF4-FFF2-40B4-BE49-F238E27FC236}">
                <a16:creationId xmlns:a16="http://schemas.microsoft.com/office/drawing/2014/main" id="{D3C5D73C-D612-9EED-AA69-EA97348F625F}"/>
              </a:ext>
            </a:extLst>
          </p:cNvPr>
          <p:cNvSpPr txBox="1">
            <a:spLocks/>
          </p:cNvSpPr>
          <p:nvPr/>
        </p:nvSpPr>
        <p:spPr>
          <a:xfrm>
            <a:off x="475916" y="792683"/>
            <a:ext cx="4020200" cy="277178"/>
          </a:xfrm>
          <a:prstGeom prst="rect">
            <a:avLst/>
          </a:prstGeom>
          <a:noFill/>
        </p:spPr>
        <p:txBody>
          <a:bodyPr vert="horz" wrap="square" lIns="0" tIns="27153" rIns="0"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TERMINOLOGY</a:t>
            </a:r>
          </a:p>
        </p:txBody>
      </p:sp>
      <p:sp>
        <p:nvSpPr>
          <p:cNvPr id="2" name="TextBox 1">
            <a:extLst>
              <a:ext uri="{FF2B5EF4-FFF2-40B4-BE49-F238E27FC236}">
                <a16:creationId xmlns:a16="http://schemas.microsoft.com/office/drawing/2014/main" id="{4811964A-C195-4338-8AE6-B586558C2F56}"/>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3" name="Slide Number Placeholder 5">
            <a:extLst>
              <a:ext uri="{FF2B5EF4-FFF2-40B4-BE49-F238E27FC236}">
                <a16:creationId xmlns:a16="http://schemas.microsoft.com/office/drawing/2014/main" id="{F9970648-39A7-C7F4-367F-4323A032A4CA}"/>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5</a:t>
            </a:fld>
            <a:endParaRPr lang="en-GB" sz="754" b="1">
              <a:solidFill>
                <a:schemeClr val="tx1"/>
              </a:solidFill>
              <a:latin typeface="Avenir LT Pro 65 Medium" panose="020B0603020203020204" pitchFamily="34" charset="0"/>
            </a:endParaRPr>
          </a:p>
        </p:txBody>
      </p:sp>
      <p:pic>
        <p:nvPicPr>
          <p:cNvPr id="5" name="Picture 4">
            <a:extLst>
              <a:ext uri="{FF2B5EF4-FFF2-40B4-BE49-F238E27FC236}">
                <a16:creationId xmlns:a16="http://schemas.microsoft.com/office/drawing/2014/main" id="{1F447DFC-C9CC-983A-6979-AFD832FC09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6" name="Straight Connector 5">
            <a:extLst>
              <a:ext uri="{FF2B5EF4-FFF2-40B4-BE49-F238E27FC236}">
                <a16:creationId xmlns:a16="http://schemas.microsoft.com/office/drawing/2014/main" id="{F147791B-59FE-37B4-83A7-56ABCA14FCD0}"/>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CCB6059-EF53-A20C-7696-F1686F217728}"/>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5066657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3FC3A4-D97F-9B31-2353-8D89FCFD3AF1}"/>
              </a:ext>
            </a:extLst>
          </p:cNvPr>
          <p:cNvSpPr txBox="1">
            <a:spLocks/>
          </p:cNvSpPr>
          <p:nvPr/>
        </p:nvSpPr>
        <p:spPr>
          <a:xfrm>
            <a:off x="340029" y="779070"/>
            <a:ext cx="5074653"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DECIDING THE NEXT, BEST ACTION</a:t>
            </a:r>
          </a:p>
        </p:txBody>
      </p:sp>
      <p:sp>
        <p:nvSpPr>
          <p:cNvPr id="5" name="Rectangle 4">
            <a:extLst>
              <a:ext uri="{FF2B5EF4-FFF2-40B4-BE49-F238E27FC236}">
                <a16:creationId xmlns:a16="http://schemas.microsoft.com/office/drawing/2014/main" id="{C49F221A-1434-D876-7C8F-0EC820C9C803}"/>
              </a:ext>
            </a:extLst>
          </p:cNvPr>
          <p:cNvSpPr/>
          <p:nvPr/>
        </p:nvSpPr>
        <p:spPr>
          <a:xfrm>
            <a:off x="340031" y="1260887"/>
            <a:ext cx="5456336" cy="491714"/>
          </a:xfrm>
          <a:prstGeom prst="rect">
            <a:avLst/>
          </a:prstGeom>
        </p:spPr>
        <p:txBody>
          <a:bodyPr wrap="square" lIns="0" rIns="0" numCol="1" spcCol="180000">
            <a:noAutofit/>
          </a:bodyPr>
          <a:lstStyle/>
          <a:p>
            <a:pPr>
              <a:spcAft>
                <a:spcPts val="900"/>
              </a:spcAft>
              <a:buClr>
                <a:srgbClr val="003F48"/>
              </a:buClr>
            </a:pPr>
            <a:r>
              <a:rPr lang="en-GB" sz="900" dirty="0">
                <a:latin typeface="Avenir LT Pro 65 Medium" panose="020B0603020203020204" pitchFamily="34" charset="0"/>
              </a:rPr>
              <a:t>Orchestration needs a holistic view of what could happen next with the customer in terms of the potential range of actions available. These could include:</a:t>
            </a:r>
          </a:p>
        </p:txBody>
      </p:sp>
      <p:sp>
        <p:nvSpPr>
          <p:cNvPr id="15" name="Slide Number Placeholder 5">
            <a:extLst>
              <a:ext uri="{FF2B5EF4-FFF2-40B4-BE49-F238E27FC236}">
                <a16:creationId xmlns:a16="http://schemas.microsoft.com/office/drawing/2014/main" id="{0219DD37-4862-0D25-B5D9-146C7E2B98A2}"/>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50</a:t>
            </a:fld>
            <a:endParaRPr lang="en-GB" sz="754">
              <a:latin typeface="Avenir LT Pro 65 Medium" panose="020B0603020203020204" pitchFamily="34" charset="0"/>
            </a:endParaRPr>
          </a:p>
        </p:txBody>
      </p:sp>
      <p:sp>
        <p:nvSpPr>
          <p:cNvPr id="16" name="TextBox 15">
            <a:extLst>
              <a:ext uri="{FF2B5EF4-FFF2-40B4-BE49-F238E27FC236}">
                <a16:creationId xmlns:a16="http://schemas.microsoft.com/office/drawing/2014/main" id="{B5714372-9B1A-8F3A-436D-2EB446584D31}"/>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pic>
        <p:nvPicPr>
          <p:cNvPr id="22" name="Picture 21">
            <a:extLst>
              <a:ext uri="{FF2B5EF4-FFF2-40B4-BE49-F238E27FC236}">
                <a16:creationId xmlns:a16="http://schemas.microsoft.com/office/drawing/2014/main" id="{44FDD4CF-952E-E269-AB18-059CF3BDABA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23" name="Straight Connector 22">
            <a:extLst>
              <a:ext uri="{FF2B5EF4-FFF2-40B4-BE49-F238E27FC236}">
                <a16:creationId xmlns:a16="http://schemas.microsoft.com/office/drawing/2014/main" id="{F8DF8FD2-896B-4FFB-D01E-ACEC737BC694}"/>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0221BDA-1D3B-DC92-BCE3-306EC23EBBDD}"/>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graphicFrame>
        <p:nvGraphicFramePr>
          <p:cNvPr id="25" name="Table 24">
            <a:extLst>
              <a:ext uri="{FF2B5EF4-FFF2-40B4-BE49-F238E27FC236}">
                <a16:creationId xmlns:a16="http://schemas.microsoft.com/office/drawing/2014/main" id="{495CF8CC-2BCD-58AC-283B-68AF23E3024D}"/>
              </a:ext>
            </a:extLst>
          </p:cNvPr>
          <p:cNvGraphicFramePr>
            <a:graphicFrameLocks noGrp="1"/>
          </p:cNvGraphicFramePr>
          <p:nvPr>
            <p:extLst>
              <p:ext uri="{D42A27DB-BD31-4B8C-83A1-F6EECF244321}">
                <p14:modId xmlns:p14="http://schemas.microsoft.com/office/powerpoint/2010/main" val="511462862"/>
              </p:ext>
            </p:extLst>
          </p:nvPr>
        </p:nvGraphicFramePr>
        <p:xfrm>
          <a:off x="340029" y="1734673"/>
          <a:ext cx="5531382" cy="1714128"/>
        </p:xfrm>
        <a:graphic>
          <a:graphicData uri="http://schemas.openxmlformats.org/drawingml/2006/table">
            <a:tbl>
              <a:tblPr>
                <a:tableStyleId>{5C22544A-7EE6-4342-B048-85BDC9FD1C3A}</a:tableStyleId>
              </a:tblPr>
              <a:tblGrid>
                <a:gridCol w="5531382">
                  <a:extLst>
                    <a:ext uri="{9D8B030D-6E8A-4147-A177-3AD203B41FA5}">
                      <a16:colId xmlns:a16="http://schemas.microsoft.com/office/drawing/2014/main" val="2162856756"/>
                    </a:ext>
                  </a:extLst>
                </a:gridCol>
              </a:tblGrid>
              <a:tr h="494928">
                <a:tc>
                  <a:txBody>
                    <a:bodyPr/>
                    <a:lstStyle/>
                    <a:p>
                      <a:pPr marL="0" indent="0" algn="l"/>
                      <a:r>
                        <a:rPr lang="en-GB" sz="900" b="1" dirty="0">
                          <a:solidFill>
                            <a:srgbClr val="003F48"/>
                          </a:solidFill>
                          <a:latin typeface="Avenir LT Pro 65 Medium" panose="020B0603020203020204" pitchFamily="34" charset="0"/>
                        </a:rPr>
                        <a:t>MANDATORY ACTIONS</a:t>
                      </a:r>
                    </a:p>
                    <a:p>
                      <a:pPr marL="0" indent="0" algn="l"/>
                      <a:r>
                        <a:rPr lang="en-GB" sz="900" dirty="0">
                          <a:latin typeface="Avenir LT Pro 65 Medium" panose="020B0603020203020204" pitchFamily="34" charset="0"/>
                        </a:rPr>
                        <a:t>Considered very high priority by the business and must happen if a customer is eligible.</a:t>
                      </a:r>
                    </a:p>
                  </a:txBody>
                  <a:tcPr>
                    <a:lnL w="63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F48">
                        <a:alpha val="20000"/>
                      </a:srgbClr>
                    </a:solidFill>
                  </a:tcPr>
                </a:tc>
                <a:extLst>
                  <a:ext uri="{0D108BD9-81ED-4DB2-BD59-A6C34878D82A}">
                    <a16:rowId xmlns:a16="http://schemas.microsoft.com/office/drawing/2014/main" val="1835104265"/>
                  </a:ext>
                </a:extLst>
              </a:tr>
              <a:tr h="0">
                <a:tc>
                  <a:txBody>
                    <a:bodyPr/>
                    <a:lstStyle/>
                    <a:p>
                      <a:pPr marL="88900" indent="-88900" algn="l" defTabSz="600121" rtl="0" eaLnBrk="1" latinLnBrk="0" hangingPunct="1">
                        <a:lnSpc>
                          <a:spcPct val="100000"/>
                        </a:lnSpc>
                        <a:spcBef>
                          <a:spcPts val="0"/>
                        </a:spcBef>
                        <a:spcAft>
                          <a:spcPts val="600"/>
                        </a:spcAft>
                        <a:buClr>
                          <a:srgbClr val="003F48"/>
                        </a:buClr>
                        <a:buFont typeface="Wingdings" panose="05000000000000000000" pitchFamily="2" charset="2"/>
                        <a:buChar char="§"/>
                      </a:pPr>
                      <a:endParaRPr lang="en-GB" sz="500" kern="1200" dirty="0">
                        <a:solidFill>
                          <a:schemeClr val="dk1"/>
                        </a:solidFill>
                        <a:latin typeface="Avenir LT Pro 65 Medium" panose="020B0603020203020204" pitchFamily="34" charset="0"/>
                        <a:ea typeface="+mn-ea"/>
                        <a:cs typeface="+mn-cs"/>
                      </a:endParaRPr>
                    </a:p>
                  </a:txBody>
                  <a:tcPr marL="0" marR="0" marT="0" marB="0">
                    <a:lnT w="6350" cap="flat" cmpd="sng" algn="ctr">
                      <a:solidFill>
                        <a:schemeClr val="bg1"/>
                      </a:solidFill>
                      <a:prstDash val="solid"/>
                      <a:round/>
                      <a:headEnd type="none" w="med" len="med"/>
                      <a:tailEnd type="none" w="med" len="med"/>
                    </a:lnT>
                    <a:lnB w="12700" cmpd="sng">
                      <a:noFill/>
                    </a:lnB>
                    <a:noFill/>
                  </a:tcPr>
                </a:tc>
                <a:extLst>
                  <a:ext uri="{0D108BD9-81ED-4DB2-BD59-A6C34878D82A}">
                    <a16:rowId xmlns:a16="http://schemas.microsoft.com/office/drawing/2014/main" val="896303434"/>
                  </a:ext>
                </a:extLst>
              </a:tr>
              <a:tr h="370840">
                <a:tc>
                  <a:txBody>
                    <a:bodyPr/>
                    <a:lstStyle/>
                    <a:p>
                      <a:pPr marL="88900" indent="-88900" algn="l" defTabSz="600121" rtl="0" eaLnBrk="1" latinLnBrk="0" hangingPunct="1">
                        <a:lnSpc>
                          <a:spcPct val="100000"/>
                        </a:lnSpc>
                        <a:spcBef>
                          <a:spcPts val="0"/>
                        </a:spcBef>
                        <a:spcAft>
                          <a:spcPts val="600"/>
                        </a:spcAft>
                        <a:buClr>
                          <a:srgbClr val="003F48"/>
                        </a:buClr>
                        <a:buFont typeface="Wingdings" panose="05000000000000000000" pitchFamily="2" charset="2"/>
                        <a:buChar char="§"/>
                      </a:pPr>
                      <a:r>
                        <a:rPr lang="en-GB" sz="900" b="1" kern="1200" dirty="0">
                          <a:solidFill>
                            <a:srgbClr val="003F48"/>
                          </a:solidFill>
                          <a:latin typeface="Avenir LT Pro 65 Medium" panose="020B0603020203020204" pitchFamily="34" charset="0"/>
                          <a:ea typeface="+mn-ea"/>
                          <a:cs typeface="+mn-cs"/>
                        </a:rPr>
                        <a:t>Account administration</a:t>
                      </a:r>
                      <a:r>
                        <a:rPr lang="en-GB" sz="900" kern="1200" dirty="0">
                          <a:solidFill>
                            <a:schemeClr val="dk1"/>
                          </a:solidFill>
                          <a:latin typeface="Avenir LT Pro 65 Medium" panose="020B0603020203020204" pitchFamily="34" charset="0"/>
                          <a:ea typeface="+mn-ea"/>
                          <a:cs typeface="+mn-cs"/>
                        </a:rPr>
                        <a:t>, such as a payment reminder or price increase notification generated by the account management system.</a:t>
                      </a:r>
                    </a:p>
                    <a:p>
                      <a:pPr marL="88900" marR="0" lvl="0" indent="-88900" algn="l" defTabSz="600121" rtl="0" eaLnBrk="1" fontAlgn="auto" latinLnBrk="0" hangingPunct="1">
                        <a:lnSpc>
                          <a:spcPct val="100000"/>
                        </a:lnSpc>
                        <a:spcBef>
                          <a:spcPts val="0"/>
                        </a:spcBef>
                        <a:spcAft>
                          <a:spcPts val="600"/>
                        </a:spcAft>
                        <a:buClr>
                          <a:srgbClr val="003F48"/>
                        </a:buClr>
                        <a:buSzTx/>
                        <a:buFont typeface="Wingdings" panose="05000000000000000000" pitchFamily="2" charset="2"/>
                        <a:buChar char="§"/>
                        <a:tabLst/>
                        <a:defRPr/>
                      </a:pPr>
                      <a:r>
                        <a:rPr lang="en-GB" sz="900" b="1" kern="1200" dirty="0">
                          <a:solidFill>
                            <a:srgbClr val="003F48"/>
                          </a:solidFill>
                          <a:latin typeface="Avenir LT Pro 65 Medium" panose="020B0603020203020204" pitchFamily="34" charset="0"/>
                          <a:ea typeface="+mn-ea"/>
                          <a:cs typeface="+mn-cs"/>
                        </a:rPr>
                        <a:t>Service</a:t>
                      </a:r>
                      <a:r>
                        <a:rPr lang="en-GB" sz="900" kern="1200" dirty="0">
                          <a:solidFill>
                            <a:schemeClr val="dk1"/>
                          </a:solidFill>
                          <a:latin typeface="Avenir LT Pro 65 Medium" panose="020B0603020203020204" pitchFamily="34" charset="0"/>
                          <a:ea typeface="+mn-ea"/>
                          <a:cs typeface="+mn-cs"/>
                        </a:rPr>
                        <a:t>, such as an issue update or resolution proposed by the Service CRM tool.</a:t>
                      </a:r>
                    </a:p>
                    <a:p>
                      <a:pPr marL="88900" marR="0" lvl="0" indent="-88900" algn="l" defTabSz="600121" rtl="0" eaLnBrk="1" fontAlgn="auto" latinLnBrk="0" hangingPunct="1">
                        <a:lnSpc>
                          <a:spcPct val="100000"/>
                        </a:lnSpc>
                        <a:spcBef>
                          <a:spcPts val="0"/>
                        </a:spcBef>
                        <a:spcAft>
                          <a:spcPts val="600"/>
                        </a:spcAft>
                        <a:buClr>
                          <a:srgbClr val="003F48"/>
                        </a:buClr>
                        <a:buSzTx/>
                        <a:buFont typeface="Wingdings" panose="05000000000000000000" pitchFamily="2" charset="2"/>
                        <a:buChar char="§"/>
                        <a:tabLst/>
                        <a:defRPr/>
                      </a:pPr>
                      <a:r>
                        <a:rPr lang="en-GB" sz="900" b="1" kern="1200" dirty="0">
                          <a:solidFill>
                            <a:srgbClr val="003F48"/>
                          </a:solidFill>
                          <a:latin typeface="Avenir LT Pro 65 Medium" panose="020B0603020203020204" pitchFamily="34" charset="0"/>
                          <a:ea typeface="+mn-ea"/>
                          <a:cs typeface="+mn-cs"/>
                        </a:rPr>
                        <a:t>Informational</a:t>
                      </a:r>
                      <a:r>
                        <a:rPr lang="en-GB" sz="900" kern="1200" dirty="0">
                          <a:solidFill>
                            <a:schemeClr val="dk1"/>
                          </a:solidFill>
                          <a:latin typeface="Avenir LT Pro 65 Medium" panose="020B0603020203020204" pitchFamily="34" charset="0"/>
                          <a:ea typeface="+mn-ea"/>
                          <a:cs typeface="+mn-cs"/>
                        </a:rPr>
                        <a:t>, such as an account alert when overdrawn on a current account that is generated by the Product Engine when set up by the customer.</a:t>
                      </a:r>
                    </a:p>
                    <a:p>
                      <a:pPr marL="88900" indent="-88900" algn="l" defTabSz="600121" rtl="0" eaLnBrk="1" latinLnBrk="0" hangingPunct="1">
                        <a:lnSpc>
                          <a:spcPct val="100000"/>
                        </a:lnSpc>
                        <a:spcBef>
                          <a:spcPts val="0"/>
                        </a:spcBef>
                        <a:spcAft>
                          <a:spcPts val="600"/>
                        </a:spcAft>
                        <a:buClr>
                          <a:srgbClr val="003F48"/>
                        </a:buClr>
                        <a:buFont typeface="Wingdings" panose="05000000000000000000" pitchFamily="2" charset="2"/>
                        <a:buChar char="§"/>
                      </a:pPr>
                      <a:r>
                        <a:rPr lang="en-GB" sz="900" b="1" kern="1200" dirty="0">
                          <a:solidFill>
                            <a:srgbClr val="003F48"/>
                          </a:solidFill>
                          <a:latin typeface="Avenir LT Pro 65 Medium" panose="020B0603020203020204" pitchFamily="34" charset="0"/>
                          <a:ea typeface="+mn-ea"/>
                          <a:cs typeface="+mn-cs"/>
                        </a:rPr>
                        <a:t>Sales triggers</a:t>
                      </a:r>
                      <a:r>
                        <a:rPr lang="en-GB" sz="900" kern="1200" dirty="0">
                          <a:solidFill>
                            <a:schemeClr val="dk1"/>
                          </a:solidFill>
                          <a:latin typeface="Avenir LT Pro 65 Medium" panose="020B0603020203020204" pitchFamily="34" charset="0"/>
                          <a:ea typeface="+mn-ea"/>
                          <a:cs typeface="+mn-cs"/>
                        </a:rPr>
                        <a:t>, such as a high value abandoned basket alert generated by the Commerce Engine</a:t>
                      </a:r>
                      <a:endParaRPr lang="en-GB" sz="800" kern="1200" dirty="0">
                        <a:solidFill>
                          <a:schemeClr val="dk1"/>
                        </a:solidFill>
                        <a:latin typeface="Avenir LT Pro 65 Medium" panose="020B0603020203020204" pitchFamily="34" charset="0"/>
                        <a:ea typeface="+mn-ea"/>
                        <a:cs typeface="+mn-cs"/>
                      </a:endParaRPr>
                    </a:p>
                  </a:txBody>
                  <a:tcPr>
                    <a:lnT w="12700" cmpd="sng">
                      <a:noFill/>
                    </a:lnT>
                    <a:noFill/>
                  </a:tcPr>
                </a:tc>
                <a:extLst>
                  <a:ext uri="{0D108BD9-81ED-4DB2-BD59-A6C34878D82A}">
                    <a16:rowId xmlns:a16="http://schemas.microsoft.com/office/drawing/2014/main" val="1502381296"/>
                  </a:ext>
                </a:extLst>
              </a:tr>
            </a:tbl>
          </a:graphicData>
        </a:graphic>
      </p:graphicFrame>
      <p:pic>
        <p:nvPicPr>
          <p:cNvPr id="26" name="Graphic 25" descr="Priorities with solid fill">
            <a:extLst>
              <a:ext uri="{FF2B5EF4-FFF2-40B4-BE49-F238E27FC236}">
                <a16:creationId xmlns:a16="http://schemas.microsoft.com/office/drawing/2014/main" id="{01E88CB4-1CBA-F469-72C9-5CF4787E69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3464" y="1780430"/>
            <a:ext cx="405672" cy="405672"/>
          </a:xfrm>
          <a:prstGeom prst="rect">
            <a:avLst/>
          </a:prstGeom>
        </p:spPr>
      </p:pic>
    </p:spTree>
    <p:extLst>
      <p:ext uri="{BB962C8B-B14F-4D97-AF65-F5344CB8AC3E}">
        <p14:creationId xmlns:p14="http://schemas.microsoft.com/office/powerpoint/2010/main" val="1804648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51</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graphicFrame>
        <p:nvGraphicFramePr>
          <p:cNvPr id="2" name="Table 1">
            <a:extLst>
              <a:ext uri="{FF2B5EF4-FFF2-40B4-BE49-F238E27FC236}">
                <a16:creationId xmlns:a16="http://schemas.microsoft.com/office/drawing/2014/main" id="{495CF8CC-2BCD-58AC-283B-68AF23E3024D}"/>
              </a:ext>
            </a:extLst>
          </p:cNvPr>
          <p:cNvGraphicFramePr>
            <a:graphicFrameLocks noGrp="1"/>
          </p:cNvGraphicFramePr>
          <p:nvPr>
            <p:extLst>
              <p:ext uri="{D42A27DB-BD31-4B8C-83A1-F6EECF244321}">
                <p14:modId xmlns:p14="http://schemas.microsoft.com/office/powerpoint/2010/main" val="3096545527"/>
              </p:ext>
            </p:extLst>
          </p:nvPr>
        </p:nvGraphicFramePr>
        <p:xfrm>
          <a:off x="475916" y="1714673"/>
          <a:ext cx="5355355" cy="1851288"/>
        </p:xfrm>
        <a:graphic>
          <a:graphicData uri="http://schemas.openxmlformats.org/drawingml/2006/table">
            <a:tbl>
              <a:tblPr>
                <a:tableStyleId>{5C22544A-7EE6-4342-B048-85BDC9FD1C3A}</a:tableStyleId>
              </a:tblPr>
              <a:tblGrid>
                <a:gridCol w="5355355">
                  <a:extLst>
                    <a:ext uri="{9D8B030D-6E8A-4147-A177-3AD203B41FA5}">
                      <a16:colId xmlns:a16="http://schemas.microsoft.com/office/drawing/2014/main" val="3591044028"/>
                    </a:ext>
                  </a:extLst>
                </a:gridCol>
              </a:tblGrid>
              <a:tr h="494928">
                <a:tc>
                  <a:txBody>
                    <a:bodyPr/>
                    <a:lstStyle/>
                    <a:p>
                      <a:pPr algn="l"/>
                      <a:r>
                        <a:rPr lang="en-GB" sz="900" b="1" dirty="0">
                          <a:solidFill>
                            <a:srgbClr val="003F48"/>
                          </a:solidFill>
                          <a:latin typeface="Avenir LT Pro 65 Medium" panose="020B0603020203020204" pitchFamily="34" charset="0"/>
                        </a:rPr>
                        <a:t>DISCRETIONARY ACTIONS</a:t>
                      </a:r>
                    </a:p>
                    <a:p>
                      <a:pPr algn="l"/>
                      <a:r>
                        <a:rPr lang="en-GB" sz="900" dirty="0">
                          <a:latin typeface="Avenir LT Pro 65 Medium" panose="020B0603020203020204" pitchFamily="34" charset="0"/>
                        </a:rPr>
                        <a:t>Considered optional by the business and could happen if the customer is eligible.</a:t>
                      </a:r>
                    </a:p>
                  </a:txBody>
                  <a:tcPr>
                    <a:lnL w="381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F48">
                        <a:alpha val="20000"/>
                      </a:srgbClr>
                    </a:solidFill>
                  </a:tcPr>
                </a:tc>
                <a:extLst>
                  <a:ext uri="{0D108BD9-81ED-4DB2-BD59-A6C34878D82A}">
                    <a16:rowId xmlns:a16="http://schemas.microsoft.com/office/drawing/2014/main" val="1835104265"/>
                  </a:ext>
                </a:extLst>
              </a:tr>
              <a:tr h="0">
                <a:tc>
                  <a:txBody>
                    <a:bodyPr/>
                    <a:lstStyle/>
                    <a:p>
                      <a:pPr marL="88900" indent="-88900" algn="l" defTabSz="600121" rtl="0" eaLnBrk="1" latinLnBrk="0" hangingPunct="1">
                        <a:lnSpc>
                          <a:spcPct val="100000"/>
                        </a:lnSpc>
                        <a:spcBef>
                          <a:spcPts val="0"/>
                        </a:spcBef>
                        <a:spcAft>
                          <a:spcPts val="600"/>
                        </a:spcAft>
                        <a:buClr>
                          <a:srgbClr val="003F48"/>
                        </a:buClr>
                        <a:buFont typeface="Wingdings" panose="05000000000000000000" pitchFamily="2" charset="2"/>
                        <a:buChar char="§"/>
                      </a:pPr>
                      <a:endParaRPr lang="en-GB" sz="500" kern="1200" dirty="0">
                        <a:solidFill>
                          <a:schemeClr val="dk1"/>
                        </a:solidFill>
                        <a:latin typeface="Avenir LT Pro 65 Medium" panose="020B0603020203020204" pitchFamily="34" charset="0"/>
                        <a:ea typeface="+mn-ea"/>
                        <a:cs typeface="+mn-cs"/>
                      </a:endParaRPr>
                    </a:p>
                  </a:txBody>
                  <a:tcPr marL="0" marR="0" marT="0" marB="0">
                    <a:lnT w="6350" cap="flat" cmpd="sng" algn="ctr">
                      <a:solidFill>
                        <a:schemeClr val="bg1"/>
                      </a:solidFill>
                      <a:prstDash val="solid"/>
                      <a:round/>
                      <a:headEnd type="none" w="med" len="med"/>
                      <a:tailEnd type="none" w="med" len="med"/>
                    </a:lnT>
                    <a:lnB w="12700" cmpd="sng">
                      <a:noFill/>
                    </a:lnB>
                    <a:noFill/>
                  </a:tcPr>
                </a:tc>
                <a:extLst>
                  <a:ext uri="{0D108BD9-81ED-4DB2-BD59-A6C34878D82A}">
                    <a16:rowId xmlns:a16="http://schemas.microsoft.com/office/drawing/2014/main" val="896303434"/>
                  </a:ext>
                </a:extLst>
              </a:tr>
              <a:tr h="370840">
                <a:tc>
                  <a:txBody>
                    <a:bodyPr/>
                    <a:lstStyle/>
                    <a:p>
                      <a:pPr marL="88900" marR="0" lvl="0" indent="-88900" algn="l" defTabSz="600121" rtl="0" eaLnBrk="1" fontAlgn="auto" latinLnBrk="0" hangingPunct="1">
                        <a:lnSpc>
                          <a:spcPct val="100000"/>
                        </a:lnSpc>
                        <a:spcBef>
                          <a:spcPts val="0"/>
                        </a:spcBef>
                        <a:spcAft>
                          <a:spcPts val="600"/>
                        </a:spcAft>
                        <a:buClr>
                          <a:srgbClr val="003F48"/>
                        </a:buClr>
                        <a:buSzTx/>
                        <a:buFont typeface="Wingdings" panose="05000000000000000000" pitchFamily="2" charset="2"/>
                        <a:buChar char="§"/>
                        <a:tabLst/>
                        <a:defRPr/>
                      </a:pPr>
                      <a:r>
                        <a:rPr lang="en-GB" sz="900" b="1" kern="1200" dirty="0">
                          <a:solidFill>
                            <a:srgbClr val="003F48"/>
                          </a:solidFill>
                          <a:latin typeface="Avenir LT Pro 65 Medium" panose="020B0603020203020204" pitchFamily="34" charset="0"/>
                          <a:ea typeface="+mn-ea"/>
                          <a:cs typeface="+mn-cs"/>
                        </a:rPr>
                        <a:t>Service</a:t>
                      </a:r>
                      <a:r>
                        <a:rPr lang="en-GB" sz="900" dirty="0">
                          <a:latin typeface="Avenir LT Pro 65 Medium" panose="020B0603020203020204" pitchFamily="34" charset="0"/>
                        </a:rPr>
                        <a:t>, such as capturing an updated telephone number or email address proposed by the Service CRM tool.</a:t>
                      </a:r>
                    </a:p>
                    <a:p>
                      <a:pPr marL="88900" indent="-88900">
                        <a:lnSpc>
                          <a:spcPct val="100000"/>
                        </a:lnSpc>
                        <a:spcBef>
                          <a:spcPts val="0"/>
                        </a:spcBef>
                        <a:spcAft>
                          <a:spcPts val="600"/>
                        </a:spcAft>
                        <a:buClr>
                          <a:srgbClr val="003F48"/>
                        </a:buClr>
                        <a:buFont typeface="Wingdings" panose="05000000000000000000" pitchFamily="2" charset="2"/>
                        <a:buChar char="§"/>
                      </a:pPr>
                      <a:r>
                        <a:rPr lang="en-GB" sz="900" b="1" kern="1200" dirty="0">
                          <a:solidFill>
                            <a:srgbClr val="003F48"/>
                          </a:solidFill>
                          <a:latin typeface="Avenir LT Pro 65 Medium" panose="020B0603020203020204" pitchFamily="34" charset="0"/>
                          <a:ea typeface="+mn-ea"/>
                          <a:cs typeface="+mn-cs"/>
                        </a:rPr>
                        <a:t>Informational</a:t>
                      </a:r>
                      <a:r>
                        <a:rPr lang="en-GB" sz="900" dirty="0">
                          <a:latin typeface="Avenir LT Pro 65 Medium" panose="020B0603020203020204" pitchFamily="34" charset="0"/>
                        </a:rPr>
                        <a:t>, such as a ‘did you know…?’ messages proposed by the Marketing Automation platform.</a:t>
                      </a:r>
                    </a:p>
                    <a:p>
                      <a:pPr marL="88900" indent="-88900">
                        <a:lnSpc>
                          <a:spcPct val="100000"/>
                        </a:lnSpc>
                        <a:spcBef>
                          <a:spcPts val="0"/>
                        </a:spcBef>
                        <a:spcAft>
                          <a:spcPts val="600"/>
                        </a:spcAft>
                        <a:buClr>
                          <a:srgbClr val="003F48"/>
                        </a:buClr>
                        <a:buFont typeface="Wingdings" panose="05000000000000000000" pitchFamily="2" charset="2"/>
                        <a:buChar char="§"/>
                      </a:pPr>
                      <a:r>
                        <a:rPr lang="en-GB" sz="900" b="1" kern="1200" dirty="0">
                          <a:solidFill>
                            <a:srgbClr val="003F48"/>
                          </a:solidFill>
                          <a:latin typeface="Avenir LT Pro 65 Medium" panose="020B0603020203020204" pitchFamily="34" charset="0"/>
                          <a:ea typeface="+mn-ea"/>
                          <a:cs typeface="+mn-cs"/>
                        </a:rPr>
                        <a:t>Suggestions</a:t>
                      </a:r>
                      <a:r>
                        <a:rPr lang="en-GB" sz="900" dirty="0">
                          <a:latin typeface="Avenir LT Pro 65 Medium" panose="020B0603020203020204" pitchFamily="34" charset="0"/>
                        </a:rPr>
                        <a:t>, such as content or offer recommendations proposed by the content management system or recommendation engine.</a:t>
                      </a:r>
                    </a:p>
                    <a:p>
                      <a:pPr marL="88900" indent="-88900">
                        <a:lnSpc>
                          <a:spcPct val="100000"/>
                        </a:lnSpc>
                        <a:spcBef>
                          <a:spcPts val="0"/>
                        </a:spcBef>
                        <a:spcAft>
                          <a:spcPts val="600"/>
                        </a:spcAft>
                        <a:buClr>
                          <a:srgbClr val="003F48"/>
                        </a:buClr>
                        <a:buFont typeface="Wingdings" panose="05000000000000000000" pitchFamily="2" charset="2"/>
                        <a:buChar char="§"/>
                      </a:pPr>
                      <a:r>
                        <a:rPr lang="en-GB" sz="900" b="1" kern="1200" dirty="0">
                          <a:solidFill>
                            <a:srgbClr val="003F48"/>
                          </a:solidFill>
                          <a:latin typeface="Avenir LT Pro 65 Medium" panose="020B0603020203020204" pitchFamily="34" charset="0"/>
                          <a:ea typeface="+mn-ea"/>
                          <a:cs typeface="+mn-cs"/>
                        </a:rPr>
                        <a:t>Offers</a:t>
                      </a:r>
                      <a:r>
                        <a:rPr lang="en-GB" sz="900" dirty="0">
                          <a:latin typeface="Avenir LT Pro 65 Medium" panose="020B0603020203020204" pitchFamily="34" charset="0"/>
                        </a:rPr>
                        <a:t>, such as promotional up-sell messages proposed by the Marketing Automation platform.</a:t>
                      </a:r>
                    </a:p>
                  </a:txBody>
                  <a:tcPr>
                    <a:lnT w="12700" cmpd="sng">
                      <a:noFill/>
                    </a:lnT>
                    <a:noFill/>
                  </a:tcPr>
                </a:tc>
                <a:extLst>
                  <a:ext uri="{0D108BD9-81ED-4DB2-BD59-A6C34878D82A}">
                    <a16:rowId xmlns:a16="http://schemas.microsoft.com/office/drawing/2014/main" val="1502381296"/>
                  </a:ext>
                </a:extLst>
              </a:tr>
            </a:tbl>
          </a:graphicData>
        </a:graphic>
      </p:graphicFrame>
      <p:pic>
        <p:nvPicPr>
          <p:cNvPr id="3" name="Graphic 2" descr="Settings with solid fill">
            <a:extLst>
              <a:ext uri="{FF2B5EF4-FFF2-40B4-BE49-F238E27FC236}">
                <a16:creationId xmlns:a16="http://schemas.microsoft.com/office/drawing/2014/main" id="{CCF02C67-994E-A265-D433-3D3F4E1472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90694" y="1760430"/>
            <a:ext cx="405672" cy="405672"/>
          </a:xfrm>
          <a:prstGeom prst="rect">
            <a:avLst/>
          </a:prstGeom>
        </p:spPr>
      </p:pic>
    </p:spTree>
    <p:extLst>
      <p:ext uri="{BB962C8B-B14F-4D97-AF65-F5344CB8AC3E}">
        <p14:creationId xmlns:p14="http://schemas.microsoft.com/office/powerpoint/2010/main" val="3743627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4428BDF-6954-0549-B7C8-3A097E4290A5}"/>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52</a:t>
            </a:fld>
            <a:endParaRPr lang="en-GB" sz="754">
              <a:latin typeface="Avenir LT Pro 65 Medium" panose="020B0603020203020204" pitchFamily="34" charset="0"/>
            </a:endParaRPr>
          </a:p>
        </p:txBody>
      </p:sp>
      <p:sp>
        <p:nvSpPr>
          <p:cNvPr id="3" name="TextBox 2">
            <a:extLst>
              <a:ext uri="{FF2B5EF4-FFF2-40B4-BE49-F238E27FC236}">
                <a16:creationId xmlns:a16="http://schemas.microsoft.com/office/drawing/2014/main" id="{E243ADB2-43E4-4B59-FDC5-087F82CEB03E}"/>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pic>
        <p:nvPicPr>
          <p:cNvPr id="5" name="Picture 4">
            <a:extLst>
              <a:ext uri="{FF2B5EF4-FFF2-40B4-BE49-F238E27FC236}">
                <a16:creationId xmlns:a16="http://schemas.microsoft.com/office/drawing/2014/main" id="{D40BC3DC-DA0C-A8AE-D7A5-EBEC39D6E8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7" name="Straight Connector 6">
            <a:extLst>
              <a:ext uri="{FF2B5EF4-FFF2-40B4-BE49-F238E27FC236}">
                <a16:creationId xmlns:a16="http://schemas.microsoft.com/office/drawing/2014/main" id="{A860B553-C80E-1F7D-C8D9-13E306CAC6FF}"/>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8D5F4A4-842B-FC4B-ACB1-E055655E2F80}"/>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4" name="Rectangle 3">
            <a:extLst>
              <a:ext uri="{FF2B5EF4-FFF2-40B4-BE49-F238E27FC236}">
                <a16:creationId xmlns:a16="http://schemas.microsoft.com/office/drawing/2014/main" id="{42302324-6EF8-BDE5-5322-120E9CF672D8}"/>
              </a:ext>
            </a:extLst>
          </p:cNvPr>
          <p:cNvSpPr/>
          <p:nvPr/>
        </p:nvSpPr>
        <p:spPr>
          <a:xfrm>
            <a:off x="340029" y="1250679"/>
            <a:ext cx="5531381" cy="1870439"/>
          </a:xfrm>
          <a:prstGeom prst="rect">
            <a:avLst/>
          </a:prstGeom>
        </p:spPr>
        <p:txBody>
          <a:bodyPr wrap="square" lIns="0" rIns="0" numCol="2" spcCol="180000">
            <a:noAutofit/>
          </a:bodyPr>
          <a:lstStyle/>
          <a:p>
            <a:pPr>
              <a:spcAft>
                <a:spcPts val="600"/>
              </a:spcAft>
              <a:buClr>
                <a:srgbClr val="003F48"/>
              </a:buClr>
            </a:pPr>
            <a:r>
              <a:rPr lang="en-GB" sz="900" dirty="0">
                <a:latin typeface="Avenir LT Pro 65 Medium" panose="020B0603020203020204" pitchFamily="34" charset="0"/>
              </a:rPr>
              <a:t>Decisioning is simply the mechanism for configuring, applying and managing the decisions within the orchestration process and doing it consistently and at scale. </a:t>
            </a:r>
          </a:p>
          <a:p>
            <a:pPr>
              <a:spcAft>
                <a:spcPts val="600"/>
              </a:spcAft>
              <a:buClr>
                <a:srgbClr val="003F48"/>
              </a:buClr>
            </a:pPr>
            <a:r>
              <a:rPr lang="en-GB" sz="900" dirty="0">
                <a:latin typeface="Avenir LT Pro 65 Medium" panose="020B0603020203020204" pitchFamily="34" charset="0"/>
              </a:rPr>
              <a:t>If consistency and joined-up conversations are important to customer experience, then the next, best action most likely to move the relationship towards the customer objective must be chosen.</a:t>
            </a:r>
          </a:p>
          <a:p>
            <a:pPr>
              <a:spcAft>
                <a:spcPts val="600"/>
              </a:spcAft>
              <a:buClr>
                <a:srgbClr val="003F48"/>
              </a:buClr>
            </a:pPr>
            <a:r>
              <a:rPr lang="en-GB" sz="900" dirty="0">
                <a:latin typeface="Avenir LT Pro 65 Medium" panose="020B0603020203020204" pitchFamily="34" charset="0"/>
              </a:rPr>
              <a:t>Where there is only one action this should be a simple decision: just do it… </a:t>
            </a:r>
          </a:p>
          <a:p>
            <a:pPr>
              <a:spcAft>
                <a:spcPts val="600"/>
              </a:spcAft>
              <a:buClr>
                <a:srgbClr val="003F48"/>
              </a:buClr>
            </a:pPr>
            <a:endParaRPr lang="en-GB" sz="900" dirty="0">
              <a:latin typeface="Avenir LT Pro 65 Medium" panose="020B0603020203020204" pitchFamily="34" charset="0"/>
            </a:endParaRPr>
          </a:p>
          <a:p>
            <a:pPr>
              <a:spcAft>
                <a:spcPts val="600"/>
              </a:spcAft>
              <a:buClr>
                <a:srgbClr val="003F48"/>
              </a:buClr>
            </a:pPr>
            <a:r>
              <a:rPr lang="en-GB" sz="900" dirty="0">
                <a:latin typeface="Avenir LT Pro 65 Medium" panose="020B0603020203020204" pitchFamily="34" charset="0"/>
              </a:rPr>
              <a:t>However, this may not be straightforward if there is a possibility that you could get a better outcome by not doing it, e.g. avoid message over-saturation.</a:t>
            </a:r>
          </a:p>
          <a:p>
            <a:pPr>
              <a:spcAft>
                <a:spcPts val="600"/>
              </a:spcAft>
              <a:buClr>
                <a:srgbClr val="003F48"/>
              </a:buClr>
            </a:pPr>
            <a:r>
              <a:rPr lang="en-GB" sz="900" dirty="0">
                <a:latin typeface="Avenir LT Pro 65 Medium" panose="020B0603020203020204" pitchFamily="34" charset="0"/>
              </a:rPr>
              <a:t>But what should happen when a customer is eligible for more than one action, message or suggestion?</a:t>
            </a:r>
          </a:p>
          <a:p>
            <a:pPr>
              <a:spcAft>
                <a:spcPts val="600"/>
              </a:spcAft>
              <a:buClr>
                <a:srgbClr val="003F48"/>
              </a:buClr>
            </a:pPr>
            <a:r>
              <a:rPr lang="en-GB" sz="900" dirty="0">
                <a:latin typeface="Avenir LT Pro 65 Medium" panose="020B0603020203020204" pitchFamily="34" charset="0"/>
              </a:rPr>
              <a:t>For example, should they be given action A, B or C, or A and B, or C followed by A? Which touchpoints should be used for A, B and C?</a:t>
            </a:r>
          </a:p>
        </p:txBody>
      </p:sp>
      <p:sp>
        <p:nvSpPr>
          <p:cNvPr id="9" name="Title 1">
            <a:extLst>
              <a:ext uri="{FF2B5EF4-FFF2-40B4-BE49-F238E27FC236}">
                <a16:creationId xmlns:a16="http://schemas.microsoft.com/office/drawing/2014/main" id="{743FC3A4-D97F-9B31-2353-8D89FCFD3AF1}"/>
              </a:ext>
            </a:extLst>
          </p:cNvPr>
          <p:cNvSpPr txBox="1">
            <a:spLocks/>
          </p:cNvSpPr>
          <p:nvPr/>
        </p:nvSpPr>
        <p:spPr>
          <a:xfrm>
            <a:off x="340029" y="779070"/>
            <a:ext cx="5074653"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DECISIONING</a:t>
            </a:r>
          </a:p>
        </p:txBody>
      </p:sp>
      <p:grpSp>
        <p:nvGrpSpPr>
          <p:cNvPr id="47" name="Group 46">
            <a:extLst>
              <a:ext uri="{FF2B5EF4-FFF2-40B4-BE49-F238E27FC236}">
                <a16:creationId xmlns:a16="http://schemas.microsoft.com/office/drawing/2014/main" id="{17E0EAF1-ACB8-157A-FD57-64C70F0EE393}"/>
              </a:ext>
            </a:extLst>
          </p:cNvPr>
          <p:cNvGrpSpPr/>
          <p:nvPr/>
        </p:nvGrpSpPr>
        <p:grpSpPr>
          <a:xfrm>
            <a:off x="3167856" y="2901697"/>
            <a:ext cx="2554274" cy="1017841"/>
            <a:chOff x="1671638" y="2901697"/>
            <a:chExt cx="2554274" cy="1017841"/>
          </a:xfrm>
        </p:grpSpPr>
        <p:sp>
          <p:nvSpPr>
            <p:cNvPr id="37" name="Rectangle 36">
              <a:extLst>
                <a:ext uri="{FF2B5EF4-FFF2-40B4-BE49-F238E27FC236}">
                  <a16:creationId xmlns:a16="http://schemas.microsoft.com/office/drawing/2014/main" id="{A2935444-916E-1735-8DB1-D72D8641EAAF}"/>
                </a:ext>
              </a:extLst>
            </p:cNvPr>
            <p:cNvSpPr/>
            <p:nvPr/>
          </p:nvSpPr>
          <p:spPr>
            <a:xfrm>
              <a:off x="2162754" y="3081338"/>
              <a:ext cx="471596" cy="838200"/>
            </a:xfrm>
            <a:prstGeom prst="rect">
              <a:avLst/>
            </a:prstGeom>
            <a:solidFill>
              <a:srgbClr val="003F48">
                <a:alpha val="20000"/>
              </a:srgbClr>
            </a:solidFill>
          </p:spPr>
          <p:txBody>
            <a:bodyPr wrap="square" rtlCol="0" anchor="ctr">
              <a:noAutofit/>
            </a:bodyPr>
            <a:lstStyle/>
            <a:p>
              <a:pPr algn="ctr"/>
              <a:endParaRPr lang="en-GB" sz="900" b="1" dirty="0">
                <a:solidFill>
                  <a:srgbClr val="003F48"/>
                </a:solidFill>
                <a:latin typeface="Century Gothic" panose="020B0502020202020204" pitchFamily="34" charset="0"/>
              </a:endParaRPr>
            </a:p>
          </p:txBody>
        </p:sp>
        <p:sp>
          <p:nvSpPr>
            <p:cNvPr id="39" name="Rectangle 38">
              <a:extLst>
                <a:ext uri="{FF2B5EF4-FFF2-40B4-BE49-F238E27FC236}">
                  <a16:creationId xmlns:a16="http://schemas.microsoft.com/office/drawing/2014/main" id="{CEB6824A-0C96-8535-AA09-F3974A8AC2D4}"/>
                </a:ext>
              </a:extLst>
            </p:cNvPr>
            <p:cNvSpPr/>
            <p:nvPr/>
          </p:nvSpPr>
          <p:spPr>
            <a:xfrm>
              <a:off x="2718356" y="3081338"/>
              <a:ext cx="663464" cy="838200"/>
            </a:xfrm>
            <a:prstGeom prst="rect">
              <a:avLst/>
            </a:prstGeom>
            <a:solidFill>
              <a:srgbClr val="003F48">
                <a:alpha val="20000"/>
              </a:srgbClr>
            </a:solidFill>
          </p:spPr>
          <p:txBody>
            <a:bodyPr wrap="square" rtlCol="0" anchor="ctr">
              <a:noAutofit/>
            </a:bodyPr>
            <a:lstStyle/>
            <a:p>
              <a:pPr algn="ctr"/>
              <a:endParaRPr lang="en-GB" sz="900" b="1" dirty="0">
                <a:solidFill>
                  <a:srgbClr val="003F48"/>
                </a:solidFill>
                <a:latin typeface="Century Gothic" panose="020B0502020202020204" pitchFamily="34" charset="0"/>
              </a:endParaRPr>
            </a:p>
          </p:txBody>
        </p:sp>
        <p:sp>
          <p:nvSpPr>
            <p:cNvPr id="36" name="Rectangle 35">
              <a:extLst>
                <a:ext uri="{FF2B5EF4-FFF2-40B4-BE49-F238E27FC236}">
                  <a16:creationId xmlns:a16="http://schemas.microsoft.com/office/drawing/2014/main" id="{650E98AB-7A60-C26F-A856-A0DC6E77C88A}"/>
                </a:ext>
              </a:extLst>
            </p:cNvPr>
            <p:cNvSpPr/>
            <p:nvPr/>
          </p:nvSpPr>
          <p:spPr>
            <a:xfrm>
              <a:off x="1671638" y="3081338"/>
              <a:ext cx="407111" cy="838200"/>
            </a:xfrm>
            <a:prstGeom prst="rect">
              <a:avLst/>
            </a:prstGeom>
            <a:solidFill>
              <a:srgbClr val="003F48">
                <a:alpha val="20000"/>
              </a:srgbClr>
            </a:solidFill>
          </p:spPr>
          <p:txBody>
            <a:bodyPr wrap="square" rtlCol="0" anchor="ctr">
              <a:noAutofit/>
            </a:bodyPr>
            <a:lstStyle/>
            <a:p>
              <a:pPr algn="ctr"/>
              <a:endParaRPr lang="en-GB" sz="900" b="1" dirty="0">
                <a:solidFill>
                  <a:srgbClr val="003F48"/>
                </a:solidFill>
                <a:latin typeface="Century Gothic" panose="020B0502020202020204" pitchFamily="34" charset="0"/>
              </a:endParaRPr>
            </a:p>
          </p:txBody>
        </p:sp>
        <p:pic>
          <p:nvPicPr>
            <p:cNvPr id="12" name="Graphic 11" descr="User with solid fill">
              <a:extLst>
                <a:ext uri="{FF2B5EF4-FFF2-40B4-BE49-F238E27FC236}">
                  <a16:creationId xmlns:a16="http://schemas.microsoft.com/office/drawing/2014/main" id="{91E73123-B77B-6028-574F-B0DF85936B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04486" y="3227715"/>
              <a:ext cx="521426" cy="521426"/>
            </a:xfrm>
            <a:prstGeom prst="rect">
              <a:avLst/>
            </a:prstGeom>
          </p:spPr>
        </p:pic>
        <p:sp>
          <p:nvSpPr>
            <p:cNvPr id="13" name="Oval 12">
              <a:extLst>
                <a:ext uri="{FF2B5EF4-FFF2-40B4-BE49-F238E27FC236}">
                  <a16:creationId xmlns:a16="http://schemas.microsoft.com/office/drawing/2014/main" id="{C0814F7A-C4C6-9C5C-C5D8-5E8359EE472E}"/>
                </a:ext>
              </a:extLst>
            </p:cNvPr>
            <p:cNvSpPr>
              <a:spLocks noChangeAspect="1"/>
            </p:cNvSpPr>
            <p:nvPr/>
          </p:nvSpPr>
          <p:spPr>
            <a:xfrm>
              <a:off x="1834515" y="3149693"/>
              <a:ext cx="195262" cy="195263"/>
            </a:xfrm>
            <a:prstGeom prst="ellipse">
              <a:avLst/>
            </a:prstGeom>
            <a:solidFill>
              <a:srgbClr val="003F48"/>
            </a:solidFill>
          </p:spPr>
          <p:txBody>
            <a:bodyPr wrap="square" lIns="0" tIns="0" rIns="0" bIns="0" rtlCol="0" anchor="ctr">
              <a:noAutofit/>
            </a:bodyPr>
            <a:lstStyle/>
            <a:p>
              <a:pPr algn="ctr"/>
              <a:r>
                <a:rPr lang="en-GB" sz="900" b="1" dirty="0">
                  <a:solidFill>
                    <a:schemeClr val="bg1"/>
                  </a:solidFill>
                  <a:latin typeface="Avenir LT Pro 65 Medium" panose="020B0603020203020204" pitchFamily="34" charset="0"/>
                </a:rPr>
                <a:t>A</a:t>
              </a:r>
            </a:p>
          </p:txBody>
        </p:sp>
        <p:sp>
          <p:nvSpPr>
            <p:cNvPr id="14" name="Oval 13">
              <a:extLst>
                <a:ext uri="{FF2B5EF4-FFF2-40B4-BE49-F238E27FC236}">
                  <a16:creationId xmlns:a16="http://schemas.microsoft.com/office/drawing/2014/main" id="{30F95F2C-E9E9-650D-2829-CD73F7164025}"/>
                </a:ext>
              </a:extLst>
            </p:cNvPr>
            <p:cNvSpPr>
              <a:spLocks noChangeAspect="1"/>
            </p:cNvSpPr>
            <p:nvPr/>
          </p:nvSpPr>
          <p:spPr>
            <a:xfrm>
              <a:off x="1834515" y="3398884"/>
              <a:ext cx="195262" cy="195263"/>
            </a:xfrm>
            <a:prstGeom prst="ellipse">
              <a:avLst/>
            </a:prstGeom>
            <a:solidFill>
              <a:srgbClr val="003F48"/>
            </a:solidFill>
          </p:spPr>
          <p:txBody>
            <a:bodyPr wrap="square" lIns="0" tIns="0" rIns="0" bIns="0" rtlCol="0" anchor="ctr">
              <a:noAutofit/>
            </a:bodyPr>
            <a:lstStyle/>
            <a:p>
              <a:pPr algn="ctr"/>
              <a:r>
                <a:rPr lang="en-GB" sz="900" b="1" dirty="0">
                  <a:solidFill>
                    <a:schemeClr val="bg1"/>
                  </a:solidFill>
                  <a:latin typeface="Avenir LT Pro 65 Medium" panose="020B0603020203020204" pitchFamily="34" charset="0"/>
                </a:rPr>
                <a:t>B</a:t>
              </a:r>
            </a:p>
          </p:txBody>
        </p:sp>
        <p:sp>
          <p:nvSpPr>
            <p:cNvPr id="15" name="Oval 14">
              <a:extLst>
                <a:ext uri="{FF2B5EF4-FFF2-40B4-BE49-F238E27FC236}">
                  <a16:creationId xmlns:a16="http://schemas.microsoft.com/office/drawing/2014/main" id="{00A7B411-91F8-CDAC-C353-7BEEB800696C}"/>
                </a:ext>
              </a:extLst>
            </p:cNvPr>
            <p:cNvSpPr>
              <a:spLocks noChangeAspect="1"/>
            </p:cNvSpPr>
            <p:nvPr/>
          </p:nvSpPr>
          <p:spPr>
            <a:xfrm>
              <a:off x="1834515" y="3651368"/>
              <a:ext cx="195262" cy="195263"/>
            </a:xfrm>
            <a:prstGeom prst="ellipse">
              <a:avLst/>
            </a:prstGeom>
            <a:solidFill>
              <a:srgbClr val="003F48"/>
            </a:solidFill>
          </p:spPr>
          <p:txBody>
            <a:bodyPr wrap="square" lIns="0" tIns="0" rIns="0" bIns="0" rtlCol="0" anchor="ctr">
              <a:noAutofit/>
            </a:bodyPr>
            <a:lstStyle/>
            <a:p>
              <a:pPr algn="ctr"/>
              <a:r>
                <a:rPr lang="en-GB" sz="900" b="1" dirty="0">
                  <a:solidFill>
                    <a:schemeClr val="bg1"/>
                  </a:solidFill>
                  <a:latin typeface="Avenir LT Pro 65 Medium" panose="020B0603020203020204" pitchFamily="34" charset="0"/>
                </a:rPr>
                <a:t>C</a:t>
              </a:r>
            </a:p>
          </p:txBody>
        </p:sp>
        <p:sp>
          <p:nvSpPr>
            <p:cNvPr id="20" name="Oval 19">
              <a:extLst>
                <a:ext uri="{FF2B5EF4-FFF2-40B4-BE49-F238E27FC236}">
                  <a16:creationId xmlns:a16="http://schemas.microsoft.com/office/drawing/2014/main" id="{5F755001-0546-92D2-414B-8560050F30D6}"/>
                </a:ext>
              </a:extLst>
            </p:cNvPr>
            <p:cNvSpPr>
              <a:spLocks noChangeAspect="1"/>
            </p:cNvSpPr>
            <p:nvPr/>
          </p:nvSpPr>
          <p:spPr>
            <a:xfrm>
              <a:off x="2383521" y="3247324"/>
              <a:ext cx="195262" cy="195263"/>
            </a:xfrm>
            <a:prstGeom prst="ellipse">
              <a:avLst/>
            </a:prstGeom>
            <a:solidFill>
              <a:srgbClr val="003F48"/>
            </a:solidFill>
          </p:spPr>
          <p:txBody>
            <a:bodyPr wrap="square" lIns="0" tIns="0" rIns="0" bIns="0" rtlCol="0" anchor="ctr">
              <a:noAutofit/>
            </a:bodyPr>
            <a:lstStyle/>
            <a:p>
              <a:pPr algn="ctr"/>
              <a:r>
                <a:rPr lang="en-GB" sz="900" b="1" dirty="0">
                  <a:solidFill>
                    <a:schemeClr val="bg1"/>
                  </a:solidFill>
                  <a:latin typeface="Avenir LT Pro 65 Medium" panose="020B0603020203020204" pitchFamily="34" charset="0"/>
                </a:rPr>
                <a:t>A</a:t>
              </a:r>
            </a:p>
          </p:txBody>
        </p:sp>
        <p:sp>
          <p:nvSpPr>
            <p:cNvPr id="21" name="Oval 20">
              <a:extLst>
                <a:ext uri="{FF2B5EF4-FFF2-40B4-BE49-F238E27FC236}">
                  <a16:creationId xmlns:a16="http://schemas.microsoft.com/office/drawing/2014/main" id="{745B68EF-E055-D5D6-FA22-0259ED234835}"/>
                </a:ext>
              </a:extLst>
            </p:cNvPr>
            <p:cNvSpPr>
              <a:spLocks noChangeAspect="1"/>
            </p:cNvSpPr>
            <p:nvPr/>
          </p:nvSpPr>
          <p:spPr>
            <a:xfrm>
              <a:off x="2383521" y="3509404"/>
              <a:ext cx="195262" cy="195263"/>
            </a:xfrm>
            <a:prstGeom prst="ellipse">
              <a:avLst/>
            </a:prstGeom>
            <a:solidFill>
              <a:srgbClr val="003F48"/>
            </a:solidFill>
          </p:spPr>
          <p:txBody>
            <a:bodyPr wrap="square" lIns="0" tIns="0" rIns="0" bIns="0" rtlCol="0" anchor="ctr">
              <a:noAutofit/>
            </a:bodyPr>
            <a:lstStyle/>
            <a:p>
              <a:pPr algn="ctr"/>
              <a:r>
                <a:rPr lang="en-GB" sz="900" b="1" dirty="0">
                  <a:solidFill>
                    <a:schemeClr val="bg1"/>
                  </a:solidFill>
                  <a:latin typeface="Avenir LT Pro 65 Medium" panose="020B0603020203020204" pitchFamily="34" charset="0"/>
                </a:rPr>
                <a:t>B</a:t>
              </a:r>
            </a:p>
          </p:txBody>
        </p:sp>
        <p:sp>
          <p:nvSpPr>
            <p:cNvPr id="23" name="Oval 22">
              <a:extLst>
                <a:ext uri="{FF2B5EF4-FFF2-40B4-BE49-F238E27FC236}">
                  <a16:creationId xmlns:a16="http://schemas.microsoft.com/office/drawing/2014/main" id="{CADDEACE-1524-BB84-02CA-124C5E2E92C0}"/>
                </a:ext>
              </a:extLst>
            </p:cNvPr>
            <p:cNvSpPr>
              <a:spLocks noChangeAspect="1"/>
            </p:cNvSpPr>
            <p:nvPr/>
          </p:nvSpPr>
          <p:spPr>
            <a:xfrm>
              <a:off x="2788167" y="3398884"/>
              <a:ext cx="195262" cy="195263"/>
            </a:xfrm>
            <a:prstGeom prst="ellipse">
              <a:avLst/>
            </a:prstGeom>
            <a:solidFill>
              <a:srgbClr val="003F48"/>
            </a:solidFill>
          </p:spPr>
          <p:txBody>
            <a:bodyPr wrap="square" lIns="0" tIns="0" rIns="0" bIns="0" rtlCol="0" anchor="ctr">
              <a:noAutofit/>
            </a:bodyPr>
            <a:lstStyle/>
            <a:p>
              <a:pPr algn="ctr"/>
              <a:r>
                <a:rPr lang="en-GB" sz="900" b="1" dirty="0">
                  <a:solidFill>
                    <a:schemeClr val="bg1"/>
                  </a:solidFill>
                  <a:latin typeface="Avenir LT Pro 65 Medium" panose="020B0603020203020204" pitchFamily="34" charset="0"/>
                </a:rPr>
                <a:t>C</a:t>
              </a:r>
            </a:p>
          </p:txBody>
        </p:sp>
        <p:sp>
          <p:nvSpPr>
            <p:cNvPr id="24" name="Oval 23">
              <a:extLst>
                <a:ext uri="{FF2B5EF4-FFF2-40B4-BE49-F238E27FC236}">
                  <a16:creationId xmlns:a16="http://schemas.microsoft.com/office/drawing/2014/main" id="{A562403E-75BB-7380-C708-EEE78EB6D777}"/>
                </a:ext>
              </a:extLst>
            </p:cNvPr>
            <p:cNvSpPr>
              <a:spLocks noChangeAspect="1"/>
            </p:cNvSpPr>
            <p:nvPr/>
          </p:nvSpPr>
          <p:spPr>
            <a:xfrm>
              <a:off x="3117890" y="3398884"/>
              <a:ext cx="195262" cy="195263"/>
            </a:xfrm>
            <a:prstGeom prst="ellipse">
              <a:avLst/>
            </a:prstGeom>
            <a:solidFill>
              <a:srgbClr val="003F48"/>
            </a:solidFill>
          </p:spPr>
          <p:txBody>
            <a:bodyPr wrap="square" lIns="0" tIns="0" rIns="0" bIns="0" rtlCol="0" anchor="ctr">
              <a:noAutofit/>
            </a:bodyPr>
            <a:lstStyle/>
            <a:p>
              <a:pPr algn="ctr"/>
              <a:r>
                <a:rPr lang="en-GB" sz="900" b="1" dirty="0">
                  <a:solidFill>
                    <a:schemeClr val="bg1"/>
                  </a:solidFill>
                  <a:latin typeface="Avenir LT Pro 65 Medium" panose="020B0603020203020204" pitchFamily="34" charset="0"/>
                </a:rPr>
                <a:t>A</a:t>
              </a:r>
            </a:p>
          </p:txBody>
        </p:sp>
        <p:sp>
          <p:nvSpPr>
            <p:cNvPr id="26" name="TextBox 25">
              <a:extLst>
                <a:ext uri="{FF2B5EF4-FFF2-40B4-BE49-F238E27FC236}">
                  <a16:creationId xmlns:a16="http://schemas.microsoft.com/office/drawing/2014/main" id="{592B88A2-FD7F-9AE1-C880-4664C8D33917}"/>
                </a:ext>
              </a:extLst>
            </p:cNvPr>
            <p:cNvSpPr txBox="1"/>
            <p:nvPr/>
          </p:nvSpPr>
          <p:spPr>
            <a:xfrm>
              <a:off x="1710129" y="3229540"/>
              <a:ext cx="99386" cy="215444"/>
            </a:xfrm>
            <a:prstGeom prst="rect">
              <a:avLst/>
            </a:prstGeom>
            <a:noFill/>
          </p:spPr>
          <p:txBody>
            <a:bodyPr wrap="none" lIns="0" rIns="0" rtlCol="0">
              <a:spAutoFit/>
            </a:bodyPr>
            <a:lstStyle/>
            <a:p>
              <a:pPr algn="l"/>
              <a:r>
                <a:rPr lang="en-GB" sz="800" dirty="0">
                  <a:latin typeface="Avenir LT Pro 65 Medium" panose="020B0603020203020204" pitchFamily="34" charset="0"/>
                </a:rPr>
                <a:t>or</a:t>
              </a:r>
            </a:p>
          </p:txBody>
        </p:sp>
        <p:sp>
          <p:nvSpPr>
            <p:cNvPr id="27" name="TextBox 26">
              <a:extLst>
                <a:ext uri="{FF2B5EF4-FFF2-40B4-BE49-F238E27FC236}">
                  <a16:creationId xmlns:a16="http://schemas.microsoft.com/office/drawing/2014/main" id="{3040D644-7B64-E112-A125-2528B53D9989}"/>
                </a:ext>
              </a:extLst>
            </p:cNvPr>
            <p:cNvSpPr txBox="1"/>
            <p:nvPr/>
          </p:nvSpPr>
          <p:spPr>
            <a:xfrm>
              <a:off x="2211574" y="3362891"/>
              <a:ext cx="173124" cy="215444"/>
            </a:xfrm>
            <a:prstGeom prst="rect">
              <a:avLst/>
            </a:prstGeom>
            <a:noFill/>
          </p:spPr>
          <p:txBody>
            <a:bodyPr wrap="none" lIns="0" rIns="0" rtlCol="0">
              <a:spAutoFit/>
            </a:bodyPr>
            <a:lstStyle/>
            <a:p>
              <a:pPr algn="l"/>
              <a:r>
                <a:rPr lang="en-GB" sz="800" dirty="0">
                  <a:latin typeface="Avenir LT Pro 65 Medium" panose="020B0603020203020204" pitchFamily="34" charset="0"/>
                </a:rPr>
                <a:t>and</a:t>
              </a:r>
            </a:p>
          </p:txBody>
        </p:sp>
        <p:sp>
          <p:nvSpPr>
            <p:cNvPr id="28" name="TextBox 27">
              <a:extLst>
                <a:ext uri="{FF2B5EF4-FFF2-40B4-BE49-F238E27FC236}">
                  <a16:creationId xmlns:a16="http://schemas.microsoft.com/office/drawing/2014/main" id="{C55F4539-A181-311E-7C20-1D598B24C727}"/>
                </a:ext>
              </a:extLst>
            </p:cNvPr>
            <p:cNvSpPr txBox="1"/>
            <p:nvPr/>
          </p:nvSpPr>
          <p:spPr>
            <a:xfrm>
              <a:off x="1710129" y="3488246"/>
              <a:ext cx="99386" cy="215444"/>
            </a:xfrm>
            <a:prstGeom prst="rect">
              <a:avLst/>
            </a:prstGeom>
            <a:noFill/>
          </p:spPr>
          <p:txBody>
            <a:bodyPr wrap="none" lIns="0" rIns="0" rtlCol="0">
              <a:spAutoFit/>
            </a:bodyPr>
            <a:lstStyle/>
            <a:p>
              <a:pPr algn="l"/>
              <a:r>
                <a:rPr lang="en-GB" sz="800" dirty="0">
                  <a:latin typeface="Avenir LT Pro 65 Medium" panose="020B0603020203020204" pitchFamily="34" charset="0"/>
                </a:rPr>
                <a:t>or</a:t>
              </a:r>
            </a:p>
          </p:txBody>
        </p:sp>
        <p:sp>
          <p:nvSpPr>
            <p:cNvPr id="40" name="TextBox 39">
              <a:extLst>
                <a:ext uri="{FF2B5EF4-FFF2-40B4-BE49-F238E27FC236}">
                  <a16:creationId xmlns:a16="http://schemas.microsoft.com/office/drawing/2014/main" id="{78DCF00E-97F7-DD73-FCF2-CD805B1A2FB0}"/>
                </a:ext>
              </a:extLst>
            </p:cNvPr>
            <p:cNvSpPr txBox="1"/>
            <p:nvPr/>
          </p:nvSpPr>
          <p:spPr>
            <a:xfrm>
              <a:off x="2937426" y="3211055"/>
              <a:ext cx="211596" cy="215444"/>
            </a:xfrm>
            <a:prstGeom prst="rect">
              <a:avLst/>
            </a:prstGeom>
            <a:noFill/>
          </p:spPr>
          <p:txBody>
            <a:bodyPr wrap="none" lIns="0" rIns="0" rtlCol="0">
              <a:spAutoFit/>
            </a:bodyPr>
            <a:lstStyle/>
            <a:p>
              <a:pPr algn="l"/>
              <a:r>
                <a:rPr lang="en-GB" sz="800" dirty="0">
                  <a:latin typeface="Avenir LT Pro 65 Medium" panose="020B0603020203020204" pitchFamily="34" charset="0"/>
                </a:rPr>
                <a:t>then</a:t>
              </a:r>
            </a:p>
          </p:txBody>
        </p:sp>
        <p:sp>
          <p:nvSpPr>
            <p:cNvPr id="42" name="Isosceles Triangle 41">
              <a:extLst>
                <a:ext uri="{FF2B5EF4-FFF2-40B4-BE49-F238E27FC236}">
                  <a16:creationId xmlns:a16="http://schemas.microsoft.com/office/drawing/2014/main" id="{E44D3D5B-4E53-022E-0833-78DF0F4A1FB9}"/>
                </a:ext>
              </a:extLst>
            </p:cNvPr>
            <p:cNvSpPr/>
            <p:nvPr/>
          </p:nvSpPr>
          <p:spPr>
            <a:xfrm rot="5400000">
              <a:off x="3422126" y="3414041"/>
              <a:ext cx="329164" cy="188053"/>
            </a:xfrm>
            <a:prstGeom prst="triangle">
              <a:avLst/>
            </a:prstGeom>
            <a:solidFill>
              <a:srgbClr val="003F48"/>
            </a:solidFill>
          </p:spPr>
          <p:txBody>
            <a:bodyPr wrap="square" rtlCol="0" anchor="ctr">
              <a:noAutofit/>
            </a:bodyPr>
            <a:lstStyle/>
            <a:p>
              <a:pPr algn="ctr"/>
              <a:endParaRPr lang="en-GB" sz="900" b="1" dirty="0">
                <a:solidFill>
                  <a:srgbClr val="003F48"/>
                </a:solidFill>
                <a:latin typeface="Century Gothic" panose="020B0502020202020204" pitchFamily="34" charset="0"/>
              </a:endParaRPr>
            </a:p>
          </p:txBody>
        </p:sp>
        <p:sp>
          <p:nvSpPr>
            <p:cNvPr id="43" name="TextBox 42">
              <a:extLst>
                <a:ext uri="{FF2B5EF4-FFF2-40B4-BE49-F238E27FC236}">
                  <a16:creationId xmlns:a16="http://schemas.microsoft.com/office/drawing/2014/main" id="{F54DDC2B-A6E8-19CA-7AAE-0F492917710A}"/>
                </a:ext>
              </a:extLst>
            </p:cNvPr>
            <p:cNvSpPr txBox="1"/>
            <p:nvPr/>
          </p:nvSpPr>
          <p:spPr>
            <a:xfrm>
              <a:off x="3526210" y="3396690"/>
              <a:ext cx="57708" cy="230832"/>
            </a:xfrm>
            <a:prstGeom prst="rect">
              <a:avLst/>
            </a:prstGeom>
            <a:noFill/>
          </p:spPr>
          <p:txBody>
            <a:bodyPr wrap="none" lIns="0" rIns="0" rtlCol="0">
              <a:spAutoFit/>
            </a:bodyPr>
            <a:lstStyle/>
            <a:p>
              <a:pPr algn="l"/>
              <a:r>
                <a:rPr lang="en-GB" sz="900" dirty="0">
                  <a:solidFill>
                    <a:schemeClr val="bg1"/>
                  </a:solidFill>
                  <a:latin typeface="Avenir LT Pro 65 Medium" panose="020B0603020203020204" pitchFamily="34" charset="0"/>
                </a:rPr>
                <a:t>?</a:t>
              </a:r>
            </a:p>
          </p:txBody>
        </p:sp>
        <p:sp>
          <p:nvSpPr>
            <p:cNvPr id="44" name="TextBox 43">
              <a:extLst>
                <a:ext uri="{FF2B5EF4-FFF2-40B4-BE49-F238E27FC236}">
                  <a16:creationId xmlns:a16="http://schemas.microsoft.com/office/drawing/2014/main" id="{18BD8AC6-8222-8EA5-5FFE-6EADED99A9FE}"/>
                </a:ext>
              </a:extLst>
            </p:cNvPr>
            <p:cNvSpPr txBox="1"/>
            <p:nvPr/>
          </p:nvSpPr>
          <p:spPr>
            <a:xfrm>
              <a:off x="2835635" y="2901697"/>
              <a:ext cx="415178" cy="215444"/>
            </a:xfrm>
            <a:prstGeom prst="rect">
              <a:avLst/>
            </a:prstGeom>
            <a:noFill/>
          </p:spPr>
          <p:txBody>
            <a:bodyPr wrap="none" lIns="0" rIns="0" rtlCol="0">
              <a:spAutoFit/>
            </a:bodyPr>
            <a:lstStyle/>
            <a:p>
              <a:pPr algn="l"/>
              <a:r>
                <a:rPr lang="en-GB" sz="800" dirty="0">
                  <a:latin typeface="Avenir LT Pro 65 Medium" panose="020B0603020203020204" pitchFamily="34" charset="0"/>
                </a:rPr>
                <a:t>Option n</a:t>
              </a:r>
            </a:p>
          </p:txBody>
        </p:sp>
        <p:sp>
          <p:nvSpPr>
            <p:cNvPr id="45" name="TextBox 44">
              <a:extLst>
                <a:ext uri="{FF2B5EF4-FFF2-40B4-BE49-F238E27FC236}">
                  <a16:creationId xmlns:a16="http://schemas.microsoft.com/office/drawing/2014/main" id="{D128CABF-4885-9F9A-D484-D20256D2DDB3}"/>
                </a:ext>
              </a:extLst>
            </p:cNvPr>
            <p:cNvSpPr txBox="1"/>
            <p:nvPr/>
          </p:nvSpPr>
          <p:spPr>
            <a:xfrm>
              <a:off x="2190314" y="2901697"/>
              <a:ext cx="415178" cy="215444"/>
            </a:xfrm>
            <a:prstGeom prst="rect">
              <a:avLst/>
            </a:prstGeom>
            <a:noFill/>
          </p:spPr>
          <p:txBody>
            <a:bodyPr wrap="none" lIns="0" rIns="0" rtlCol="0">
              <a:spAutoFit/>
            </a:bodyPr>
            <a:lstStyle/>
            <a:p>
              <a:pPr algn="l"/>
              <a:r>
                <a:rPr lang="en-GB" sz="800" dirty="0">
                  <a:latin typeface="Avenir LT Pro 65 Medium" panose="020B0603020203020204" pitchFamily="34" charset="0"/>
                </a:rPr>
                <a:t>Option 2</a:t>
              </a:r>
            </a:p>
          </p:txBody>
        </p:sp>
        <p:sp>
          <p:nvSpPr>
            <p:cNvPr id="46" name="TextBox 45">
              <a:extLst>
                <a:ext uri="{FF2B5EF4-FFF2-40B4-BE49-F238E27FC236}">
                  <a16:creationId xmlns:a16="http://schemas.microsoft.com/office/drawing/2014/main" id="{FB87B835-A529-3CF2-E1F4-C31F2A573AA9}"/>
                </a:ext>
              </a:extLst>
            </p:cNvPr>
            <p:cNvSpPr txBox="1"/>
            <p:nvPr/>
          </p:nvSpPr>
          <p:spPr>
            <a:xfrm>
              <a:off x="1671638" y="2901697"/>
              <a:ext cx="415178" cy="215444"/>
            </a:xfrm>
            <a:prstGeom prst="rect">
              <a:avLst/>
            </a:prstGeom>
            <a:noFill/>
          </p:spPr>
          <p:txBody>
            <a:bodyPr wrap="none" lIns="0" rIns="0" rtlCol="0">
              <a:spAutoFit/>
            </a:bodyPr>
            <a:lstStyle/>
            <a:p>
              <a:pPr algn="l"/>
              <a:r>
                <a:rPr lang="en-GB" sz="800" dirty="0">
                  <a:latin typeface="Avenir LT Pro 65 Medium" panose="020B0603020203020204" pitchFamily="34" charset="0"/>
                </a:rPr>
                <a:t>Option 1</a:t>
              </a:r>
            </a:p>
          </p:txBody>
        </p:sp>
      </p:grpSp>
    </p:spTree>
    <p:extLst>
      <p:ext uri="{BB962C8B-B14F-4D97-AF65-F5344CB8AC3E}">
        <p14:creationId xmlns:p14="http://schemas.microsoft.com/office/powerpoint/2010/main" val="1233108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53</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2" name="Rectangle 1">
            <a:extLst>
              <a:ext uri="{FF2B5EF4-FFF2-40B4-BE49-F238E27FC236}">
                <a16:creationId xmlns:a16="http://schemas.microsoft.com/office/drawing/2014/main" id="{42302324-6EF8-BDE5-5322-120E9CF672D8}"/>
              </a:ext>
            </a:extLst>
          </p:cNvPr>
          <p:cNvSpPr/>
          <p:nvPr/>
        </p:nvSpPr>
        <p:spPr>
          <a:xfrm>
            <a:off x="475916" y="1250680"/>
            <a:ext cx="5456337" cy="847060"/>
          </a:xfrm>
          <a:prstGeom prst="rect">
            <a:avLst/>
          </a:prstGeom>
        </p:spPr>
        <p:txBody>
          <a:bodyPr wrap="square" lIns="0" rIns="0" numCol="1" spcCol="360000">
            <a:noAutofit/>
          </a:bodyPr>
          <a:lstStyle/>
          <a:p>
            <a:pPr>
              <a:spcAft>
                <a:spcPts val="600"/>
              </a:spcAft>
              <a:buClr>
                <a:srgbClr val="003F48"/>
              </a:buClr>
            </a:pPr>
            <a:r>
              <a:rPr lang="en-GB" sz="900" b="1" dirty="0">
                <a:solidFill>
                  <a:srgbClr val="003F48"/>
                </a:solidFill>
                <a:latin typeface="Avenir LT Pro 65 Medium" panose="020B0603020203020204" pitchFamily="34" charset="0"/>
              </a:rPr>
              <a:t>Orchestration</a:t>
            </a:r>
            <a:r>
              <a:rPr lang="en-GB" sz="900" dirty="0">
                <a:latin typeface="Avenir LT Pro 65 Medium" panose="020B0603020203020204" pitchFamily="34" charset="0"/>
              </a:rPr>
              <a:t> decisions are commonly made using user-defined hierarchical business rules that can incorporate any business parameters and customer data such as status, behavioural triggers, predictive models, as well as the proposed recommendations and service actions. </a:t>
            </a:r>
          </a:p>
          <a:p>
            <a:pPr>
              <a:spcAft>
                <a:spcPts val="600"/>
              </a:spcAft>
              <a:buClr>
                <a:srgbClr val="003F48"/>
              </a:buClr>
            </a:pPr>
            <a:r>
              <a:rPr lang="en-GB" sz="900" b="1" dirty="0">
                <a:solidFill>
                  <a:srgbClr val="003F48"/>
                </a:solidFill>
                <a:latin typeface="Avenir LT Pro 65 Medium" panose="020B0603020203020204" pitchFamily="34" charset="0"/>
              </a:rPr>
              <a:t>Rules </a:t>
            </a:r>
            <a:r>
              <a:rPr lang="en-GB" sz="900" dirty="0">
                <a:latin typeface="Avenir LT Pro 65 Medium" panose="020B0603020203020204" pitchFamily="34" charset="0"/>
              </a:rPr>
              <a:t>are criteria that results in a true/false or yes/no outcome. For example, is the customer actively spending? Rules can also produce multiple outcomes by splitting data into different categories, e.g., income bands, or product types.</a:t>
            </a:r>
          </a:p>
          <a:p>
            <a:pPr>
              <a:spcAft>
                <a:spcPts val="600"/>
              </a:spcAft>
              <a:buClr>
                <a:srgbClr val="003F48"/>
              </a:buClr>
            </a:pPr>
            <a:r>
              <a:rPr lang="en-GB" sz="900" dirty="0">
                <a:latin typeface="Avenir LT Pro 65 Medium" panose="020B0603020203020204" pitchFamily="34" charset="0"/>
              </a:rPr>
              <a:t>The </a:t>
            </a:r>
            <a:r>
              <a:rPr lang="en-GB" sz="900" b="1" dirty="0">
                <a:solidFill>
                  <a:srgbClr val="003F48"/>
                </a:solidFill>
                <a:latin typeface="Avenir LT Pro 65 Medium" panose="020B0603020203020204" pitchFamily="34" charset="0"/>
              </a:rPr>
              <a:t>outcome</a:t>
            </a:r>
            <a:r>
              <a:rPr lang="en-GB" sz="900" dirty="0">
                <a:latin typeface="Avenir LT Pro 65 Medium" panose="020B0603020203020204" pitchFamily="34" charset="0"/>
              </a:rPr>
              <a:t> is what happens next if the rule is true or false, such as to check another rule, or to set an indicator or action code, e.g., reject.</a:t>
            </a:r>
          </a:p>
          <a:p>
            <a:pPr>
              <a:spcAft>
                <a:spcPts val="600"/>
              </a:spcAft>
              <a:buClr>
                <a:srgbClr val="003F48"/>
              </a:buClr>
            </a:pPr>
            <a:r>
              <a:rPr lang="en-GB" sz="900" dirty="0">
                <a:latin typeface="Avenir LT Pro 65 Medium" panose="020B0603020203020204" pitchFamily="34" charset="0"/>
              </a:rPr>
              <a:t>A key requirement of decisioning is that any data used in rules should be suitable, accurate and reliable. This is particularly important if the outcome of the decision could negatively impact a customer, or the company, such as when providing credit facilities or handling sensitive information.</a:t>
            </a:r>
          </a:p>
          <a:p>
            <a:pPr>
              <a:spcAft>
                <a:spcPts val="600"/>
              </a:spcAft>
              <a:buClr>
                <a:srgbClr val="003F48"/>
              </a:buClr>
            </a:pPr>
            <a:r>
              <a:rPr lang="en-GB" sz="900" dirty="0">
                <a:latin typeface="Avenir LT Pro 65 Medium" panose="020B0603020203020204" pitchFamily="34" charset="0"/>
              </a:rPr>
              <a:t>A collection of rules and parameters that relate to a specific objective, such as onboarding, is a </a:t>
            </a:r>
            <a:r>
              <a:rPr lang="en-GB" sz="900" b="1" dirty="0">
                <a:solidFill>
                  <a:srgbClr val="003F48"/>
                </a:solidFill>
                <a:latin typeface="Avenir LT Pro 65 Medium" panose="020B0603020203020204" pitchFamily="34" charset="0"/>
              </a:rPr>
              <a:t>customer</a:t>
            </a:r>
            <a:r>
              <a:rPr lang="en-GB" sz="900" dirty="0">
                <a:latin typeface="Avenir LT Pro 65 Medium" panose="020B0603020203020204" pitchFamily="34" charset="0"/>
              </a:rPr>
              <a:t> </a:t>
            </a:r>
            <a:r>
              <a:rPr lang="en-GB" sz="900" b="1" dirty="0">
                <a:solidFill>
                  <a:srgbClr val="003F48"/>
                </a:solidFill>
                <a:latin typeface="Avenir LT Pro 65 Medium" panose="020B0603020203020204" pitchFamily="34" charset="0"/>
              </a:rPr>
              <a:t>track</a:t>
            </a:r>
            <a:r>
              <a:rPr lang="en-GB" sz="900" dirty="0">
                <a:latin typeface="Avenir LT Pro 65 Medium" panose="020B0603020203020204" pitchFamily="34" charset="0"/>
              </a:rPr>
              <a:t>. The track organises the rules into a hierarchy to sequence and prioritise how they should be applied.</a:t>
            </a:r>
          </a:p>
        </p:txBody>
      </p:sp>
    </p:spTree>
    <p:extLst>
      <p:ext uri="{BB962C8B-B14F-4D97-AF65-F5344CB8AC3E}">
        <p14:creationId xmlns:p14="http://schemas.microsoft.com/office/powerpoint/2010/main" val="14525107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4428BDF-6954-0549-B7C8-3A097E4290A5}"/>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54</a:t>
            </a:fld>
            <a:endParaRPr lang="en-GB" sz="754">
              <a:latin typeface="Avenir LT Pro 65 Medium" panose="020B0603020203020204" pitchFamily="34" charset="0"/>
            </a:endParaRPr>
          </a:p>
        </p:txBody>
      </p:sp>
      <p:sp>
        <p:nvSpPr>
          <p:cNvPr id="3" name="TextBox 2">
            <a:extLst>
              <a:ext uri="{FF2B5EF4-FFF2-40B4-BE49-F238E27FC236}">
                <a16:creationId xmlns:a16="http://schemas.microsoft.com/office/drawing/2014/main" id="{E243ADB2-43E4-4B59-FDC5-087F82CEB03E}"/>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pic>
        <p:nvPicPr>
          <p:cNvPr id="5" name="Picture 4">
            <a:extLst>
              <a:ext uri="{FF2B5EF4-FFF2-40B4-BE49-F238E27FC236}">
                <a16:creationId xmlns:a16="http://schemas.microsoft.com/office/drawing/2014/main" id="{D40BC3DC-DA0C-A8AE-D7A5-EBEC39D6E8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7" name="Straight Connector 6">
            <a:extLst>
              <a:ext uri="{FF2B5EF4-FFF2-40B4-BE49-F238E27FC236}">
                <a16:creationId xmlns:a16="http://schemas.microsoft.com/office/drawing/2014/main" id="{A860B553-C80E-1F7D-C8D9-13E306CAC6FF}"/>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8D5F4A4-842B-FC4B-ACB1-E055655E2F80}"/>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6" name="Title 1">
            <a:extLst>
              <a:ext uri="{FF2B5EF4-FFF2-40B4-BE49-F238E27FC236}">
                <a16:creationId xmlns:a16="http://schemas.microsoft.com/office/drawing/2014/main" id="{59E33421-894E-21A2-D8C5-59345D36CA0F}"/>
              </a:ext>
            </a:extLst>
          </p:cNvPr>
          <p:cNvSpPr txBox="1">
            <a:spLocks/>
          </p:cNvSpPr>
          <p:nvPr/>
        </p:nvSpPr>
        <p:spPr>
          <a:xfrm>
            <a:off x="340029" y="779070"/>
            <a:ext cx="5074653"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DECISIONING RULES</a:t>
            </a:r>
          </a:p>
        </p:txBody>
      </p:sp>
      <p:sp>
        <p:nvSpPr>
          <p:cNvPr id="4" name="Rectangle 3"/>
          <p:cNvSpPr/>
          <p:nvPr/>
        </p:nvSpPr>
        <p:spPr>
          <a:xfrm>
            <a:off x="340029" y="1260886"/>
            <a:ext cx="5531381" cy="2606263"/>
          </a:xfrm>
          <a:prstGeom prst="rect">
            <a:avLst/>
          </a:prstGeom>
        </p:spPr>
        <p:txBody>
          <a:bodyPr wrap="square" lIns="0" rIns="0" numCol="2" spcCol="180000">
            <a:noAutofit/>
          </a:bodyPr>
          <a:lstStyle/>
          <a:p>
            <a:pPr>
              <a:spcAft>
                <a:spcPts val="600"/>
              </a:spcAft>
              <a:buClr>
                <a:srgbClr val="003F48"/>
              </a:buClr>
            </a:pPr>
            <a:r>
              <a:rPr lang="en-GB" sz="900" dirty="0">
                <a:latin typeface="Avenir LT Pro 65 Medium" panose="020B0603020203020204" pitchFamily="34" charset="0"/>
              </a:rPr>
              <a:t>The processes, rules and parameters, can be derived by human configuration of pre-defined criteria and to be used by the decision engine. E.g., rules could be of the form:</a:t>
            </a:r>
          </a:p>
          <a:p>
            <a:pPr>
              <a:spcAft>
                <a:spcPts val="600"/>
              </a:spcAft>
              <a:buClr>
                <a:srgbClr val="003F48"/>
              </a:buClr>
            </a:pPr>
            <a:endParaRPr lang="en-GB" sz="900" dirty="0">
              <a:latin typeface="Avenir LT Pro 65 Medium" panose="020B0603020203020204" pitchFamily="34" charset="0"/>
            </a:endParaRPr>
          </a:p>
          <a:p>
            <a:pPr>
              <a:spcAft>
                <a:spcPts val="600"/>
              </a:spcAft>
              <a:buClr>
                <a:srgbClr val="003F48"/>
              </a:buClr>
            </a:pPr>
            <a:endParaRPr lang="en-GB" sz="900" dirty="0">
              <a:latin typeface="Avenir LT Pro 65 Medium" panose="020B0603020203020204" pitchFamily="34" charset="0"/>
            </a:endParaRPr>
          </a:p>
          <a:p>
            <a:pPr>
              <a:spcAft>
                <a:spcPts val="600"/>
              </a:spcAft>
              <a:buClr>
                <a:srgbClr val="003F48"/>
              </a:buClr>
            </a:pPr>
            <a:r>
              <a:rPr lang="en-GB" sz="900" dirty="0">
                <a:latin typeface="Avenir LT Pro 65 Medium" panose="020B0603020203020204" pitchFamily="34" charset="0"/>
              </a:rPr>
              <a:t>Where X is the criteria to be checked that evaluates as either true or false. The criteria can refer to any available customer, operational or analytical data, such as their age, the current inventory levels, or a predicted propensity. E.g.,</a:t>
            </a:r>
          </a:p>
          <a:p>
            <a:pPr>
              <a:spcAft>
                <a:spcPts val="600"/>
              </a:spcAft>
              <a:buClr>
                <a:srgbClr val="003F48"/>
              </a:buClr>
            </a:pPr>
            <a:endParaRPr lang="en-GB" sz="900" dirty="0">
              <a:latin typeface="Avenir LT Pro 65 Medium" panose="020B0603020203020204" pitchFamily="34" charset="0"/>
            </a:endParaRPr>
          </a:p>
          <a:p>
            <a:pPr>
              <a:spcAft>
                <a:spcPts val="600"/>
              </a:spcAft>
              <a:buClr>
                <a:srgbClr val="003F48"/>
              </a:buClr>
            </a:pPr>
            <a:endParaRPr lang="en-GB" sz="900" dirty="0">
              <a:latin typeface="Avenir LT Pro 65 Medium" panose="020B0603020203020204" pitchFamily="34" charset="0"/>
            </a:endParaRPr>
          </a:p>
          <a:p>
            <a:pPr>
              <a:spcAft>
                <a:spcPts val="600"/>
              </a:spcAft>
              <a:buClr>
                <a:srgbClr val="003F48"/>
              </a:buClr>
            </a:pPr>
            <a:endParaRPr lang="en-GB" sz="900" dirty="0">
              <a:latin typeface="Avenir LT Pro 65 Medium" panose="020B0603020203020204" pitchFamily="34" charset="0"/>
            </a:endParaRPr>
          </a:p>
          <a:p>
            <a:pPr>
              <a:spcAft>
                <a:spcPts val="600"/>
              </a:spcAft>
              <a:buClr>
                <a:srgbClr val="003F48"/>
              </a:buClr>
            </a:pPr>
            <a:r>
              <a:rPr lang="en-GB" sz="900" dirty="0">
                <a:latin typeface="Avenir LT Pro 65 Medium" panose="020B0603020203020204" pitchFamily="34" charset="0"/>
              </a:rPr>
              <a:t>If the criteria evaluates as true then the assigned outcome is Y, or else when false, Z will be the assigned outcome.</a:t>
            </a:r>
          </a:p>
          <a:p>
            <a:pPr>
              <a:spcAft>
                <a:spcPts val="900"/>
              </a:spcAft>
              <a:buClr>
                <a:srgbClr val="003F48"/>
              </a:buClr>
            </a:pPr>
            <a:r>
              <a:rPr lang="en-GB" sz="900" dirty="0">
                <a:latin typeface="Avenir LT Pro 65 Medium" panose="020B0603020203020204" pitchFamily="34" charset="0"/>
              </a:rPr>
              <a:t>For example, if a customer is 38 years old and has a score of 412 then they are assigned outcome Y. However, if the customer is 24 years old, or had a score of 265, then they would be assigned outcome Z.</a:t>
            </a:r>
          </a:p>
          <a:p>
            <a:pPr>
              <a:spcAft>
                <a:spcPts val="900"/>
              </a:spcAft>
              <a:buClr>
                <a:srgbClr val="003F48"/>
              </a:buClr>
            </a:pPr>
            <a:r>
              <a:rPr lang="en-GB" sz="900" dirty="0">
                <a:latin typeface="Avenir LT Pro 65 Medium" panose="020B0603020203020204" pitchFamily="34" charset="0"/>
              </a:rPr>
              <a:t>Outcome Y might mean they are accepted for a credit card, whereas outcome Z might mean they are rejected for the credit card or offered an alternate product such as a loan.</a:t>
            </a:r>
          </a:p>
          <a:p>
            <a:pPr>
              <a:spcAft>
                <a:spcPts val="900"/>
              </a:spcAft>
              <a:buClr>
                <a:srgbClr val="003F48"/>
              </a:buClr>
            </a:pPr>
            <a:r>
              <a:rPr lang="en-GB" sz="900" dirty="0">
                <a:latin typeface="Avenir LT Pro 65 Medium" panose="020B0603020203020204" pitchFamily="34" charset="0"/>
              </a:rPr>
              <a:t>This approach is better for transparency and explainability, particularly when represented as a decision tree, but does rely on the rules being explicitly definable in a hierarchical order.</a:t>
            </a:r>
          </a:p>
        </p:txBody>
      </p:sp>
      <p:sp>
        <p:nvSpPr>
          <p:cNvPr id="6" name="Rectangle 5">
            <a:extLst>
              <a:ext uri="{FF2B5EF4-FFF2-40B4-BE49-F238E27FC236}">
                <a16:creationId xmlns:a16="http://schemas.microsoft.com/office/drawing/2014/main" id="{921E9C84-6DDE-7963-2AE3-CA83F3B5CE0E}"/>
              </a:ext>
            </a:extLst>
          </p:cNvPr>
          <p:cNvSpPr/>
          <p:nvPr/>
        </p:nvSpPr>
        <p:spPr>
          <a:xfrm>
            <a:off x="519112" y="2014535"/>
            <a:ext cx="2122035" cy="176213"/>
          </a:xfrm>
          <a:prstGeom prst="rect">
            <a:avLst/>
          </a:prstGeom>
          <a:solidFill>
            <a:srgbClr val="003F48">
              <a:alpha val="20000"/>
            </a:srgbClr>
          </a:solidFill>
        </p:spPr>
        <p:txBody>
          <a:bodyPr wrap="square" lIns="0" tIns="36000" rIns="0" bIns="36000" rtlCol="0" anchor="ctr">
            <a:noAutofit/>
          </a:bodyPr>
          <a:lstStyle/>
          <a:p>
            <a:pPr algn="ctr"/>
            <a:r>
              <a:rPr lang="en-GB" sz="800" b="1" i="1" dirty="0">
                <a:solidFill>
                  <a:srgbClr val="003F48"/>
                </a:solidFill>
                <a:latin typeface="Avenir LT Pro 65 Medium" panose="020B0603020203020204" pitchFamily="34" charset="0"/>
              </a:rPr>
              <a:t>If condition X is true, then do Y, else do Z</a:t>
            </a:r>
          </a:p>
        </p:txBody>
      </p:sp>
      <p:sp>
        <p:nvSpPr>
          <p:cNvPr id="9" name="Rectangle 8">
            <a:extLst>
              <a:ext uri="{FF2B5EF4-FFF2-40B4-BE49-F238E27FC236}">
                <a16:creationId xmlns:a16="http://schemas.microsoft.com/office/drawing/2014/main" id="{51A1A0E5-4ED9-C119-E857-017FD7B96A1C}"/>
              </a:ext>
            </a:extLst>
          </p:cNvPr>
          <p:cNvSpPr/>
          <p:nvPr/>
        </p:nvSpPr>
        <p:spPr>
          <a:xfrm>
            <a:off x="436513" y="3200402"/>
            <a:ext cx="2366963" cy="176213"/>
          </a:xfrm>
          <a:prstGeom prst="rect">
            <a:avLst/>
          </a:prstGeom>
          <a:solidFill>
            <a:srgbClr val="003F48">
              <a:alpha val="20000"/>
            </a:srgbClr>
          </a:solidFill>
        </p:spPr>
        <p:txBody>
          <a:bodyPr wrap="square" lIns="0" tIns="36000" rIns="0" bIns="36000" rtlCol="0" anchor="ctr">
            <a:noAutofit/>
          </a:bodyPr>
          <a:lstStyle/>
          <a:p>
            <a:pPr algn="ctr"/>
            <a:r>
              <a:rPr lang="en-GB" sz="800" b="1" i="1" dirty="0">
                <a:solidFill>
                  <a:srgbClr val="003F48"/>
                </a:solidFill>
                <a:latin typeface="Avenir LT Pro 65 Medium" panose="020B0603020203020204" pitchFamily="34" charset="0"/>
              </a:rPr>
              <a:t>If Customer Age &gt;= 35 and Score &gt; 350 then…</a:t>
            </a:r>
          </a:p>
        </p:txBody>
      </p:sp>
    </p:spTree>
    <p:extLst>
      <p:ext uri="{BB962C8B-B14F-4D97-AF65-F5344CB8AC3E}">
        <p14:creationId xmlns:p14="http://schemas.microsoft.com/office/powerpoint/2010/main" val="30660183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55</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2" name="Rectangle 1">
            <a:extLst>
              <a:ext uri="{FF2B5EF4-FFF2-40B4-BE49-F238E27FC236}">
                <a16:creationId xmlns:a16="http://schemas.microsoft.com/office/drawing/2014/main" id="{8D336BEE-F717-1BFC-730A-BF05CC25E0B9}"/>
              </a:ext>
            </a:extLst>
          </p:cNvPr>
          <p:cNvSpPr/>
          <p:nvPr/>
        </p:nvSpPr>
        <p:spPr>
          <a:xfrm>
            <a:off x="2989730" y="1264406"/>
            <a:ext cx="3017568" cy="2872443"/>
          </a:xfrm>
          <a:prstGeom prst="rect">
            <a:avLst/>
          </a:prstGeom>
        </p:spPr>
        <p:txBody>
          <a:bodyPr wrap="square" lIns="0" rIns="0" numCol="1" spcCol="180000">
            <a:noAutofit/>
          </a:bodyPr>
          <a:lstStyle/>
          <a:p>
            <a:pPr>
              <a:spcAft>
                <a:spcPts val="900"/>
              </a:spcAft>
              <a:buClr>
                <a:srgbClr val="003F48"/>
              </a:buClr>
            </a:pPr>
            <a:r>
              <a:rPr lang="en-GB" sz="900" b="1" dirty="0">
                <a:solidFill>
                  <a:srgbClr val="003F48"/>
                </a:solidFill>
                <a:latin typeface="Avenir LT Pro 65 Medium" panose="020B0603020203020204" pitchFamily="34" charset="0"/>
              </a:rPr>
              <a:t>Machine learning </a:t>
            </a:r>
            <a:r>
              <a:rPr lang="en-GB" sz="900" dirty="0">
                <a:latin typeface="Avenir LT Pro 65 Medium" panose="020B0603020203020204" pitchFamily="34" charset="0"/>
              </a:rPr>
              <a:t>can also be incorporated to make more nuanced decisions. For example:</a:t>
            </a:r>
          </a:p>
          <a:p>
            <a:pPr marL="88900" indent="-88900">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An algorithm is trained to differentiate good outcomes, such as increased satisfaction, from bad outcomes, such as increased churn. In the decisioning process, decisions are applied to favour the former and avoid the latter. </a:t>
            </a:r>
          </a:p>
          <a:p>
            <a:pPr marL="88900" indent="-88900">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When determining which offers to present to a customer, those that produce more conversions will be favoured in future decisions for similar customers. </a:t>
            </a:r>
          </a:p>
          <a:p>
            <a:pPr>
              <a:spcAft>
                <a:spcPts val="900"/>
              </a:spcAft>
              <a:buClr>
                <a:srgbClr val="003F48"/>
              </a:buClr>
            </a:pPr>
            <a:r>
              <a:rPr lang="en-GB" sz="900" dirty="0">
                <a:latin typeface="Avenir LT Pro 65 Medium" panose="020B0603020203020204" pitchFamily="34" charset="0"/>
              </a:rPr>
              <a:t>This approach is better for more nuanced decision-making, or where explicit rules are unknown or too complex to define hierarchically. </a:t>
            </a:r>
          </a:p>
          <a:p>
            <a:pPr>
              <a:spcAft>
                <a:spcPts val="900"/>
              </a:spcAft>
              <a:buClr>
                <a:srgbClr val="003F48"/>
              </a:buClr>
            </a:pPr>
            <a:r>
              <a:rPr lang="en-GB" sz="900" dirty="0">
                <a:latin typeface="Avenir LT Pro 65 Medium" panose="020B0603020203020204" pitchFamily="34" charset="0"/>
              </a:rPr>
              <a:t>However, the resulting algorithmic rules may be incomprehensible to humans, which will not be helpful if a decision rationale is needed.</a:t>
            </a:r>
          </a:p>
        </p:txBody>
      </p:sp>
      <p:pic>
        <p:nvPicPr>
          <p:cNvPr id="307" name="Picture 306">
            <a:extLst>
              <a:ext uri="{FF2B5EF4-FFF2-40B4-BE49-F238E27FC236}">
                <a16:creationId xmlns:a16="http://schemas.microsoft.com/office/drawing/2014/main" id="{FD4D60F0-2961-4144-A85F-C5910E0D9570}"/>
              </a:ext>
            </a:extLst>
          </p:cNvPr>
          <p:cNvPicPr>
            <a:picLocks noChangeAspect="1"/>
          </p:cNvPicPr>
          <p:nvPr/>
        </p:nvPicPr>
        <p:blipFill rotWithShape="1">
          <a:blip r:embed="rId4">
            <a:grayscl/>
          </a:blip>
          <a:srcRect b="33875"/>
          <a:stretch/>
        </p:blipFill>
        <p:spPr>
          <a:xfrm>
            <a:off x="632798" y="1560142"/>
            <a:ext cx="1831160" cy="2240893"/>
          </a:xfrm>
          <a:prstGeom prst="rect">
            <a:avLst/>
          </a:prstGeom>
        </p:spPr>
      </p:pic>
      <p:sp>
        <p:nvSpPr>
          <p:cNvPr id="3" name="Rectangle 2">
            <a:extLst>
              <a:ext uri="{FF2B5EF4-FFF2-40B4-BE49-F238E27FC236}">
                <a16:creationId xmlns:a16="http://schemas.microsoft.com/office/drawing/2014/main" id="{E9878932-03D6-C264-D909-DCC1916DFD9B}"/>
              </a:ext>
            </a:extLst>
          </p:cNvPr>
          <p:cNvSpPr/>
          <p:nvPr/>
        </p:nvSpPr>
        <p:spPr>
          <a:xfrm>
            <a:off x="475916" y="1264406"/>
            <a:ext cx="2762073" cy="2872443"/>
          </a:xfrm>
          <a:prstGeom prst="rect">
            <a:avLst/>
          </a:prstGeom>
        </p:spPr>
        <p:txBody>
          <a:bodyPr wrap="square" lIns="0" rIns="0" numCol="1" spcCol="180000">
            <a:noAutofit/>
          </a:bodyPr>
          <a:lstStyle/>
          <a:p>
            <a:pPr>
              <a:spcAft>
                <a:spcPts val="900"/>
              </a:spcAft>
              <a:buClr>
                <a:srgbClr val="003F48"/>
              </a:buClr>
            </a:pPr>
            <a:r>
              <a:rPr lang="en-GB" sz="900" dirty="0">
                <a:latin typeface="Avenir LT Pro 65 Medium" panose="020B0603020203020204" pitchFamily="34" charset="0"/>
              </a:rPr>
              <a:t>Example hierarchical decision tree:</a:t>
            </a:r>
          </a:p>
        </p:txBody>
      </p:sp>
      <p:sp>
        <p:nvSpPr>
          <p:cNvPr id="5" name="TextBox 4">
            <a:extLst>
              <a:ext uri="{FF2B5EF4-FFF2-40B4-BE49-F238E27FC236}">
                <a16:creationId xmlns:a16="http://schemas.microsoft.com/office/drawing/2014/main" id="{0E300569-F1CE-EF07-9754-81431F7B6BB0}"/>
              </a:ext>
            </a:extLst>
          </p:cNvPr>
          <p:cNvSpPr txBox="1"/>
          <p:nvPr/>
        </p:nvSpPr>
        <p:spPr>
          <a:xfrm>
            <a:off x="1251455" y="3764901"/>
            <a:ext cx="145874" cy="215444"/>
          </a:xfrm>
          <a:prstGeom prst="rect">
            <a:avLst/>
          </a:prstGeom>
          <a:noFill/>
        </p:spPr>
        <p:txBody>
          <a:bodyPr wrap="none" lIns="0" rIns="0" rtlCol="0">
            <a:spAutoFit/>
          </a:bodyPr>
          <a:lstStyle/>
          <a:p>
            <a:pPr algn="l"/>
            <a:r>
              <a:rPr lang="en-GB" sz="800" dirty="0">
                <a:latin typeface="Avenir LT Pro 65 Medium" panose="020B0603020203020204" pitchFamily="34" charset="0"/>
              </a:rPr>
              <a:t>etc</a:t>
            </a:r>
          </a:p>
        </p:txBody>
      </p:sp>
      <p:sp>
        <p:nvSpPr>
          <p:cNvPr id="6" name="TextBox 5">
            <a:extLst>
              <a:ext uri="{FF2B5EF4-FFF2-40B4-BE49-F238E27FC236}">
                <a16:creationId xmlns:a16="http://schemas.microsoft.com/office/drawing/2014/main" id="{0E3A45FB-DC47-25D5-A9CE-62966AD83ED8}"/>
              </a:ext>
            </a:extLst>
          </p:cNvPr>
          <p:cNvSpPr txBox="1"/>
          <p:nvPr/>
        </p:nvSpPr>
        <p:spPr>
          <a:xfrm>
            <a:off x="855476" y="3764901"/>
            <a:ext cx="145874" cy="215444"/>
          </a:xfrm>
          <a:prstGeom prst="rect">
            <a:avLst/>
          </a:prstGeom>
          <a:noFill/>
        </p:spPr>
        <p:txBody>
          <a:bodyPr wrap="none" lIns="0" rIns="0" rtlCol="0">
            <a:spAutoFit/>
          </a:bodyPr>
          <a:lstStyle/>
          <a:p>
            <a:pPr algn="l"/>
            <a:r>
              <a:rPr lang="en-GB" sz="800" dirty="0">
                <a:latin typeface="Avenir LT Pro 65 Medium" panose="020B0603020203020204" pitchFamily="34" charset="0"/>
              </a:rPr>
              <a:t>etc</a:t>
            </a:r>
          </a:p>
        </p:txBody>
      </p:sp>
    </p:spTree>
    <p:extLst>
      <p:ext uri="{BB962C8B-B14F-4D97-AF65-F5344CB8AC3E}">
        <p14:creationId xmlns:p14="http://schemas.microsoft.com/office/powerpoint/2010/main" val="3473453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4428BDF-6954-0549-B7C8-3A097E4290A5}"/>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56</a:t>
            </a:fld>
            <a:endParaRPr lang="en-GB" sz="754">
              <a:latin typeface="Avenir LT Pro 65 Medium" panose="020B0603020203020204" pitchFamily="34" charset="0"/>
            </a:endParaRPr>
          </a:p>
        </p:txBody>
      </p:sp>
      <p:sp>
        <p:nvSpPr>
          <p:cNvPr id="3" name="TextBox 2">
            <a:extLst>
              <a:ext uri="{FF2B5EF4-FFF2-40B4-BE49-F238E27FC236}">
                <a16:creationId xmlns:a16="http://schemas.microsoft.com/office/drawing/2014/main" id="{E243ADB2-43E4-4B59-FDC5-087F82CEB03E}"/>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pic>
        <p:nvPicPr>
          <p:cNvPr id="5" name="Picture 4">
            <a:extLst>
              <a:ext uri="{FF2B5EF4-FFF2-40B4-BE49-F238E27FC236}">
                <a16:creationId xmlns:a16="http://schemas.microsoft.com/office/drawing/2014/main" id="{D40BC3DC-DA0C-A8AE-D7A5-EBEC39D6E8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7" name="Straight Connector 6">
            <a:extLst>
              <a:ext uri="{FF2B5EF4-FFF2-40B4-BE49-F238E27FC236}">
                <a16:creationId xmlns:a16="http://schemas.microsoft.com/office/drawing/2014/main" id="{A860B553-C80E-1F7D-C8D9-13E306CAC6FF}"/>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8D5F4A4-842B-FC4B-ACB1-E055655E2F80}"/>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6" name="Title 1">
            <a:extLst>
              <a:ext uri="{FF2B5EF4-FFF2-40B4-BE49-F238E27FC236}">
                <a16:creationId xmlns:a16="http://schemas.microsoft.com/office/drawing/2014/main" id="{59E33421-894E-21A2-D8C5-59345D36CA0F}"/>
              </a:ext>
            </a:extLst>
          </p:cNvPr>
          <p:cNvSpPr txBox="1">
            <a:spLocks/>
          </p:cNvSpPr>
          <p:nvPr/>
        </p:nvSpPr>
        <p:spPr>
          <a:xfrm>
            <a:off x="340029" y="779070"/>
            <a:ext cx="5074653"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DECISIONING TOOLS</a:t>
            </a:r>
          </a:p>
        </p:txBody>
      </p:sp>
      <p:sp>
        <p:nvSpPr>
          <p:cNvPr id="4" name="Rectangle 3"/>
          <p:cNvSpPr/>
          <p:nvPr/>
        </p:nvSpPr>
        <p:spPr>
          <a:xfrm>
            <a:off x="340029" y="1260888"/>
            <a:ext cx="2645487" cy="1576442"/>
          </a:xfrm>
          <a:prstGeom prst="rect">
            <a:avLst/>
          </a:prstGeom>
        </p:spPr>
        <p:txBody>
          <a:bodyPr wrap="square" lIns="0" rIns="0" numCol="1" spcCol="180000">
            <a:noAutofit/>
          </a:bodyPr>
          <a:lstStyle/>
          <a:p>
            <a:pPr>
              <a:spcAft>
                <a:spcPts val="900"/>
              </a:spcAft>
              <a:buClr>
                <a:srgbClr val="003F48"/>
              </a:buClr>
            </a:pPr>
            <a:r>
              <a:rPr lang="en-GB" sz="900" b="1" dirty="0">
                <a:solidFill>
                  <a:srgbClr val="003F48"/>
                </a:solidFill>
                <a:latin typeface="Avenir LT Pro 65 Medium" panose="020B0603020203020204" pitchFamily="34" charset="0"/>
              </a:rPr>
              <a:t>Highly specialised 3rd-party software</a:t>
            </a:r>
          </a:p>
          <a:p>
            <a:pPr>
              <a:spcAft>
                <a:spcPts val="900"/>
              </a:spcAft>
              <a:buClr>
                <a:srgbClr val="003F48"/>
              </a:buClr>
            </a:pPr>
            <a:r>
              <a:rPr lang="en-GB" sz="900" dirty="0">
                <a:latin typeface="Avenir LT Pro 65 Medium" panose="020B0603020203020204" pitchFamily="34" charset="0"/>
              </a:rPr>
              <a:t>Designed specifically for the task of applying sophisticated and complex decision and orchestration strategies. </a:t>
            </a:r>
          </a:p>
          <a:p>
            <a:pPr>
              <a:spcAft>
                <a:spcPts val="900"/>
              </a:spcAft>
              <a:buClr>
                <a:srgbClr val="003F48"/>
              </a:buClr>
            </a:pPr>
            <a:r>
              <a:rPr lang="en-GB" sz="900" dirty="0">
                <a:latin typeface="Avenir LT Pro 65 Medium" panose="020B0603020203020204" pitchFamily="34" charset="0"/>
              </a:rPr>
              <a:t>Known as business rules engines or decision engines and are usually very easy for non-technical business users to manage and change through simple and highly visual interfaces. </a:t>
            </a:r>
          </a:p>
          <a:p>
            <a:pPr>
              <a:spcAft>
                <a:spcPts val="900"/>
              </a:spcAft>
              <a:buClr>
                <a:srgbClr val="003F48"/>
              </a:buClr>
            </a:pPr>
            <a:r>
              <a:rPr lang="en-GB" sz="900" dirty="0">
                <a:latin typeface="Avenir LT Pro 65 Medium" panose="020B0603020203020204" pitchFamily="34" charset="0"/>
              </a:rPr>
              <a:t>More expensive to licence but easier to maintain.</a:t>
            </a:r>
          </a:p>
        </p:txBody>
      </p:sp>
      <p:sp>
        <p:nvSpPr>
          <p:cNvPr id="6" name="Rectangle 5">
            <a:extLst>
              <a:ext uri="{FF2B5EF4-FFF2-40B4-BE49-F238E27FC236}">
                <a16:creationId xmlns:a16="http://schemas.microsoft.com/office/drawing/2014/main" id="{ECE5B35D-C6DB-C26D-69A9-B4D69CFF4323}"/>
              </a:ext>
            </a:extLst>
          </p:cNvPr>
          <p:cNvSpPr/>
          <p:nvPr/>
        </p:nvSpPr>
        <p:spPr>
          <a:xfrm>
            <a:off x="3225924" y="1260888"/>
            <a:ext cx="2645487" cy="1576442"/>
          </a:xfrm>
          <a:prstGeom prst="rect">
            <a:avLst/>
          </a:prstGeom>
        </p:spPr>
        <p:txBody>
          <a:bodyPr wrap="square" lIns="0" rIns="0" numCol="1" spcCol="180000">
            <a:noAutofit/>
          </a:bodyPr>
          <a:lstStyle/>
          <a:p>
            <a:pPr>
              <a:spcAft>
                <a:spcPts val="900"/>
              </a:spcAft>
              <a:buClr>
                <a:srgbClr val="003F48"/>
              </a:buClr>
            </a:pPr>
            <a:r>
              <a:rPr lang="en-GB" sz="900" b="1" dirty="0">
                <a:solidFill>
                  <a:srgbClr val="003F48"/>
                </a:solidFill>
                <a:latin typeface="Avenir LT Pro 65 Medium" panose="020B0603020203020204" pitchFamily="34" charset="0"/>
              </a:rPr>
              <a:t>Customised from existing toolsets</a:t>
            </a:r>
          </a:p>
          <a:p>
            <a:pPr>
              <a:spcAft>
                <a:spcPts val="900"/>
              </a:spcAft>
              <a:buClr>
                <a:srgbClr val="003F48"/>
              </a:buClr>
            </a:pPr>
            <a:r>
              <a:rPr lang="en-GB" sz="900" dirty="0">
                <a:latin typeface="Avenir LT Pro 65 Medium" panose="020B0603020203020204" pitchFamily="34" charset="0"/>
              </a:rPr>
              <a:t>Designed using tools that may already exist in the business, such as data programming environments like Python or analytical platforms with built-in logic processing.  </a:t>
            </a:r>
          </a:p>
          <a:p>
            <a:pPr>
              <a:spcAft>
                <a:spcPts val="900"/>
              </a:spcAft>
              <a:buClr>
                <a:srgbClr val="003F48"/>
              </a:buClr>
            </a:pPr>
            <a:r>
              <a:rPr lang="en-GB" sz="900" dirty="0">
                <a:latin typeface="Avenir LT Pro 65 Medium" panose="020B0603020203020204" pitchFamily="34" charset="0"/>
              </a:rPr>
              <a:t>Require more specialist resources or technical development to configure and whenever a change is required but are a good starting point for businesses.</a:t>
            </a:r>
          </a:p>
          <a:p>
            <a:pPr>
              <a:spcAft>
                <a:spcPts val="900"/>
              </a:spcAft>
              <a:buClr>
                <a:srgbClr val="003F48"/>
              </a:buClr>
            </a:pPr>
            <a:r>
              <a:rPr lang="en-GB" sz="900" dirty="0">
                <a:latin typeface="Avenir LT Pro 65 Medium" panose="020B0603020203020204" pitchFamily="34" charset="0"/>
              </a:rPr>
              <a:t>As they are existing tools within the business, there should typically be no need for additional licensing.</a:t>
            </a:r>
          </a:p>
        </p:txBody>
      </p:sp>
    </p:spTree>
    <p:extLst>
      <p:ext uri="{BB962C8B-B14F-4D97-AF65-F5344CB8AC3E}">
        <p14:creationId xmlns:p14="http://schemas.microsoft.com/office/powerpoint/2010/main" val="1887886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57</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2" name="TextBox 1">
            <a:extLst>
              <a:ext uri="{FF2B5EF4-FFF2-40B4-BE49-F238E27FC236}">
                <a16:creationId xmlns:a16="http://schemas.microsoft.com/office/drawing/2014/main" id="{8783E38E-71AE-F9CF-92EB-AA56B6603C09}"/>
              </a:ext>
            </a:extLst>
          </p:cNvPr>
          <p:cNvSpPr txBox="1"/>
          <p:nvPr/>
        </p:nvSpPr>
        <p:spPr>
          <a:xfrm>
            <a:off x="475916" y="1288531"/>
            <a:ext cx="5456336" cy="1846659"/>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pPr>
              <a:spcAft>
                <a:spcPts val="600"/>
              </a:spcAft>
              <a:buClr>
                <a:srgbClr val="003F48"/>
              </a:buClr>
            </a:pPr>
            <a:r>
              <a:rPr lang="en-GB" sz="900" dirty="0"/>
              <a:t>Outreach campaigns are a way of proactively communicating a message to a target audience to raise awareness of a brand or service, sell product, or convey important information, such as changes to terms, news, or educational content.</a:t>
            </a:r>
          </a:p>
          <a:p>
            <a:pPr>
              <a:spcAft>
                <a:spcPts val="600"/>
              </a:spcAft>
              <a:buClr>
                <a:srgbClr val="003F48"/>
              </a:buClr>
            </a:pPr>
            <a:r>
              <a:rPr lang="en-GB" sz="900" dirty="0"/>
              <a:t>A variety of communication channels can be used to reach customers, such as social media, telephony, email, and direct mail. The choice of which is used usually depends on factors like the type of message, the cost to deliver it, and audience preference.</a:t>
            </a:r>
          </a:p>
          <a:p>
            <a:pPr>
              <a:spcAft>
                <a:spcPts val="600"/>
              </a:spcAft>
              <a:buClr>
                <a:srgbClr val="003F48"/>
              </a:buClr>
            </a:pPr>
            <a:r>
              <a:rPr lang="en-GB" sz="900" dirty="0"/>
              <a:t>Outreach campaigns are used to generate leads, increase brand awareness, drive traffic to a website or to an app download, generate sales, educate and inform, promote loyalty, or encourage retention.</a:t>
            </a:r>
          </a:p>
          <a:p>
            <a:pPr>
              <a:spcAft>
                <a:spcPts val="600"/>
              </a:spcAft>
              <a:buClr>
                <a:srgbClr val="003F48"/>
              </a:buClr>
            </a:pPr>
            <a:r>
              <a:rPr lang="en-GB" sz="900" dirty="0"/>
              <a:t>The goal of outreach campaigns is to create connections with consumers or customers to encourage a particular response, such as buying a product, providing feedback, encouraging usage, being informed, or signing up to a service.</a:t>
            </a:r>
          </a:p>
        </p:txBody>
      </p:sp>
      <p:sp>
        <p:nvSpPr>
          <p:cNvPr id="4" name="Title 1">
            <a:extLst>
              <a:ext uri="{FF2B5EF4-FFF2-40B4-BE49-F238E27FC236}">
                <a16:creationId xmlns:a16="http://schemas.microsoft.com/office/drawing/2014/main" id="{5E515B10-A215-84B2-882F-0EDFFCB075BA}"/>
              </a:ext>
            </a:extLst>
          </p:cNvPr>
          <p:cNvSpPr txBox="1">
            <a:spLocks/>
          </p:cNvSpPr>
          <p:nvPr/>
        </p:nvSpPr>
        <p:spPr>
          <a:xfrm>
            <a:off x="475916"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SALES AND MARKETING OUTREACH</a:t>
            </a:r>
          </a:p>
        </p:txBody>
      </p:sp>
    </p:spTree>
    <p:extLst>
      <p:ext uri="{BB962C8B-B14F-4D97-AF65-F5344CB8AC3E}">
        <p14:creationId xmlns:p14="http://schemas.microsoft.com/office/powerpoint/2010/main" val="3423289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3FC3A4-D97F-9B31-2353-8D89FCFD3AF1}"/>
              </a:ext>
            </a:extLst>
          </p:cNvPr>
          <p:cNvSpPr txBox="1">
            <a:spLocks/>
          </p:cNvSpPr>
          <p:nvPr/>
        </p:nvSpPr>
        <p:spPr>
          <a:xfrm>
            <a:off x="340029" y="779070"/>
            <a:ext cx="5074653"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BENEFITS OF OUTREACH ACTIVITIES</a:t>
            </a:r>
          </a:p>
        </p:txBody>
      </p:sp>
      <p:sp>
        <p:nvSpPr>
          <p:cNvPr id="2" name="Slide Number Placeholder 5">
            <a:extLst>
              <a:ext uri="{FF2B5EF4-FFF2-40B4-BE49-F238E27FC236}">
                <a16:creationId xmlns:a16="http://schemas.microsoft.com/office/drawing/2014/main" id="{74428BDF-6954-0549-B7C8-3A097E4290A5}"/>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58</a:t>
            </a:fld>
            <a:endParaRPr lang="en-GB" sz="754">
              <a:latin typeface="Avenir LT Pro 65 Medium" panose="020B0603020203020204" pitchFamily="34" charset="0"/>
            </a:endParaRPr>
          </a:p>
        </p:txBody>
      </p:sp>
      <p:sp>
        <p:nvSpPr>
          <p:cNvPr id="3" name="TextBox 2">
            <a:extLst>
              <a:ext uri="{FF2B5EF4-FFF2-40B4-BE49-F238E27FC236}">
                <a16:creationId xmlns:a16="http://schemas.microsoft.com/office/drawing/2014/main" id="{E243ADB2-43E4-4B59-FDC5-087F82CEB03E}"/>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pic>
        <p:nvPicPr>
          <p:cNvPr id="5" name="Picture 4">
            <a:extLst>
              <a:ext uri="{FF2B5EF4-FFF2-40B4-BE49-F238E27FC236}">
                <a16:creationId xmlns:a16="http://schemas.microsoft.com/office/drawing/2014/main" id="{D40BC3DC-DA0C-A8AE-D7A5-EBEC39D6E8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7" name="Straight Connector 6">
            <a:extLst>
              <a:ext uri="{FF2B5EF4-FFF2-40B4-BE49-F238E27FC236}">
                <a16:creationId xmlns:a16="http://schemas.microsoft.com/office/drawing/2014/main" id="{A860B553-C80E-1F7D-C8D9-13E306CAC6FF}"/>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8D5F4A4-842B-FC4B-ACB1-E055655E2F80}"/>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0" name="Rectangle 9">
            <a:extLst>
              <a:ext uri="{FF2B5EF4-FFF2-40B4-BE49-F238E27FC236}">
                <a16:creationId xmlns:a16="http://schemas.microsoft.com/office/drawing/2014/main" id="{3B304EA9-1283-4EFA-A9C2-768F2ED968A4}"/>
              </a:ext>
            </a:extLst>
          </p:cNvPr>
          <p:cNvSpPr/>
          <p:nvPr/>
        </p:nvSpPr>
        <p:spPr>
          <a:xfrm>
            <a:off x="340029" y="1285367"/>
            <a:ext cx="5531381" cy="1913275"/>
          </a:xfrm>
          <a:prstGeom prst="rect">
            <a:avLst/>
          </a:prstGeom>
        </p:spPr>
        <p:txBody>
          <a:bodyPr wrap="square" lIns="0" rIns="0" numCol="1" spcCol="360000">
            <a:noAutofit/>
          </a:bodyPr>
          <a:lstStyle/>
          <a:p>
            <a:pPr>
              <a:spcAft>
                <a:spcPts val="1200"/>
              </a:spcAft>
            </a:pPr>
            <a:r>
              <a:rPr lang="en-GB" sz="900" dirty="0">
                <a:latin typeface="Avenir LT Pro 65 Medium" panose="020B0603020203020204" pitchFamily="34" charset="0"/>
              </a:rPr>
              <a:t>Effective outreach campaigns can help </a:t>
            </a:r>
            <a:r>
              <a:rPr lang="en-GB" sz="900" b="1" dirty="0">
                <a:solidFill>
                  <a:srgbClr val="003F48"/>
                </a:solidFill>
                <a:latin typeface="Avenir LT Pro 65 Medium" panose="020B0603020203020204" pitchFamily="34" charset="0"/>
              </a:rPr>
              <a:t>increase brand awareness </a:t>
            </a:r>
            <a:r>
              <a:rPr lang="en-GB" sz="900" dirty="0">
                <a:latin typeface="Avenir LT Pro 65 Medium" panose="020B0603020203020204" pitchFamily="34" charset="0"/>
              </a:rPr>
              <a:t>by reaching a wider audience with the right message. They can also increase sales by targeting the right audience with the right message at the right time.</a:t>
            </a:r>
          </a:p>
          <a:p>
            <a:pPr>
              <a:spcAft>
                <a:spcPts val="1200"/>
              </a:spcAft>
            </a:pPr>
            <a:r>
              <a:rPr lang="en-GB" sz="900" dirty="0">
                <a:latin typeface="Avenir LT Pro 65 Medium" panose="020B0603020203020204" pitchFamily="34" charset="0"/>
              </a:rPr>
              <a:t>Outreach campaigns can help to </a:t>
            </a:r>
            <a:r>
              <a:rPr lang="en-GB" sz="900" b="1" dirty="0">
                <a:solidFill>
                  <a:srgbClr val="003F48"/>
                </a:solidFill>
                <a:latin typeface="Avenir LT Pro 65 Medium" panose="020B0603020203020204" pitchFamily="34" charset="0"/>
              </a:rPr>
              <a:t>improve customer loyalty </a:t>
            </a:r>
            <a:r>
              <a:rPr lang="en-GB" sz="900" dirty="0">
                <a:latin typeface="Avenir LT Pro 65 Medium" panose="020B0603020203020204" pitchFamily="34" charset="0"/>
              </a:rPr>
              <a:t>by providing customers with a positive and memorable experience when using the right message and the right channel of communication.</a:t>
            </a:r>
          </a:p>
          <a:p>
            <a:pPr>
              <a:spcAft>
                <a:spcPts val="1200"/>
              </a:spcAft>
            </a:pPr>
            <a:r>
              <a:rPr lang="en-GB" sz="900" dirty="0">
                <a:latin typeface="Avenir LT Pro 65 Medium" panose="020B0603020203020204" pitchFamily="34" charset="0"/>
              </a:rPr>
              <a:t>Effective outreach campaigns can also help to </a:t>
            </a:r>
            <a:r>
              <a:rPr lang="en-GB" sz="900" b="1" dirty="0">
                <a:solidFill>
                  <a:srgbClr val="003F48"/>
                </a:solidFill>
                <a:latin typeface="Avenir LT Pro 65 Medium" panose="020B0603020203020204" pitchFamily="34" charset="0"/>
              </a:rPr>
              <a:t>increase ROI </a:t>
            </a:r>
            <a:r>
              <a:rPr lang="en-GB" sz="900" dirty="0">
                <a:latin typeface="Avenir LT Pro 65 Medium" panose="020B0603020203020204" pitchFamily="34" charset="0"/>
              </a:rPr>
              <a:t>by using relatively inexpensive channels and economies of scale.</a:t>
            </a:r>
          </a:p>
          <a:p>
            <a:pPr>
              <a:spcAft>
                <a:spcPts val="1200"/>
              </a:spcAft>
            </a:pPr>
            <a:r>
              <a:rPr lang="en-GB" sz="900" dirty="0">
                <a:latin typeface="Avenir LT Pro 65 Medium" panose="020B0603020203020204" pitchFamily="34" charset="0"/>
              </a:rPr>
              <a:t>However, while they can be a low-cost way to reach a large audience, they need to be carefully targeted and use the right content and creative to be effective.</a:t>
            </a:r>
          </a:p>
          <a:p>
            <a:pPr>
              <a:spcAft>
                <a:spcPts val="1200"/>
              </a:spcAft>
            </a:pPr>
            <a:r>
              <a:rPr lang="en-GB" sz="900" dirty="0">
                <a:latin typeface="Avenir LT Pro 65 Medium" panose="020B0603020203020204" pitchFamily="34" charset="0"/>
              </a:rPr>
              <a:t>Using a one-size-fits-all creative or targeting strategy is likely to result in poorer results than a highly targeted and personalised set of campaigns.</a:t>
            </a:r>
          </a:p>
        </p:txBody>
      </p:sp>
    </p:spTree>
    <p:extLst>
      <p:ext uri="{BB962C8B-B14F-4D97-AF65-F5344CB8AC3E}">
        <p14:creationId xmlns:p14="http://schemas.microsoft.com/office/powerpoint/2010/main" val="12860076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59</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2" name="TextBox 1">
            <a:extLst>
              <a:ext uri="{FF2B5EF4-FFF2-40B4-BE49-F238E27FC236}">
                <a16:creationId xmlns:a16="http://schemas.microsoft.com/office/drawing/2014/main" id="{8783E38E-71AE-F9CF-92EB-AA56B6603C09}"/>
              </a:ext>
            </a:extLst>
          </p:cNvPr>
          <p:cNvSpPr txBox="1"/>
          <p:nvPr/>
        </p:nvSpPr>
        <p:spPr>
          <a:xfrm>
            <a:off x="475916" y="1288531"/>
            <a:ext cx="5456336" cy="230832"/>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pPr>
              <a:spcAft>
                <a:spcPts val="600"/>
              </a:spcAft>
              <a:buClr>
                <a:srgbClr val="003F48"/>
              </a:buClr>
            </a:pPr>
            <a:r>
              <a:rPr lang="en-GB" sz="900" dirty="0"/>
              <a:t>The process for creating and managing outreach campaigns is straightforward:</a:t>
            </a:r>
          </a:p>
        </p:txBody>
      </p:sp>
      <p:sp>
        <p:nvSpPr>
          <p:cNvPr id="4" name="Title 1">
            <a:extLst>
              <a:ext uri="{FF2B5EF4-FFF2-40B4-BE49-F238E27FC236}">
                <a16:creationId xmlns:a16="http://schemas.microsoft.com/office/drawing/2014/main" id="{5E515B10-A215-84B2-882F-0EDFFCB075BA}"/>
              </a:ext>
            </a:extLst>
          </p:cNvPr>
          <p:cNvSpPr txBox="1">
            <a:spLocks/>
          </p:cNvSpPr>
          <p:nvPr/>
        </p:nvSpPr>
        <p:spPr>
          <a:xfrm>
            <a:off x="475916"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CREATING OUTREACH ACTIVITIES</a:t>
            </a:r>
          </a:p>
        </p:txBody>
      </p:sp>
      <p:graphicFrame>
        <p:nvGraphicFramePr>
          <p:cNvPr id="3" name="Table 2">
            <a:extLst>
              <a:ext uri="{FF2B5EF4-FFF2-40B4-BE49-F238E27FC236}">
                <a16:creationId xmlns:a16="http://schemas.microsoft.com/office/drawing/2014/main" id="{03591B2E-7939-BEBB-31E1-B39C0B7B24E1}"/>
              </a:ext>
            </a:extLst>
          </p:cNvPr>
          <p:cNvGraphicFramePr>
            <a:graphicFrameLocks noGrp="1"/>
          </p:cNvGraphicFramePr>
          <p:nvPr/>
        </p:nvGraphicFramePr>
        <p:xfrm>
          <a:off x="475915" y="1751646"/>
          <a:ext cx="5456336" cy="579120"/>
        </p:xfrm>
        <a:graphic>
          <a:graphicData uri="http://schemas.openxmlformats.org/drawingml/2006/table">
            <a:tbl>
              <a:tblPr>
                <a:tableStyleId>{5C22544A-7EE6-4342-B048-85BDC9FD1C3A}</a:tableStyleId>
              </a:tblPr>
              <a:tblGrid>
                <a:gridCol w="682042">
                  <a:extLst>
                    <a:ext uri="{9D8B030D-6E8A-4147-A177-3AD203B41FA5}">
                      <a16:colId xmlns:a16="http://schemas.microsoft.com/office/drawing/2014/main" val="1933849457"/>
                    </a:ext>
                  </a:extLst>
                </a:gridCol>
                <a:gridCol w="682042">
                  <a:extLst>
                    <a:ext uri="{9D8B030D-6E8A-4147-A177-3AD203B41FA5}">
                      <a16:colId xmlns:a16="http://schemas.microsoft.com/office/drawing/2014/main" val="827735332"/>
                    </a:ext>
                  </a:extLst>
                </a:gridCol>
                <a:gridCol w="682042">
                  <a:extLst>
                    <a:ext uri="{9D8B030D-6E8A-4147-A177-3AD203B41FA5}">
                      <a16:colId xmlns:a16="http://schemas.microsoft.com/office/drawing/2014/main" val="3091573969"/>
                    </a:ext>
                  </a:extLst>
                </a:gridCol>
                <a:gridCol w="682042">
                  <a:extLst>
                    <a:ext uri="{9D8B030D-6E8A-4147-A177-3AD203B41FA5}">
                      <a16:colId xmlns:a16="http://schemas.microsoft.com/office/drawing/2014/main" val="3460711963"/>
                    </a:ext>
                  </a:extLst>
                </a:gridCol>
                <a:gridCol w="682042">
                  <a:extLst>
                    <a:ext uri="{9D8B030D-6E8A-4147-A177-3AD203B41FA5}">
                      <a16:colId xmlns:a16="http://schemas.microsoft.com/office/drawing/2014/main" val="1572370162"/>
                    </a:ext>
                  </a:extLst>
                </a:gridCol>
                <a:gridCol w="682042">
                  <a:extLst>
                    <a:ext uri="{9D8B030D-6E8A-4147-A177-3AD203B41FA5}">
                      <a16:colId xmlns:a16="http://schemas.microsoft.com/office/drawing/2014/main" val="2286624822"/>
                    </a:ext>
                  </a:extLst>
                </a:gridCol>
                <a:gridCol w="682042">
                  <a:extLst>
                    <a:ext uri="{9D8B030D-6E8A-4147-A177-3AD203B41FA5}">
                      <a16:colId xmlns:a16="http://schemas.microsoft.com/office/drawing/2014/main" val="2591961021"/>
                    </a:ext>
                  </a:extLst>
                </a:gridCol>
                <a:gridCol w="682042">
                  <a:extLst>
                    <a:ext uri="{9D8B030D-6E8A-4147-A177-3AD203B41FA5}">
                      <a16:colId xmlns:a16="http://schemas.microsoft.com/office/drawing/2014/main" val="174149772"/>
                    </a:ext>
                  </a:extLst>
                </a:gridCol>
              </a:tblGrid>
              <a:tr h="370840">
                <a:tc>
                  <a:txBody>
                    <a:bodyPr/>
                    <a:lstStyle/>
                    <a:p>
                      <a:pPr marL="0" marR="0" lvl="0" indent="0" algn="ctr" defTabSz="600121" rtl="0" eaLnBrk="1" fontAlgn="auto" latinLnBrk="0" hangingPunct="1">
                        <a:lnSpc>
                          <a:spcPct val="100000"/>
                        </a:lnSpc>
                        <a:spcBef>
                          <a:spcPts val="0"/>
                        </a:spcBef>
                        <a:spcAft>
                          <a:spcPts val="0"/>
                        </a:spcAft>
                        <a:buClrTx/>
                        <a:buSzTx/>
                        <a:buFontTx/>
                        <a:buNone/>
                        <a:tabLst/>
                        <a:defRPr/>
                      </a:pPr>
                      <a:r>
                        <a:rPr lang="en-GB" sz="800" dirty="0">
                          <a:solidFill>
                            <a:schemeClr val="bg1"/>
                          </a:solidFill>
                          <a:latin typeface="Avenir LT Pro 65 Medium" panose="020B0603020203020204" pitchFamily="34" charset="0"/>
                        </a:rPr>
                        <a:t>Define the campaign goals and plan</a:t>
                      </a:r>
                    </a:p>
                  </a:txBody>
                  <a:tcPr marL="36000" marR="36000" anchor="ctr">
                    <a:solidFill>
                      <a:srgbClr val="003F48"/>
                    </a:solidFill>
                  </a:tcPr>
                </a:tc>
                <a:tc>
                  <a:txBody>
                    <a:bodyPr/>
                    <a:lstStyle/>
                    <a:p>
                      <a:pPr marL="0" marR="0" lvl="0" indent="0" algn="ctr" defTabSz="600121" rtl="0" eaLnBrk="1" fontAlgn="auto" latinLnBrk="0" hangingPunct="1">
                        <a:lnSpc>
                          <a:spcPct val="100000"/>
                        </a:lnSpc>
                        <a:spcBef>
                          <a:spcPts val="0"/>
                        </a:spcBef>
                        <a:spcAft>
                          <a:spcPts val="0"/>
                        </a:spcAft>
                        <a:buClrTx/>
                        <a:buSzTx/>
                        <a:buFontTx/>
                        <a:buNone/>
                        <a:tabLst/>
                        <a:defRPr/>
                      </a:pPr>
                      <a:r>
                        <a:rPr lang="en-GB" sz="800" dirty="0">
                          <a:solidFill>
                            <a:schemeClr val="bg1"/>
                          </a:solidFill>
                          <a:latin typeface="Avenir LT Pro 65 Medium" panose="020B0603020203020204" pitchFamily="34" charset="0"/>
                        </a:rPr>
                        <a:t>Identify the target audience</a:t>
                      </a:r>
                    </a:p>
                  </a:txBody>
                  <a:tcPr marL="36000" marR="36000" anchor="ctr">
                    <a:solidFill>
                      <a:srgbClr val="003F48"/>
                    </a:solidFill>
                  </a:tcPr>
                </a:tc>
                <a:tc>
                  <a:txBody>
                    <a:bodyPr/>
                    <a:lstStyle/>
                    <a:p>
                      <a:pPr marL="0" marR="0" lvl="0" indent="0" algn="ctr" defTabSz="600121" rtl="0" eaLnBrk="1" fontAlgn="auto" latinLnBrk="0" hangingPunct="1">
                        <a:lnSpc>
                          <a:spcPct val="100000"/>
                        </a:lnSpc>
                        <a:spcBef>
                          <a:spcPts val="0"/>
                        </a:spcBef>
                        <a:spcAft>
                          <a:spcPts val="0"/>
                        </a:spcAft>
                        <a:buClrTx/>
                        <a:buSzTx/>
                        <a:buFontTx/>
                        <a:buNone/>
                        <a:tabLst/>
                        <a:defRPr/>
                      </a:pPr>
                      <a:r>
                        <a:rPr lang="en-GB" sz="800" dirty="0">
                          <a:solidFill>
                            <a:schemeClr val="bg1"/>
                          </a:solidFill>
                          <a:latin typeface="Avenir LT Pro 65 Medium" panose="020B0603020203020204" pitchFamily="34" charset="0"/>
                        </a:rPr>
                        <a:t>Craft the message (including offer)</a:t>
                      </a:r>
                    </a:p>
                  </a:txBody>
                  <a:tcPr marL="36000" marR="36000" anchor="ctr">
                    <a:solidFill>
                      <a:srgbClr val="003F48"/>
                    </a:solidFill>
                  </a:tcPr>
                </a:tc>
                <a:tc>
                  <a:txBody>
                    <a:bodyPr/>
                    <a:lstStyle/>
                    <a:p>
                      <a:pPr marL="0" marR="0" lvl="0" indent="0" algn="ctr" defTabSz="600121" rtl="0" eaLnBrk="1" fontAlgn="auto" latinLnBrk="0" hangingPunct="1">
                        <a:lnSpc>
                          <a:spcPct val="100000"/>
                        </a:lnSpc>
                        <a:spcBef>
                          <a:spcPts val="0"/>
                        </a:spcBef>
                        <a:spcAft>
                          <a:spcPts val="0"/>
                        </a:spcAft>
                        <a:buClrTx/>
                        <a:buSzTx/>
                        <a:buFontTx/>
                        <a:buNone/>
                        <a:tabLst/>
                        <a:defRPr/>
                      </a:pPr>
                      <a:r>
                        <a:rPr lang="en-GB" sz="800" dirty="0">
                          <a:solidFill>
                            <a:schemeClr val="bg1"/>
                          </a:solidFill>
                          <a:latin typeface="Avenir LT Pro 65 Medium" panose="020B0603020203020204" pitchFamily="34" charset="0"/>
                        </a:rPr>
                        <a:t>Select the comms channel(s)</a:t>
                      </a:r>
                    </a:p>
                  </a:txBody>
                  <a:tcPr marL="36000" marR="36000" anchor="ctr">
                    <a:solidFill>
                      <a:srgbClr val="003F48"/>
                    </a:solidFill>
                  </a:tcPr>
                </a:tc>
                <a:tc>
                  <a:txBody>
                    <a:bodyPr/>
                    <a:lstStyle/>
                    <a:p>
                      <a:pPr marL="0" marR="0" lvl="0" indent="0" algn="ctr" defTabSz="600121" rtl="0" eaLnBrk="1" fontAlgn="auto" latinLnBrk="0" hangingPunct="1">
                        <a:lnSpc>
                          <a:spcPct val="100000"/>
                        </a:lnSpc>
                        <a:spcBef>
                          <a:spcPts val="0"/>
                        </a:spcBef>
                        <a:spcAft>
                          <a:spcPts val="0"/>
                        </a:spcAft>
                        <a:buClrTx/>
                        <a:buSzTx/>
                        <a:buFontTx/>
                        <a:buNone/>
                        <a:tabLst/>
                        <a:defRPr/>
                      </a:pPr>
                      <a:r>
                        <a:rPr lang="en-GB" sz="800" dirty="0">
                          <a:solidFill>
                            <a:schemeClr val="bg1"/>
                          </a:solidFill>
                          <a:latin typeface="Avenir LT Pro 65 Medium" panose="020B0603020203020204" pitchFamily="34" charset="0"/>
                        </a:rPr>
                        <a:t>Design the creative content of the message</a:t>
                      </a:r>
                    </a:p>
                  </a:txBody>
                  <a:tcPr marL="36000" marR="36000" anchor="ctr">
                    <a:solidFill>
                      <a:srgbClr val="003F48"/>
                    </a:solidFill>
                  </a:tcPr>
                </a:tc>
                <a:tc>
                  <a:txBody>
                    <a:bodyPr/>
                    <a:lstStyle/>
                    <a:p>
                      <a:pPr marL="0" marR="0" lvl="0" indent="0" algn="ctr" defTabSz="600121" rtl="0" eaLnBrk="1" fontAlgn="auto" latinLnBrk="0" hangingPunct="1">
                        <a:lnSpc>
                          <a:spcPct val="100000"/>
                        </a:lnSpc>
                        <a:spcBef>
                          <a:spcPts val="0"/>
                        </a:spcBef>
                        <a:spcAft>
                          <a:spcPts val="0"/>
                        </a:spcAft>
                        <a:buClrTx/>
                        <a:buSzTx/>
                        <a:buFontTx/>
                        <a:buNone/>
                        <a:tabLst/>
                        <a:defRPr/>
                      </a:pPr>
                      <a:r>
                        <a:rPr lang="en-GB" sz="800" dirty="0">
                          <a:solidFill>
                            <a:schemeClr val="bg1"/>
                          </a:solidFill>
                          <a:latin typeface="Avenir LT Pro 65 Medium" panose="020B0603020203020204" pitchFamily="34" charset="0"/>
                        </a:rPr>
                        <a:t>Configure the targeting criteria</a:t>
                      </a:r>
                    </a:p>
                  </a:txBody>
                  <a:tcPr marL="36000" marR="36000" anchor="ctr">
                    <a:solidFill>
                      <a:srgbClr val="003F48"/>
                    </a:solidFill>
                  </a:tcPr>
                </a:tc>
                <a:tc>
                  <a:txBody>
                    <a:bodyPr/>
                    <a:lstStyle/>
                    <a:p>
                      <a:pPr marL="0" marR="0" lvl="0" indent="0" algn="ctr" defTabSz="600121" rtl="0" eaLnBrk="1" fontAlgn="auto" latinLnBrk="0" hangingPunct="1">
                        <a:lnSpc>
                          <a:spcPct val="100000"/>
                        </a:lnSpc>
                        <a:spcBef>
                          <a:spcPts val="0"/>
                        </a:spcBef>
                        <a:spcAft>
                          <a:spcPts val="0"/>
                        </a:spcAft>
                        <a:buClrTx/>
                        <a:buSzTx/>
                        <a:buFontTx/>
                        <a:buNone/>
                        <a:tabLst/>
                        <a:defRPr/>
                      </a:pPr>
                      <a:r>
                        <a:rPr lang="en-GB" sz="800" dirty="0">
                          <a:solidFill>
                            <a:schemeClr val="bg1"/>
                          </a:solidFill>
                          <a:latin typeface="Avenir LT Pro 65 Medium" panose="020B0603020203020204" pitchFamily="34" charset="0"/>
                        </a:rPr>
                        <a:t>Execute the campaign</a:t>
                      </a:r>
                    </a:p>
                  </a:txBody>
                  <a:tcPr marL="36000" marR="36000" anchor="ctr">
                    <a:solidFill>
                      <a:srgbClr val="003F48"/>
                    </a:solidFill>
                  </a:tcPr>
                </a:tc>
                <a:tc>
                  <a:txBody>
                    <a:bodyPr/>
                    <a:lstStyle/>
                    <a:p>
                      <a:pPr marL="0" marR="0" lvl="0" indent="0" algn="ctr" defTabSz="600121" rtl="0" eaLnBrk="1" fontAlgn="auto" latinLnBrk="0" hangingPunct="1">
                        <a:lnSpc>
                          <a:spcPct val="100000"/>
                        </a:lnSpc>
                        <a:spcBef>
                          <a:spcPts val="0"/>
                        </a:spcBef>
                        <a:spcAft>
                          <a:spcPts val="0"/>
                        </a:spcAft>
                        <a:buClrTx/>
                        <a:buSzTx/>
                        <a:buFontTx/>
                        <a:buNone/>
                        <a:tabLst/>
                        <a:defRPr/>
                      </a:pPr>
                      <a:r>
                        <a:rPr lang="en-GB" sz="800" dirty="0">
                          <a:solidFill>
                            <a:schemeClr val="bg1"/>
                          </a:solidFill>
                          <a:latin typeface="Avenir LT Pro 65 Medium" panose="020B0603020203020204" pitchFamily="34" charset="0"/>
                        </a:rPr>
                        <a:t>Track the results</a:t>
                      </a:r>
                    </a:p>
                  </a:txBody>
                  <a:tcPr marL="36000" marR="36000" anchor="ctr">
                    <a:solidFill>
                      <a:srgbClr val="003F48"/>
                    </a:solidFill>
                  </a:tcPr>
                </a:tc>
                <a:extLst>
                  <a:ext uri="{0D108BD9-81ED-4DB2-BD59-A6C34878D82A}">
                    <a16:rowId xmlns:a16="http://schemas.microsoft.com/office/drawing/2014/main" val="2479334169"/>
                  </a:ext>
                </a:extLst>
              </a:tr>
            </a:tbl>
          </a:graphicData>
        </a:graphic>
      </p:graphicFrame>
      <p:sp>
        <p:nvSpPr>
          <p:cNvPr id="5" name="TextBox 4">
            <a:extLst>
              <a:ext uri="{FF2B5EF4-FFF2-40B4-BE49-F238E27FC236}">
                <a16:creationId xmlns:a16="http://schemas.microsoft.com/office/drawing/2014/main" id="{9696524C-6499-7779-D22F-9B2C395F59F9}"/>
              </a:ext>
            </a:extLst>
          </p:cNvPr>
          <p:cNvSpPr txBox="1"/>
          <p:nvPr/>
        </p:nvSpPr>
        <p:spPr>
          <a:xfrm>
            <a:off x="475916" y="2543757"/>
            <a:ext cx="5456336" cy="723275"/>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pPr>
              <a:spcAft>
                <a:spcPts val="600"/>
              </a:spcAft>
              <a:buClr>
                <a:srgbClr val="003F48"/>
              </a:buClr>
            </a:pPr>
            <a:r>
              <a:rPr lang="en-GB" sz="900" dirty="0"/>
              <a:t>However, as the number and sophistication of outreach campaigns increases, it becomes necessary to consider specialist tools to automate the management and coordination of them to improve efficiency.</a:t>
            </a:r>
          </a:p>
          <a:p>
            <a:pPr>
              <a:spcAft>
                <a:spcPts val="600"/>
              </a:spcAft>
              <a:buClr>
                <a:srgbClr val="003F48"/>
              </a:buClr>
            </a:pPr>
            <a:r>
              <a:rPr lang="en-GB" sz="900" dirty="0"/>
              <a:t>A marketing automation system can be used to manage all aspects of a campaign, from creating and sending emails, direct mail, etc, to tracking and measuring results.</a:t>
            </a:r>
          </a:p>
        </p:txBody>
      </p:sp>
    </p:spTree>
    <p:extLst>
      <p:ext uri="{BB962C8B-B14F-4D97-AF65-F5344CB8AC3E}">
        <p14:creationId xmlns:p14="http://schemas.microsoft.com/office/powerpoint/2010/main" val="3702022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6</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8"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THE BUSINESS MACHINE</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5" name="Straight Connector 4">
            <a:extLst>
              <a:ext uri="{FF2B5EF4-FFF2-40B4-BE49-F238E27FC236}">
                <a16:creationId xmlns:a16="http://schemas.microsoft.com/office/drawing/2014/main" id="{73AD3930-C6E4-BF96-A0B0-072C82039A04}"/>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07379B1-E1F6-2CF6-B919-B1C51BB2C911}"/>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3" name="TextBox 2">
            <a:extLst>
              <a:ext uri="{FF2B5EF4-FFF2-40B4-BE49-F238E27FC236}">
                <a16:creationId xmlns:a16="http://schemas.microsoft.com/office/drawing/2014/main" id="{B40F9E46-7EA3-D4F2-FCC4-DE9C1EA6E486}"/>
              </a:ext>
            </a:extLst>
          </p:cNvPr>
          <p:cNvSpPr txBox="1"/>
          <p:nvPr/>
        </p:nvSpPr>
        <p:spPr>
          <a:xfrm>
            <a:off x="340028" y="1267773"/>
            <a:ext cx="5531381" cy="1431161"/>
          </a:xfrm>
          <a:prstGeom prst="rect">
            <a:avLst/>
          </a:prstGeom>
          <a:noFill/>
        </p:spPr>
        <p:txBody>
          <a:bodyPr wrap="square" lIns="0" rIns="0" numCol="1" spcCol="180000">
            <a:spAutoFit/>
          </a:bodyPr>
          <a:lstStyle>
            <a:defPPr>
              <a:defRPr lang="en-US"/>
            </a:defPPr>
            <a:lvl1pPr>
              <a:spcAft>
                <a:spcPts val="300"/>
              </a:spcAft>
              <a:defRPr sz="800">
                <a:latin typeface="Avenir LT Pro 65 Medium" panose="020B0603020203020204" pitchFamily="34" charset="0"/>
              </a:defRPr>
            </a:lvl1pPr>
          </a:lstStyle>
          <a:p>
            <a:pPr>
              <a:spcAft>
                <a:spcPts val="900"/>
              </a:spcAft>
            </a:pPr>
            <a:r>
              <a:rPr lang="en-GB" sz="900" dirty="0"/>
              <a:t>Consumers are more empowered than ever: customer loyalty is no longer a given. Today's savvy customers have access to a wealth of information and options via the internet so, businesses failing to prioritise strong, personalised relationships risk losing customers to competitors in an instant. </a:t>
            </a:r>
          </a:p>
          <a:p>
            <a:pPr>
              <a:spcAft>
                <a:spcPts val="900"/>
              </a:spcAft>
            </a:pPr>
            <a:r>
              <a:rPr lang="en-GB" sz="900" dirty="0"/>
              <a:t>Managing those customer interactions effectively can feel overwhelming, especially as your business grows with greater numbers of customers and transactions.</a:t>
            </a:r>
          </a:p>
          <a:p>
            <a:pPr>
              <a:spcAft>
                <a:spcPts val="900"/>
              </a:spcAft>
            </a:pPr>
            <a:r>
              <a:rPr lang="en-GB" sz="900" dirty="0"/>
              <a:t>To succeed, a business needs to be like a complex machine made up of myriad specialist functions, systems and capabilities working together and operating within a dynamic, competitive marketplace and rapidly adapting to consumer trends to stay relevant.</a:t>
            </a:r>
          </a:p>
        </p:txBody>
      </p:sp>
      <p:grpSp>
        <p:nvGrpSpPr>
          <p:cNvPr id="8" name="Group 7">
            <a:extLst>
              <a:ext uri="{FF2B5EF4-FFF2-40B4-BE49-F238E27FC236}">
                <a16:creationId xmlns:a16="http://schemas.microsoft.com/office/drawing/2014/main" id="{B15A6FC1-EAF1-ED68-A206-789FBEF277B3}"/>
              </a:ext>
            </a:extLst>
          </p:cNvPr>
          <p:cNvGrpSpPr/>
          <p:nvPr/>
        </p:nvGrpSpPr>
        <p:grpSpPr>
          <a:xfrm>
            <a:off x="1163765" y="2729001"/>
            <a:ext cx="3606164" cy="1147388"/>
            <a:chOff x="1163765" y="2729001"/>
            <a:chExt cx="3606164" cy="1147388"/>
          </a:xfrm>
        </p:grpSpPr>
        <p:pic>
          <p:nvPicPr>
            <p:cNvPr id="52" name="Graphic 51" descr="Warehouse with solid fill">
              <a:extLst>
                <a:ext uri="{FF2B5EF4-FFF2-40B4-BE49-F238E27FC236}">
                  <a16:creationId xmlns:a16="http://schemas.microsoft.com/office/drawing/2014/main" id="{4D3B466E-D2ED-4A12-3F8A-2B274DBBB9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55529" y="2896146"/>
              <a:ext cx="914400" cy="914400"/>
            </a:xfrm>
            <a:prstGeom prst="rect">
              <a:avLst/>
            </a:prstGeom>
          </p:spPr>
        </p:pic>
        <p:pic>
          <p:nvPicPr>
            <p:cNvPr id="37" name="Graphic 36" descr="Robot Hand with solid fill">
              <a:extLst>
                <a:ext uri="{FF2B5EF4-FFF2-40B4-BE49-F238E27FC236}">
                  <a16:creationId xmlns:a16="http://schemas.microsoft.com/office/drawing/2014/main" id="{E1CE51C3-7955-3D14-6B68-4CC86DD8B0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27141" y="2729001"/>
              <a:ext cx="1147388" cy="1147388"/>
            </a:xfrm>
            <a:prstGeom prst="rect">
              <a:avLst/>
            </a:prstGeom>
          </p:spPr>
        </p:pic>
        <p:pic>
          <p:nvPicPr>
            <p:cNvPr id="14" name="Graphic 13" descr="Box with solid fill">
              <a:extLst>
                <a:ext uri="{FF2B5EF4-FFF2-40B4-BE49-F238E27FC236}">
                  <a16:creationId xmlns:a16="http://schemas.microsoft.com/office/drawing/2014/main" id="{C91D6E9F-F022-4644-87DC-58B00E2E0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661397">
              <a:off x="3557650" y="3270163"/>
              <a:ext cx="411726" cy="411726"/>
            </a:xfrm>
            <a:prstGeom prst="rect">
              <a:avLst/>
            </a:prstGeom>
          </p:spPr>
        </p:pic>
        <p:pic>
          <p:nvPicPr>
            <p:cNvPr id="68" name="Graphic 67" descr="Raw Materials with solid fill">
              <a:extLst>
                <a:ext uri="{FF2B5EF4-FFF2-40B4-BE49-F238E27FC236}">
                  <a16:creationId xmlns:a16="http://schemas.microsoft.com/office/drawing/2014/main" id="{E243DE2E-5906-E040-5E07-F9A384FC4E3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93506" y="3408453"/>
              <a:ext cx="351596" cy="351596"/>
            </a:xfrm>
            <a:prstGeom prst="rect">
              <a:avLst/>
            </a:prstGeom>
          </p:spPr>
        </p:pic>
        <p:pic>
          <p:nvPicPr>
            <p:cNvPr id="74" name="Graphic 73" descr="Raw Materials with solid fill">
              <a:extLst>
                <a:ext uri="{FF2B5EF4-FFF2-40B4-BE49-F238E27FC236}">
                  <a16:creationId xmlns:a16="http://schemas.microsoft.com/office/drawing/2014/main" id="{74F1EFCE-370C-EA6E-32FD-BAC6C02147C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3765" y="3408453"/>
              <a:ext cx="351596" cy="351596"/>
            </a:xfrm>
            <a:prstGeom prst="rect">
              <a:avLst/>
            </a:prstGeom>
          </p:spPr>
        </p:pic>
        <p:sp>
          <p:nvSpPr>
            <p:cNvPr id="100" name="Freeform: Shape 99">
              <a:extLst>
                <a:ext uri="{FF2B5EF4-FFF2-40B4-BE49-F238E27FC236}">
                  <a16:creationId xmlns:a16="http://schemas.microsoft.com/office/drawing/2014/main" id="{C85DC645-4D8B-5B75-66CE-041DC704F2D3}"/>
                </a:ext>
              </a:extLst>
            </p:cNvPr>
            <p:cNvSpPr/>
            <p:nvPr/>
          </p:nvSpPr>
          <p:spPr>
            <a:xfrm>
              <a:off x="2336440" y="3419780"/>
              <a:ext cx="185366" cy="185366"/>
            </a:xfrm>
            <a:custGeom>
              <a:avLst/>
              <a:gdLst>
                <a:gd name="connsiteX0" fmla="*/ 0 w 185366"/>
                <a:gd name="connsiteY0" fmla="*/ 0 h 185366"/>
                <a:gd name="connsiteX1" fmla="*/ 185366 w 185366"/>
                <a:gd name="connsiteY1" fmla="*/ 0 h 185366"/>
                <a:gd name="connsiteX2" fmla="*/ 185366 w 185366"/>
                <a:gd name="connsiteY2" fmla="*/ 185366 h 185366"/>
                <a:gd name="connsiteX3" fmla="*/ 0 w 185366"/>
                <a:gd name="connsiteY3" fmla="*/ 185366 h 185366"/>
              </a:gdLst>
              <a:ahLst/>
              <a:cxnLst>
                <a:cxn ang="0">
                  <a:pos x="connsiteX0" y="connsiteY0"/>
                </a:cxn>
                <a:cxn ang="0">
                  <a:pos x="connsiteX1" y="connsiteY1"/>
                </a:cxn>
                <a:cxn ang="0">
                  <a:pos x="connsiteX2" y="connsiteY2"/>
                </a:cxn>
                <a:cxn ang="0">
                  <a:pos x="connsiteX3" y="connsiteY3"/>
                </a:cxn>
              </a:cxnLst>
              <a:rect l="l" t="t" r="r" b="b"/>
              <a:pathLst>
                <a:path w="185366" h="185366">
                  <a:moveTo>
                    <a:pt x="0" y="0"/>
                  </a:moveTo>
                  <a:lnTo>
                    <a:pt x="185366" y="0"/>
                  </a:lnTo>
                  <a:lnTo>
                    <a:pt x="185366" y="185366"/>
                  </a:lnTo>
                  <a:lnTo>
                    <a:pt x="0" y="185366"/>
                  </a:lnTo>
                  <a:close/>
                </a:path>
              </a:pathLst>
            </a:custGeom>
            <a:solidFill>
              <a:srgbClr val="003F48"/>
            </a:solidFill>
            <a:ln w="7045" cap="flat">
              <a:no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41B7F066-6AA8-A31A-BFD3-7CF6978509F7}"/>
                </a:ext>
              </a:extLst>
            </p:cNvPr>
            <p:cNvSpPr/>
            <p:nvPr/>
          </p:nvSpPr>
          <p:spPr>
            <a:xfrm>
              <a:off x="2236628" y="3319968"/>
              <a:ext cx="384991" cy="384991"/>
            </a:xfrm>
            <a:custGeom>
              <a:avLst/>
              <a:gdLst>
                <a:gd name="connsiteX0" fmla="*/ 356474 w 384991"/>
                <a:gd name="connsiteY0" fmla="*/ 0 h 384991"/>
                <a:gd name="connsiteX1" fmla="*/ 28518 w 384991"/>
                <a:gd name="connsiteY1" fmla="*/ 0 h 384991"/>
                <a:gd name="connsiteX2" fmla="*/ 0 w 384991"/>
                <a:gd name="connsiteY2" fmla="*/ 28518 h 384991"/>
                <a:gd name="connsiteX3" fmla="*/ 0 w 384991"/>
                <a:gd name="connsiteY3" fmla="*/ 356474 h 384991"/>
                <a:gd name="connsiteX4" fmla="*/ 28518 w 384991"/>
                <a:gd name="connsiteY4" fmla="*/ 384992 h 384991"/>
                <a:gd name="connsiteX5" fmla="*/ 356474 w 384991"/>
                <a:gd name="connsiteY5" fmla="*/ 384992 h 384991"/>
                <a:gd name="connsiteX6" fmla="*/ 384992 w 384991"/>
                <a:gd name="connsiteY6" fmla="*/ 356474 h 384991"/>
                <a:gd name="connsiteX7" fmla="*/ 384992 w 384991"/>
                <a:gd name="connsiteY7" fmla="*/ 28518 h 384991"/>
                <a:gd name="connsiteX8" fmla="*/ 356474 w 384991"/>
                <a:gd name="connsiteY8" fmla="*/ 0 h 384991"/>
                <a:gd name="connsiteX9" fmla="*/ 313697 w 384991"/>
                <a:gd name="connsiteY9" fmla="*/ 313697 h 384991"/>
                <a:gd name="connsiteX10" fmla="*/ 71295 w 384991"/>
                <a:gd name="connsiteY10" fmla="*/ 313697 h 384991"/>
                <a:gd name="connsiteX11" fmla="*/ 71295 w 384991"/>
                <a:gd name="connsiteY11" fmla="*/ 71295 h 384991"/>
                <a:gd name="connsiteX12" fmla="*/ 313697 w 384991"/>
                <a:gd name="connsiteY12" fmla="*/ 71295 h 38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991" h="384991">
                  <a:moveTo>
                    <a:pt x="356474" y="0"/>
                  </a:moveTo>
                  <a:lnTo>
                    <a:pt x="28518" y="0"/>
                  </a:lnTo>
                  <a:cubicBezTo>
                    <a:pt x="12768" y="0"/>
                    <a:pt x="0" y="12768"/>
                    <a:pt x="0" y="28518"/>
                  </a:cubicBezTo>
                  <a:lnTo>
                    <a:pt x="0" y="356474"/>
                  </a:lnTo>
                  <a:cubicBezTo>
                    <a:pt x="0" y="372224"/>
                    <a:pt x="12768" y="384992"/>
                    <a:pt x="28518" y="384992"/>
                  </a:cubicBezTo>
                  <a:lnTo>
                    <a:pt x="356474" y="384992"/>
                  </a:lnTo>
                  <a:cubicBezTo>
                    <a:pt x="372224" y="384992"/>
                    <a:pt x="384992" y="372224"/>
                    <a:pt x="384992" y="356474"/>
                  </a:cubicBezTo>
                  <a:lnTo>
                    <a:pt x="384992" y="28518"/>
                  </a:lnTo>
                  <a:cubicBezTo>
                    <a:pt x="384992" y="12768"/>
                    <a:pt x="372224" y="0"/>
                    <a:pt x="356474" y="0"/>
                  </a:cubicBezTo>
                  <a:close/>
                  <a:moveTo>
                    <a:pt x="313697" y="313697"/>
                  </a:moveTo>
                  <a:lnTo>
                    <a:pt x="71295" y="313697"/>
                  </a:lnTo>
                  <a:lnTo>
                    <a:pt x="71295" y="71295"/>
                  </a:lnTo>
                  <a:lnTo>
                    <a:pt x="313697" y="71295"/>
                  </a:lnTo>
                  <a:close/>
                </a:path>
              </a:pathLst>
            </a:custGeom>
            <a:solidFill>
              <a:srgbClr val="003F48"/>
            </a:solidFill>
            <a:ln w="7045" cap="flat">
              <a:no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9964B5C5-7C58-B0ED-ECF4-28E7F63A8EC3}"/>
                </a:ext>
              </a:extLst>
            </p:cNvPr>
            <p:cNvSpPr/>
            <p:nvPr/>
          </p:nvSpPr>
          <p:spPr>
            <a:xfrm>
              <a:off x="1847656" y="3419780"/>
              <a:ext cx="185366" cy="185366"/>
            </a:xfrm>
            <a:custGeom>
              <a:avLst/>
              <a:gdLst>
                <a:gd name="connsiteX0" fmla="*/ 0 w 185366"/>
                <a:gd name="connsiteY0" fmla="*/ 0 h 185366"/>
                <a:gd name="connsiteX1" fmla="*/ 185366 w 185366"/>
                <a:gd name="connsiteY1" fmla="*/ 0 h 185366"/>
                <a:gd name="connsiteX2" fmla="*/ 185366 w 185366"/>
                <a:gd name="connsiteY2" fmla="*/ 185366 h 185366"/>
                <a:gd name="connsiteX3" fmla="*/ 0 w 185366"/>
                <a:gd name="connsiteY3" fmla="*/ 185366 h 185366"/>
              </a:gdLst>
              <a:ahLst/>
              <a:cxnLst>
                <a:cxn ang="0">
                  <a:pos x="connsiteX0" y="connsiteY0"/>
                </a:cxn>
                <a:cxn ang="0">
                  <a:pos x="connsiteX1" y="connsiteY1"/>
                </a:cxn>
                <a:cxn ang="0">
                  <a:pos x="connsiteX2" y="connsiteY2"/>
                </a:cxn>
                <a:cxn ang="0">
                  <a:pos x="connsiteX3" y="connsiteY3"/>
                </a:cxn>
              </a:cxnLst>
              <a:rect l="l" t="t" r="r" b="b"/>
              <a:pathLst>
                <a:path w="185366" h="185366">
                  <a:moveTo>
                    <a:pt x="0" y="0"/>
                  </a:moveTo>
                  <a:lnTo>
                    <a:pt x="185366" y="0"/>
                  </a:lnTo>
                  <a:lnTo>
                    <a:pt x="185366" y="185366"/>
                  </a:lnTo>
                  <a:lnTo>
                    <a:pt x="0" y="185366"/>
                  </a:lnTo>
                  <a:close/>
                </a:path>
              </a:pathLst>
            </a:custGeom>
            <a:solidFill>
              <a:srgbClr val="003F48"/>
            </a:solidFill>
            <a:ln w="7045" cap="flat">
              <a:no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D25A9E9E-6FCE-AD97-8711-F67640634380}"/>
                </a:ext>
              </a:extLst>
            </p:cNvPr>
            <p:cNvSpPr/>
            <p:nvPr/>
          </p:nvSpPr>
          <p:spPr>
            <a:xfrm>
              <a:off x="1747844" y="3319968"/>
              <a:ext cx="384991" cy="384991"/>
            </a:xfrm>
            <a:custGeom>
              <a:avLst/>
              <a:gdLst>
                <a:gd name="connsiteX0" fmla="*/ 356474 w 384991"/>
                <a:gd name="connsiteY0" fmla="*/ 0 h 384991"/>
                <a:gd name="connsiteX1" fmla="*/ 28518 w 384991"/>
                <a:gd name="connsiteY1" fmla="*/ 0 h 384991"/>
                <a:gd name="connsiteX2" fmla="*/ 0 w 384991"/>
                <a:gd name="connsiteY2" fmla="*/ 28518 h 384991"/>
                <a:gd name="connsiteX3" fmla="*/ 0 w 384991"/>
                <a:gd name="connsiteY3" fmla="*/ 356474 h 384991"/>
                <a:gd name="connsiteX4" fmla="*/ 28518 w 384991"/>
                <a:gd name="connsiteY4" fmla="*/ 384992 h 384991"/>
                <a:gd name="connsiteX5" fmla="*/ 356474 w 384991"/>
                <a:gd name="connsiteY5" fmla="*/ 384992 h 384991"/>
                <a:gd name="connsiteX6" fmla="*/ 384992 w 384991"/>
                <a:gd name="connsiteY6" fmla="*/ 356474 h 384991"/>
                <a:gd name="connsiteX7" fmla="*/ 384992 w 384991"/>
                <a:gd name="connsiteY7" fmla="*/ 28518 h 384991"/>
                <a:gd name="connsiteX8" fmla="*/ 356474 w 384991"/>
                <a:gd name="connsiteY8" fmla="*/ 0 h 384991"/>
                <a:gd name="connsiteX9" fmla="*/ 313697 w 384991"/>
                <a:gd name="connsiteY9" fmla="*/ 313697 h 384991"/>
                <a:gd name="connsiteX10" fmla="*/ 71295 w 384991"/>
                <a:gd name="connsiteY10" fmla="*/ 313697 h 384991"/>
                <a:gd name="connsiteX11" fmla="*/ 71295 w 384991"/>
                <a:gd name="connsiteY11" fmla="*/ 71295 h 384991"/>
                <a:gd name="connsiteX12" fmla="*/ 313697 w 384991"/>
                <a:gd name="connsiteY12" fmla="*/ 71295 h 38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991" h="384991">
                  <a:moveTo>
                    <a:pt x="356474" y="0"/>
                  </a:moveTo>
                  <a:lnTo>
                    <a:pt x="28518" y="0"/>
                  </a:lnTo>
                  <a:cubicBezTo>
                    <a:pt x="12768" y="0"/>
                    <a:pt x="0" y="12768"/>
                    <a:pt x="0" y="28518"/>
                  </a:cubicBezTo>
                  <a:lnTo>
                    <a:pt x="0" y="356474"/>
                  </a:lnTo>
                  <a:cubicBezTo>
                    <a:pt x="0" y="372224"/>
                    <a:pt x="12768" y="384992"/>
                    <a:pt x="28518" y="384992"/>
                  </a:cubicBezTo>
                  <a:lnTo>
                    <a:pt x="356474" y="384992"/>
                  </a:lnTo>
                  <a:cubicBezTo>
                    <a:pt x="372224" y="384992"/>
                    <a:pt x="384992" y="372224"/>
                    <a:pt x="384992" y="356474"/>
                  </a:cubicBezTo>
                  <a:lnTo>
                    <a:pt x="384992" y="28518"/>
                  </a:lnTo>
                  <a:cubicBezTo>
                    <a:pt x="384992" y="12768"/>
                    <a:pt x="372224" y="0"/>
                    <a:pt x="356474" y="0"/>
                  </a:cubicBezTo>
                  <a:close/>
                  <a:moveTo>
                    <a:pt x="313697" y="313697"/>
                  </a:moveTo>
                  <a:lnTo>
                    <a:pt x="71295" y="313697"/>
                  </a:lnTo>
                  <a:lnTo>
                    <a:pt x="71295" y="71295"/>
                  </a:lnTo>
                  <a:lnTo>
                    <a:pt x="313697" y="71295"/>
                  </a:lnTo>
                  <a:close/>
                </a:path>
              </a:pathLst>
            </a:custGeom>
            <a:solidFill>
              <a:srgbClr val="003F48"/>
            </a:solidFill>
            <a:ln w="7045" cap="flat">
              <a:no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ABC82B92-9660-60BF-D2C7-32CEAAAA5E46}"/>
                </a:ext>
              </a:extLst>
            </p:cNvPr>
            <p:cNvSpPr/>
            <p:nvPr/>
          </p:nvSpPr>
          <p:spPr>
            <a:xfrm>
              <a:off x="2159008" y="3583758"/>
              <a:ext cx="49906" cy="28517"/>
            </a:xfrm>
            <a:custGeom>
              <a:avLst/>
              <a:gdLst>
                <a:gd name="connsiteX0" fmla="*/ 0 w 49906"/>
                <a:gd name="connsiteY0" fmla="*/ 0 h 28517"/>
                <a:gd name="connsiteX1" fmla="*/ 49906 w 49906"/>
                <a:gd name="connsiteY1" fmla="*/ 0 h 28517"/>
                <a:gd name="connsiteX2" fmla="*/ 49906 w 49906"/>
                <a:gd name="connsiteY2" fmla="*/ 28518 h 28517"/>
                <a:gd name="connsiteX3" fmla="*/ 0 w 49906"/>
                <a:gd name="connsiteY3" fmla="*/ 28518 h 28517"/>
              </a:gdLst>
              <a:ahLst/>
              <a:cxnLst>
                <a:cxn ang="0">
                  <a:pos x="connsiteX0" y="connsiteY0"/>
                </a:cxn>
                <a:cxn ang="0">
                  <a:pos x="connsiteX1" y="connsiteY1"/>
                </a:cxn>
                <a:cxn ang="0">
                  <a:pos x="connsiteX2" y="connsiteY2"/>
                </a:cxn>
                <a:cxn ang="0">
                  <a:pos x="connsiteX3" y="connsiteY3"/>
                </a:cxn>
              </a:cxnLst>
              <a:rect l="l" t="t" r="r" b="b"/>
              <a:pathLst>
                <a:path w="49906" h="28517">
                  <a:moveTo>
                    <a:pt x="0" y="0"/>
                  </a:moveTo>
                  <a:lnTo>
                    <a:pt x="49906" y="0"/>
                  </a:lnTo>
                  <a:lnTo>
                    <a:pt x="49906" y="28518"/>
                  </a:lnTo>
                  <a:lnTo>
                    <a:pt x="0" y="28518"/>
                  </a:lnTo>
                  <a:close/>
                </a:path>
              </a:pathLst>
            </a:custGeom>
            <a:solidFill>
              <a:srgbClr val="003F48"/>
            </a:solidFill>
            <a:ln w="7045" cap="flat">
              <a:no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9CD67B88-BC3B-0554-0B6B-A7A9FABBC5E7}"/>
                </a:ext>
              </a:extLst>
            </p:cNvPr>
            <p:cNvSpPr/>
            <p:nvPr/>
          </p:nvSpPr>
          <p:spPr>
            <a:xfrm>
              <a:off x="2159008" y="3640794"/>
              <a:ext cx="49906" cy="28517"/>
            </a:xfrm>
            <a:custGeom>
              <a:avLst/>
              <a:gdLst>
                <a:gd name="connsiteX0" fmla="*/ 0 w 49906"/>
                <a:gd name="connsiteY0" fmla="*/ 0 h 28517"/>
                <a:gd name="connsiteX1" fmla="*/ 49906 w 49906"/>
                <a:gd name="connsiteY1" fmla="*/ 0 h 28517"/>
                <a:gd name="connsiteX2" fmla="*/ 49906 w 49906"/>
                <a:gd name="connsiteY2" fmla="*/ 28518 h 28517"/>
                <a:gd name="connsiteX3" fmla="*/ 0 w 49906"/>
                <a:gd name="connsiteY3" fmla="*/ 28518 h 28517"/>
              </a:gdLst>
              <a:ahLst/>
              <a:cxnLst>
                <a:cxn ang="0">
                  <a:pos x="connsiteX0" y="connsiteY0"/>
                </a:cxn>
                <a:cxn ang="0">
                  <a:pos x="connsiteX1" y="connsiteY1"/>
                </a:cxn>
                <a:cxn ang="0">
                  <a:pos x="connsiteX2" y="connsiteY2"/>
                </a:cxn>
                <a:cxn ang="0">
                  <a:pos x="connsiteX3" y="connsiteY3"/>
                </a:cxn>
              </a:cxnLst>
              <a:rect l="l" t="t" r="r" b="b"/>
              <a:pathLst>
                <a:path w="49906" h="28517">
                  <a:moveTo>
                    <a:pt x="0" y="0"/>
                  </a:moveTo>
                  <a:lnTo>
                    <a:pt x="49906" y="0"/>
                  </a:lnTo>
                  <a:lnTo>
                    <a:pt x="49906" y="28518"/>
                  </a:lnTo>
                  <a:lnTo>
                    <a:pt x="0" y="28518"/>
                  </a:lnTo>
                  <a:close/>
                </a:path>
              </a:pathLst>
            </a:custGeom>
            <a:solidFill>
              <a:srgbClr val="003F48"/>
            </a:solidFill>
            <a:ln w="7045" cap="flat">
              <a:no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40681A64-6DC2-7015-A2EA-654E186BC619}"/>
                </a:ext>
              </a:extLst>
            </p:cNvPr>
            <p:cNvSpPr/>
            <p:nvPr/>
          </p:nvSpPr>
          <p:spPr>
            <a:xfrm>
              <a:off x="2159008" y="3526722"/>
              <a:ext cx="49906" cy="28517"/>
            </a:xfrm>
            <a:custGeom>
              <a:avLst/>
              <a:gdLst>
                <a:gd name="connsiteX0" fmla="*/ 0 w 49906"/>
                <a:gd name="connsiteY0" fmla="*/ 0 h 28517"/>
                <a:gd name="connsiteX1" fmla="*/ 49906 w 49906"/>
                <a:gd name="connsiteY1" fmla="*/ 0 h 28517"/>
                <a:gd name="connsiteX2" fmla="*/ 49906 w 49906"/>
                <a:gd name="connsiteY2" fmla="*/ 28518 h 28517"/>
                <a:gd name="connsiteX3" fmla="*/ 0 w 49906"/>
                <a:gd name="connsiteY3" fmla="*/ 28518 h 28517"/>
              </a:gdLst>
              <a:ahLst/>
              <a:cxnLst>
                <a:cxn ang="0">
                  <a:pos x="connsiteX0" y="connsiteY0"/>
                </a:cxn>
                <a:cxn ang="0">
                  <a:pos x="connsiteX1" y="connsiteY1"/>
                </a:cxn>
                <a:cxn ang="0">
                  <a:pos x="connsiteX2" y="connsiteY2"/>
                </a:cxn>
                <a:cxn ang="0">
                  <a:pos x="connsiteX3" y="connsiteY3"/>
                </a:cxn>
              </a:cxnLst>
              <a:rect l="l" t="t" r="r" b="b"/>
              <a:pathLst>
                <a:path w="49906" h="28517">
                  <a:moveTo>
                    <a:pt x="0" y="0"/>
                  </a:moveTo>
                  <a:lnTo>
                    <a:pt x="49906" y="0"/>
                  </a:lnTo>
                  <a:lnTo>
                    <a:pt x="49906" y="28518"/>
                  </a:lnTo>
                  <a:lnTo>
                    <a:pt x="0" y="28518"/>
                  </a:lnTo>
                  <a:close/>
                </a:path>
              </a:pathLst>
            </a:custGeom>
            <a:solidFill>
              <a:srgbClr val="003F48"/>
            </a:solidFill>
            <a:ln w="7045" cap="flat">
              <a:no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D1EB9FE5-30AA-DE62-5504-86373D5F55B9}"/>
                </a:ext>
              </a:extLst>
            </p:cNvPr>
            <p:cNvSpPr/>
            <p:nvPr/>
          </p:nvSpPr>
          <p:spPr>
            <a:xfrm>
              <a:off x="2159008" y="3355615"/>
              <a:ext cx="49906" cy="28517"/>
            </a:xfrm>
            <a:custGeom>
              <a:avLst/>
              <a:gdLst>
                <a:gd name="connsiteX0" fmla="*/ 0 w 49906"/>
                <a:gd name="connsiteY0" fmla="*/ 0 h 28517"/>
                <a:gd name="connsiteX1" fmla="*/ 49906 w 49906"/>
                <a:gd name="connsiteY1" fmla="*/ 0 h 28517"/>
                <a:gd name="connsiteX2" fmla="*/ 49906 w 49906"/>
                <a:gd name="connsiteY2" fmla="*/ 28518 h 28517"/>
                <a:gd name="connsiteX3" fmla="*/ 0 w 49906"/>
                <a:gd name="connsiteY3" fmla="*/ 28518 h 28517"/>
              </a:gdLst>
              <a:ahLst/>
              <a:cxnLst>
                <a:cxn ang="0">
                  <a:pos x="connsiteX0" y="connsiteY0"/>
                </a:cxn>
                <a:cxn ang="0">
                  <a:pos x="connsiteX1" y="connsiteY1"/>
                </a:cxn>
                <a:cxn ang="0">
                  <a:pos x="connsiteX2" y="connsiteY2"/>
                </a:cxn>
                <a:cxn ang="0">
                  <a:pos x="connsiteX3" y="connsiteY3"/>
                </a:cxn>
              </a:cxnLst>
              <a:rect l="l" t="t" r="r" b="b"/>
              <a:pathLst>
                <a:path w="49906" h="28517">
                  <a:moveTo>
                    <a:pt x="0" y="0"/>
                  </a:moveTo>
                  <a:lnTo>
                    <a:pt x="49906" y="0"/>
                  </a:lnTo>
                  <a:lnTo>
                    <a:pt x="49906" y="28518"/>
                  </a:lnTo>
                  <a:lnTo>
                    <a:pt x="0" y="28518"/>
                  </a:lnTo>
                  <a:close/>
                </a:path>
              </a:pathLst>
            </a:custGeom>
            <a:solidFill>
              <a:srgbClr val="003F48"/>
            </a:solidFill>
            <a:ln w="7045" cap="flat">
              <a:no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id="{D7C8F6A6-D87F-799C-8A5E-F9E88A2AC131}"/>
                </a:ext>
              </a:extLst>
            </p:cNvPr>
            <p:cNvSpPr/>
            <p:nvPr/>
          </p:nvSpPr>
          <p:spPr>
            <a:xfrm>
              <a:off x="2159008" y="3469687"/>
              <a:ext cx="49906" cy="28517"/>
            </a:xfrm>
            <a:custGeom>
              <a:avLst/>
              <a:gdLst>
                <a:gd name="connsiteX0" fmla="*/ 0 w 49906"/>
                <a:gd name="connsiteY0" fmla="*/ 0 h 28517"/>
                <a:gd name="connsiteX1" fmla="*/ 49906 w 49906"/>
                <a:gd name="connsiteY1" fmla="*/ 0 h 28517"/>
                <a:gd name="connsiteX2" fmla="*/ 49906 w 49906"/>
                <a:gd name="connsiteY2" fmla="*/ 28518 h 28517"/>
                <a:gd name="connsiteX3" fmla="*/ 0 w 49906"/>
                <a:gd name="connsiteY3" fmla="*/ 28518 h 28517"/>
              </a:gdLst>
              <a:ahLst/>
              <a:cxnLst>
                <a:cxn ang="0">
                  <a:pos x="connsiteX0" y="connsiteY0"/>
                </a:cxn>
                <a:cxn ang="0">
                  <a:pos x="connsiteX1" y="connsiteY1"/>
                </a:cxn>
                <a:cxn ang="0">
                  <a:pos x="connsiteX2" y="connsiteY2"/>
                </a:cxn>
                <a:cxn ang="0">
                  <a:pos x="connsiteX3" y="connsiteY3"/>
                </a:cxn>
              </a:cxnLst>
              <a:rect l="l" t="t" r="r" b="b"/>
              <a:pathLst>
                <a:path w="49906" h="28517">
                  <a:moveTo>
                    <a:pt x="0" y="0"/>
                  </a:moveTo>
                  <a:lnTo>
                    <a:pt x="49906" y="0"/>
                  </a:lnTo>
                  <a:lnTo>
                    <a:pt x="49906" y="28518"/>
                  </a:lnTo>
                  <a:lnTo>
                    <a:pt x="0" y="28518"/>
                  </a:lnTo>
                  <a:close/>
                </a:path>
              </a:pathLst>
            </a:custGeom>
            <a:solidFill>
              <a:srgbClr val="003F48"/>
            </a:solidFill>
            <a:ln w="7045" cap="flat">
              <a:no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B8B074C4-34A8-88F5-2566-1C41857324CD}"/>
                </a:ext>
              </a:extLst>
            </p:cNvPr>
            <p:cNvSpPr/>
            <p:nvPr/>
          </p:nvSpPr>
          <p:spPr>
            <a:xfrm>
              <a:off x="2159008" y="3412651"/>
              <a:ext cx="49906" cy="28517"/>
            </a:xfrm>
            <a:custGeom>
              <a:avLst/>
              <a:gdLst>
                <a:gd name="connsiteX0" fmla="*/ 0 w 49906"/>
                <a:gd name="connsiteY0" fmla="*/ 0 h 28517"/>
                <a:gd name="connsiteX1" fmla="*/ 49906 w 49906"/>
                <a:gd name="connsiteY1" fmla="*/ 0 h 28517"/>
                <a:gd name="connsiteX2" fmla="*/ 49906 w 49906"/>
                <a:gd name="connsiteY2" fmla="*/ 28518 h 28517"/>
                <a:gd name="connsiteX3" fmla="*/ 0 w 49906"/>
                <a:gd name="connsiteY3" fmla="*/ 28518 h 28517"/>
              </a:gdLst>
              <a:ahLst/>
              <a:cxnLst>
                <a:cxn ang="0">
                  <a:pos x="connsiteX0" y="connsiteY0"/>
                </a:cxn>
                <a:cxn ang="0">
                  <a:pos x="connsiteX1" y="connsiteY1"/>
                </a:cxn>
                <a:cxn ang="0">
                  <a:pos x="connsiteX2" y="connsiteY2"/>
                </a:cxn>
                <a:cxn ang="0">
                  <a:pos x="connsiteX3" y="connsiteY3"/>
                </a:cxn>
              </a:cxnLst>
              <a:rect l="l" t="t" r="r" b="b"/>
              <a:pathLst>
                <a:path w="49906" h="28517">
                  <a:moveTo>
                    <a:pt x="0" y="0"/>
                  </a:moveTo>
                  <a:lnTo>
                    <a:pt x="49906" y="0"/>
                  </a:lnTo>
                  <a:lnTo>
                    <a:pt x="49906" y="28518"/>
                  </a:lnTo>
                  <a:lnTo>
                    <a:pt x="0" y="28518"/>
                  </a:lnTo>
                  <a:close/>
                </a:path>
              </a:pathLst>
            </a:custGeom>
            <a:solidFill>
              <a:srgbClr val="003F48"/>
            </a:solidFill>
            <a:ln w="7045" cap="flat">
              <a:noFill/>
              <a:prstDash val="solid"/>
              <a:miter/>
            </a:ln>
          </p:spPr>
          <p:txBody>
            <a:bodyPr rtlCol="0" anchor="ctr"/>
            <a:lstStyle/>
            <a:p>
              <a:endParaRPr lang="en-GB"/>
            </a:p>
          </p:txBody>
        </p:sp>
      </p:grpSp>
    </p:spTree>
    <p:extLst>
      <p:ext uri="{BB962C8B-B14F-4D97-AF65-F5344CB8AC3E}">
        <p14:creationId xmlns:p14="http://schemas.microsoft.com/office/powerpoint/2010/main" val="40978487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3FC3A4-D97F-9B31-2353-8D89FCFD3AF1}"/>
              </a:ext>
            </a:extLst>
          </p:cNvPr>
          <p:cNvSpPr txBox="1">
            <a:spLocks/>
          </p:cNvSpPr>
          <p:nvPr/>
        </p:nvSpPr>
        <p:spPr>
          <a:xfrm>
            <a:off x="340029" y="779070"/>
            <a:ext cx="5074653"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MARKETING AUTOMATION</a:t>
            </a:r>
          </a:p>
        </p:txBody>
      </p:sp>
      <p:sp>
        <p:nvSpPr>
          <p:cNvPr id="2" name="Slide Number Placeholder 5">
            <a:extLst>
              <a:ext uri="{FF2B5EF4-FFF2-40B4-BE49-F238E27FC236}">
                <a16:creationId xmlns:a16="http://schemas.microsoft.com/office/drawing/2014/main" id="{74428BDF-6954-0549-B7C8-3A097E4290A5}"/>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60</a:t>
            </a:fld>
            <a:endParaRPr lang="en-GB" sz="754">
              <a:latin typeface="Avenir LT Pro 65 Medium" panose="020B0603020203020204" pitchFamily="34" charset="0"/>
            </a:endParaRPr>
          </a:p>
        </p:txBody>
      </p:sp>
      <p:sp>
        <p:nvSpPr>
          <p:cNvPr id="3" name="TextBox 2">
            <a:extLst>
              <a:ext uri="{FF2B5EF4-FFF2-40B4-BE49-F238E27FC236}">
                <a16:creationId xmlns:a16="http://schemas.microsoft.com/office/drawing/2014/main" id="{E243ADB2-43E4-4B59-FDC5-087F82CEB03E}"/>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pic>
        <p:nvPicPr>
          <p:cNvPr id="5" name="Picture 4">
            <a:extLst>
              <a:ext uri="{FF2B5EF4-FFF2-40B4-BE49-F238E27FC236}">
                <a16:creationId xmlns:a16="http://schemas.microsoft.com/office/drawing/2014/main" id="{D40BC3DC-DA0C-A8AE-D7A5-EBEC39D6E8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7" name="Straight Connector 6">
            <a:extLst>
              <a:ext uri="{FF2B5EF4-FFF2-40B4-BE49-F238E27FC236}">
                <a16:creationId xmlns:a16="http://schemas.microsoft.com/office/drawing/2014/main" id="{A860B553-C80E-1F7D-C8D9-13E306CAC6FF}"/>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8D5F4A4-842B-FC4B-ACB1-E055655E2F80}"/>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10" name="Rectangle 9">
            <a:extLst>
              <a:ext uri="{FF2B5EF4-FFF2-40B4-BE49-F238E27FC236}">
                <a16:creationId xmlns:a16="http://schemas.microsoft.com/office/drawing/2014/main" id="{3B304EA9-1283-4EFA-A9C2-768F2ED968A4}"/>
              </a:ext>
            </a:extLst>
          </p:cNvPr>
          <p:cNvSpPr/>
          <p:nvPr/>
        </p:nvSpPr>
        <p:spPr>
          <a:xfrm>
            <a:off x="340030" y="1237233"/>
            <a:ext cx="2588261" cy="529146"/>
          </a:xfrm>
          <a:prstGeom prst="rect">
            <a:avLst/>
          </a:prstGeom>
        </p:spPr>
        <p:txBody>
          <a:bodyPr wrap="square" lIns="0" rIns="0" numCol="1" spcCol="360000">
            <a:noAutofit/>
          </a:bodyPr>
          <a:lstStyle/>
          <a:p>
            <a:pPr>
              <a:spcAft>
                <a:spcPts val="900"/>
              </a:spcAft>
            </a:pPr>
            <a:r>
              <a:rPr lang="en-GB" sz="900" dirty="0">
                <a:latin typeface="Avenir LT Pro 65 Medium" panose="020B0603020203020204" pitchFamily="34" charset="0"/>
              </a:rPr>
              <a:t>Marketing automation is a collection of tools, such as a Campaign Management System, that increases efficiency and enables marketers to focus more on strategy and more creative efforts.</a:t>
            </a:r>
          </a:p>
          <a:p>
            <a:pPr>
              <a:spcAft>
                <a:spcPts val="900"/>
              </a:spcAft>
            </a:pPr>
            <a:r>
              <a:rPr lang="en-GB" sz="900" dirty="0">
                <a:latin typeface="Avenir LT Pro 65 Medium" panose="020B0603020203020204" pitchFamily="34" charset="0"/>
              </a:rPr>
              <a:t>These are the common features of marketing automation tools:</a:t>
            </a:r>
          </a:p>
        </p:txBody>
      </p:sp>
      <p:sp>
        <p:nvSpPr>
          <p:cNvPr id="4" name="Rectangle 3">
            <a:extLst>
              <a:ext uri="{FF2B5EF4-FFF2-40B4-BE49-F238E27FC236}">
                <a16:creationId xmlns:a16="http://schemas.microsoft.com/office/drawing/2014/main" id="{C223962D-A7D8-0411-0D16-81D2CB973312}"/>
              </a:ext>
            </a:extLst>
          </p:cNvPr>
          <p:cNvSpPr/>
          <p:nvPr/>
        </p:nvSpPr>
        <p:spPr>
          <a:xfrm>
            <a:off x="3262281" y="1237233"/>
            <a:ext cx="2610000" cy="1294770"/>
          </a:xfrm>
          <a:prstGeom prst="rect">
            <a:avLst/>
          </a:prstGeom>
        </p:spPr>
        <p:txBody>
          <a:bodyPr wrap="square" lIns="0" rIns="0" numCol="1" spcCol="360000">
            <a:noAutofit/>
          </a:bodyPr>
          <a:lstStyle/>
          <a:p>
            <a:pPr marL="90488" indent="-90488">
              <a:spcAft>
                <a:spcPts val="9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Single platform </a:t>
            </a:r>
            <a:r>
              <a:rPr lang="en-GB" sz="900" dirty="0">
                <a:latin typeface="Avenir LT Pro 65 Medium" panose="020B0603020203020204" pitchFamily="34" charset="0"/>
              </a:rPr>
              <a:t>to manage all outreach campaigns across various channels like email, social media, direct mail, and sales calls.</a:t>
            </a:r>
          </a:p>
          <a:p>
            <a:pPr marL="90488" indent="-90488">
              <a:spcAft>
                <a:spcPts val="9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Facilitate campaign planning and scheduling </a:t>
            </a:r>
            <a:r>
              <a:rPr lang="en-GB" sz="900" dirty="0">
                <a:latin typeface="Avenir LT Pro 65 Medium" panose="020B0603020203020204" pitchFamily="34" charset="0"/>
              </a:rPr>
              <a:t>by helping brainstorm ideas, define campaign goals and channel(s), develop and approve creative assets, and set sequencing and timelines.</a:t>
            </a:r>
          </a:p>
          <a:p>
            <a:pPr marL="90488" indent="-90488">
              <a:spcAft>
                <a:spcPts val="9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Define and target different audiences </a:t>
            </a:r>
            <a:r>
              <a:rPr lang="en-GB" sz="900" dirty="0">
                <a:latin typeface="Avenir LT Pro 65 Medium" panose="020B0603020203020204" pitchFamily="34" charset="0"/>
              </a:rPr>
              <a:t>through segmentation based on any available data.</a:t>
            </a:r>
          </a:p>
          <a:p>
            <a:pPr marL="90488" indent="-90488">
              <a:spcAft>
                <a:spcPts val="9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Automate repetitive tasks through workflows </a:t>
            </a:r>
            <a:r>
              <a:rPr lang="en-GB" sz="900" dirty="0">
                <a:latin typeface="Avenir LT Pro 65 Medium" panose="020B0603020203020204" pitchFamily="34" charset="0"/>
              </a:rPr>
              <a:t>for campaign development, approvals and  execution, such as email sending, social media posting, and ad campaign management.</a:t>
            </a:r>
          </a:p>
        </p:txBody>
      </p:sp>
    </p:spTree>
    <p:extLst>
      <p:ext uri="{BB962C8B-B14F-4D97-AF65-F5344CB8AC3E}">
        <p14:creationId xmlns:p14="http://schemas.microsoft.com/office/powerpoint/2010/main" val="29580698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61</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7" name="Rectangle 6">
            <a:extLst>
              <a:ext uri="{FF2B5EF4-FFF2-40B4-BE49-F238E27FC236}">
                <a16:creationId xmlns:a16="http://schemas.microsoft.com/office/drawing/2014/main" id="{452CEAF0-2EA5-C07B-EAF0-8114130B558B}"/>
              </a:ext>
            </a:extLst>
          </p:cNvPr>
          <p:cNvSpPr/>
          <p:nvPr/>
        </p:nvSpPr>
        <p:spPr>
          <a:xfrm>
            <a:off x="475916" y="1256266"/>
            <a:ext cx="2610000" cy="1913275"/>
          </a:xfrm>
          <a:prstGeom prst="rect">
            <a:avLst/>
          </a:prstGeom>
        </p:spPr>
        <p:txBody>
          <a:bodyPr wrap="square" lIns="0" rIns="0" numCol="1" spcCol="360000">
            <a:noAutofit/>
          </a:bodyPr>
          <a:lstStyle/>
          <a:p>
            <a:pPr marL="90488" indent="-90488">
              <a:spcAft>
                <a:spcPts val="9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Personalised marketing at scale </a:t>
            </a:r>
            <a:r>
              <a:rPr lang="en-GB" sz="900" dirty="0">
                <a:latin typeface="Avenir LT Pro 65 Medium" panose="020B0603020203020204" pitchFamily="34" charset="0"/>
              </a:rPr>
              <a:t>using individual customer data and behaviour to significantly improve engagement and response.</a:t>
            </a:r>
          </a:p>
          <a:p>
            <a:pPr marL="90488" indent="-90488">
              <a:spcAft>
                <a:spcPts val="9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Configure campaigns</a:t>
            </a:r>
            <a:r>
              <a:rPr lang="en-GB" sz="900" dirty="0">
                <a:latin typeface="Avenir LT Pro 65 Medium" panose="020B0603020203020204" pitchFamily="34" charset="0"/>
              </a:rPr>
              <a:t>, including compliance criteria, selection and trigger rules, costs and control groups.</a:t>
            </a:r>
          </a:p>
          <a:p>
            <a:pPr marL="90488" indent="-90488">
              <a:spcAft>
                <a:spcPts val="9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Create, assemble and approve content</a:t>
            </a:r>
            <a:r>
              <a:rPr lang="en-GB" sz="900" dirty="0">
                <a:latin typeface="Avenir LT Pro 65 Medium" panose="020B0603020203020204" pitchFamily="34" charset="0"/>
              </a:rPr>
              <a:t>, such as message copy, news articles, imagery and web landing pages.</a:t>
            </a:r>
          </a:p>
          <a:p>
            <a:pPr marL="90488" indent="-90488">
              <a:spcAft>
                <a:spcPts val="9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Validate and simulate campaign configuration </a:t>
            </a:r>
            <a:r>
              <a:rPr lang="en-GB" sz="900" dirty="0">
                <a:latin typeface="Avenir LT Pro 65 Medium" panose="020B0603020203020204" pitchFamily="34" charset="0"/>
              </a:rPr>
              <a:t>to help ensure the resulting campaign will be seen by the right customers as intended.</a:t>
            </a:r>
          </a:p>
          <a:p>
            <a:pPr marL="90488" indent="-90488">
              <a:spcAft>
                <a:spcPts val="900"/>
              </a:spcAft>
              <a:buClr>
                <a:srgbClr val="003F48"/>
              </a:buClr>
              <a:buFont typeface="Wingdings" panose="05000000000000000000" pitchFamily="2" charset="2"/>
              <a:buChar char="§"/>
            </a:pPr>
            <a:endParaRPr lang="en-GB" sz="900" dirty="0">
              <a:latin typeface="Avenir LT Pro 65 Medium" panose="020B0603020203020204" pitchFamily="34" charset="0"/>
            </a:endParaRPr>
          </a:p>
        </p:txBody>
      </p:sp>
      <p:sp>
        <p:nvSpPr>
          <p:cNvPr id="2" name="Rectangle 1">
            <a:extLst>
              <a:ext uri="{FF2B5EF4-FFF2-40B4-BE49-F238E27FC236}">
                <a16:creationId xmlns:a16="http://schemas.microsoft.com/office/drawing/2014/main" id="{F0A34B21-D767-91B1-505C-6334F4EEBDAD}"/>
              </a:ext>
            </a:extLst>
          </p:cNvPr>
          <p:cNvSpPr/>
          <p:nvPr/>
        </p:nvSpPr>
        <p:spPr>
          <a:xfrm>
            <a:off x="3249798" y="1256266"/>
            <a:ext cx="2610000" cy="1913275"/>
          </a:xfrm>
          <a:prstGeom prst="rect">
            <a:avLst/>
          </a:prstGeom>
        </p:spPr>
        <p:txBody>
          <a:bodyPr wrap="square" lIns="0" rIns="0" numCol="1" spcCol="360000">
            <a:noAutofit/>
          </a:bodyPr>
          <a:lstStyle/>
          <a:p>
            <a:pPr marL="90488" indent="-90488">
              <a:spcAft>
                <a:spcPts val="9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Centralised campaign library </a:t>
            </a:r>
            <a:r>
              <a:rPr lang="en-GB" sz="900" dirty="0">
                <a:latin typeface="Avenir LT Pro 65 Medium" panose="020B0603020203020204" pitchFamily="34" charset="0"/>
              </a:rPr>
              <a:t>to facilitate knowledge and team collaboration.</a:t>
            </a:r>
          </a:p>
          <a:p>
            <a:pPr marL="90488" indent="-90488">
              <a:spcAft>
                <a:spcPts val="9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Capture and nurture leads </a:t>
            </a:r>
            <a:r>
              <a:rPr lang="en-GB" sz="900" dirty="0">
                <a:latin typeface="Avenir LT Pro 65 Medium" panose="020B0603020203020204" pitchFamily="34" charset="0"/>
              </a:rPr>
              <a:t>from, e.g., website forms, landing pages, and email signups.</a:t>
            </a:r>
          </a:p>
          <a:p>
            <a:pPr marL="90488" indent="-90488">
              <a:spcAft>
                <a:spcPts val="9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Track ‘inflight’ campaign status and results</a:t>
            </a:r>
            <a:r>
              <a:rPr lang="en-GB" sz="900" dirty="0">
                <a:latin typeface="Avenir LT Pro 65 Medium" panose="020B0603020203020204" pitchFamily="34" charset="0"/>
              </a:rPr>
              <a:t>, such as customer interactions and responses, across different channels.</a:t>
            </a:r>
          </a:p>
          <a:p>
            <a:pPr marL="90488" indent="-90488">
              <a:spcAft>
                <a:spcPts val="900"/>
              </a:spcAft>
              <a:buClr>
                <a:srgbClr val="003F48"/>
              </a:buClr>
              <a:buFont typeface="Wingdings" panose="05000000000000000000" pitchFamily="2" charset="2"/>
              <a:buChar char="§"/>
            </a:pPr>
            <a:r>
              <a:rPr lang="en-GB" sz="900" b="1" dirty="0">
                <a:solidFill>
                  <a:srgbClr val="003F48"/>
                </a:solidFill>
                <a:latin typeface="Avenir LT Pro 65 Medium" panose="020B0603020203020204" pitchFamily="34" charset="0"/>
              </a:rPr>
              <a:t>Report campaign performance</a:t>
            </a:r>
            <a:r>
              <a:rPr lang="en-GB" sz="900" dirty="0">
                <a:latin typeface="Avenir LT Pro 65 Medium" panose="020B0603020203020204" pitchFamily="34" charset="0"/>
              </a:rPr>
              <a:t>, return on investment and diagnostics to help optimise future efforts.</a:t>
            </a:r>
          </a:p>
        </p:txBody>
      </p:sp>
    </p:spTree>
    <p:extLst>
      <p:ext uri="{BB962C8B-B14F-4D97-AF65-F5344CB8AC3E}">
        <p14:creationId xmlns:p14="http://schemas.microsoft.com/office/powerpoint/2010/main" val="18388098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3FC3A4-D97F-9B31-2353-8D89FCFD3AF1}"/>
              </a:ext>
            </a:extLst>
          </p:cNvPr>
          <p:cNvSpPr txBox="1">
            <a:spLocks/>
          </p:cNvSpPr>
          <p:nvPr/>
        </p:nvSpPr>
        <p:spPr>
          <a:xfrm>
            <a:off x="340029" y="779070"/>
            <a:ext cx="5074653"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EXAMPLES OF MARKETING AUTOMATION</a:t>
            </a:r>
          </a:p>
        </p:txBody>
      </p:sp>
      <p:sp>
        <p:nvSpPr>
          <p:cNvPr id="2" name="Slide Number Placeholder 5">
            <a:extLst>
              <a:ext uri="{FF2B5EF4-FFF2-40B4-BE49-F238E27FC236}">
                <a16:creationId xmlns:a16="http://schemas.microsoft.com/office/drawing/2014/main" id="{74428BDF-6954-0549-B7C8-3A097E4290A5}"/>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62</a:t>
            </a:fld>
            <a:endParaRPr lang="en-GB" sz="754">
              <a:latin typeface="Avenir LT Pro 65 Medium" panose="020B0603020203020204" pitchFamily="34" charset="0"/>
            </a:endParaRPr>
          </a:p>
        </p:txBody>
      </p:sp>
      <p:sp>
        <p:nvSpPr>
          <p:cNvPr id="3" name="TextBox 2">
            <a:extLst>
              <a:ext uri="{FF2B5EF4-FFF2-40B4-BE49-F238E27FC236}">
                <a16:creationId xmlns:a16="http://schemas.microsoft.com/office/drawing/2014/main" id="{E243ADB2-43E4-4B59-FDC5-087F82CEB03E}"/>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pic>
        <p:nvPicPr>
          <p:cNvPr id="5" name="Picture 4">
            <a:extLst>
              <a:ext uri="{FF2B5EF4-FFF2-40B4-BE49-F238E27FC236}">
                <a16:creationId xmlns:a16="http://schemas.microsoft.com/office/drawing/2014/main" id="{D40BC3DC-DA0C-A8AE-D7A5-EBEC39D6E8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7" name="Straight Connector 6">
            <a:extLst>
              <a:ext uri="{FF2B5EF4-FFF2-40B4-BE49-F238E27FC236}">
                <a16:creationId xmlns:a16="http://schemas.microsoft.com/office/drawing/2014/main" id="{A860B553-C80E-1F7D-C8D9-13E306CAC6FF}"/>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8D5F4A4-842B-FC4B-ACB1-E055655E2F80}"/>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4" name="Rectangle 3">
            <a:extLst>
              <a:ext uri="{FF2B5EF4-FFF2-40B4-BE49-F238E27FC236}">
                <a16:creationId xmlns:a16="http://schemas.microsoft.com/office/drawing/2014/main" id="{C223962D-A7D8-0411-0D16-81D2CB973312}"/>
              </a:ext>
            </a:extLst>
          </p:cNvPr>
          <p:cNvSpPr/>
          <p:nvPr/>
        </p:nvSpPr>
        <p:spPr>
          <a:xfrm>
            <a:off x="340030" y="1237233"/>
            <a:ext cx="2645218" cy="1294770"/>
          </a:xfrm>
          <a:prstGeom prst="rect">
            <a:avLst/>
          </a:prstGeom>
        </p:spPr>
        <p:txBody>
          <a:bodyPr wrap="square" lIns="0" rIns="0" numCol="1" spcCol="360000">
            <a:noAutofit/>
          </a:bodyPr>
          <a:lstStyle/>
          <a:p>
            <a:pPr>
              <a:spcAft>
                <a:spcPts val="900"/>
              </a:spcAft>
              <a:buClr>
                <a:srgbClr val="003F48"/>
              </a:buClr>
            </a:pPr>
            <a:r>
              <a:rPr lang="en-GB" sz="900" b="1" dirty="0">
                <a:solidFill>
                  <a:srgbClr val="003F48"/>
                </a:solidFill>
                <a:latin typeface="Avenir LT Pro 65 Medium" panose="020B0603020203020204" pitchFamily="34" charset="0"/>
              </a:rPr>
              <a:t>Email</a:t>
            </a:r>
          </a:p>
          <a:p>
            <a:pPr marL="90488" indent="-90488">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Welcome and onboarding: sent to new subscribers or customers, introducing them to your brand, products, or services. Can be varied by customer segment or buyer persona.</a:t>
            </a:r>
          </a:p>
          <a:p>
            <a:pPr marL="90488" indent="-90488">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Abandoned cart: triggered when a customer leaves items in their online shopping cart without completing the purchase.</a:t>
            </a:r>
          </a:p>
          <a:p>
            <a:pPr marL="90488" indent="-90488">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Engagement: designed to engage leads over time, educate them about your offerings, and move them further down the sales funnel.</a:t>
            </a:r>
          </a:p>
          <a:p>
            <a:pPr marL="90488" indent="-90488">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Post-purchase follow-up: a thank-you with product usage tips or related product recommendations.</a:t>
            </a:r>
          </a:p>
        </p:txBody>
      </p:sp>
      <p:sp>
        <p:nvSpPr>
          <p:cNvPr id="6" name="Rectangle 5">
            <a:extLst>
              <a:ext uri="{FF2B5EF4-FFF2-40B4-BE49-F238E27FC236}">
                <a16:creationId xmlns:a16="http://schemas.microsoft.com/office/drawing/2014/main" id="{4F86FB93-4A90-95A7-6517-978DDD9DE5E5}"/>
              </a:ext>
            </a:extLst>
          </p:cNvPr>
          <p:cNvSpPr/>
          <p:nvPr/>
        </p:nvSpPr>
        <p:spPr>
          <a:xfrm>
            <a:off x="3221556" y="1256266"/>
            <a:ext cx="2646000" cy="1913275"/>
          </a:xfrm>
          <a:prstGeom prst="rect">
            <a:avLst/>
          </a:prstGeom>
        </p:spPr>
        <p:txBody>
          <a:bodyPr wrap="square" lIns="0" rIns="0" numCol="1" spcCol="360000">
            <a:noAutofit/>
          </a:bodyPr>
          <a:lstStyle/>
          <a:p>
            <a:pPr>
              <a:spcAft>
                <a:spcPts val="900"/>
              </a:spcAft>
              <a:buClr>
                <a:srgbClr val="003F48"/>
              </a:buClr>
            </a:pPr>
            <a:r>
              <a:rPr lang="en-GB" sz="900" b="1" dirty="0">
                <a:solidFill>
                  <a:srgbClr val="003F48"/>
                </a:solidFill>
                <a:latin typeface="Avenir LT Pro 65 Medium" panose="020B0603020203020204" pitchFamily="34" charset="0"/>
              </a:rPr>
              <a:t>Social media</a:t>
            </a:r>
          </a:p>
          <a:p>
            <a:pPr marL="90488" indent="-90488">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Social listening: monitor brand mentions and conversations to understand sentiment.</a:t>
            </a:r>
          </a:p>
          <a:p>
            <a:pPr marL="90488" indent="-90488">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Scheduling posts: schedule social media posts in advance across various platforms.</a:t>
            </a:r>
          </a:p>
          <a:p>
            <a:pPr marL="90488" indent="-90488">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Curating posts: identify relevant information sources to curate and share interesting content.</a:t>
            </a:r>
          </a:p>
          <a:p>
            <a:pPr marL="90488" indent="-90488">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Re-posting User-Generated Content: repost UGC with brand mentions or specific hashtags.</a:t>
            </a:r>
          </a:p>
          <a:p>
            <a:pPr marL="90488" indent="-90488">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Contests and giveaways: collecting entries, selecting winners, and sending notifications.</a:t>
            </a:r>
          </a:p>
          <a:p>
            <a:pPr marL="90488" indent="-90488">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Comment moderation: set up filters to identify and flag potentially offensive or irrelevant comments.</a:t>
            </a:r>
          </a:p>
        </p:txBody>
      </p:sp>
    </p:spTree>
    <p:extLst>
      <p:ext uri="{BB962C8B-B14F-4D97-AF65-F5344CB8AC3E}">
        <p14:creationId xmlns:p14="http://schemas.microsoft.com/office/powerpoint/2010/main" val="37554525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63</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4" name="Rectangle 3">
            <a:extLst>
              <a:ext uri="{FF2B5EF4-FFF2-40B4-BE49-F238E27FC236}">
                <a16:creationId xmlns:a16="http://schemas.microsoft.com/office/drawing/2014/main" id="{C223962D-A7D8-0411-0D16-81D2CB973312}"/>
              </a:ext>
            </a:extLst>
          </p:cNvPr>
          <p:cNvSpPr/>
          <p:nvPr/>
        </p:nvSpPr>
        <p:spPr>
          <a:xfrm>
            <a:off x="475916" y="1237233"/>
            <a:ext cx="2610000" cy="1294770"/>
          </a:xfrm>
          <a:prstGeom prst="rect">
            <a:avLst/>
          </a:prstGeom>
        </p:spPr>
        <p:txBody>
          <a:bodyPr wrap="square" lIns="0" rIns="0" numCol="1" spcCol="360000">
            <a:noAutofit/>
          </a:bodyPr>
          <a:lstStyle/>
          <a:p>
            <a:pPr>
              <a:spcAft>
                <a:spcPts val="900"/>
              </a:spcAft>
              <a:buClr>
                <a:srgbClr val="003F48"/>
              </a:buClr>
            </a:pPr>
            <a:r>
              <a:rPr lang="en-GB" sz="900" b="1" dirty="0">
                <a:solidFill>
                  <a:srgbClr val="003F48"/>
                </a:solidFill>
                <a:latin typeface="Avenir LT Pro 65 Medium" panose="020B0603020203020204" pitchFamily="34" charset="0"/>
              </a:rPr>
              <a:t>Lead generation</a:t>
            </a:r>
          </a:p>
          <a:p>
            <a:pPr marL="90488" indent="-90488">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Landing page creation and management: create and manage landing pages designed to capture leads through signup forms or offers.</a:t>
            </a:r>
          </a:p>
          <a:p>
            <a:pPr marL="90488" indent="-90488">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Lead scoring: assign scores to leads based on customer behaviour and demographics so that the most qualified can be prioritised for sales outreach.</a:t>
            </a:r>
          </a:p>
          <a:p>
            <a:pPr marL="90488" indent="-90488">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Lead nurturing workflows: define lead nurturing sequences across different channels (email, social media) to keep leads engaged until they're sales-ready.</a:t>
            </a:r>
          </a:p>
        </p:txBody>
      </p:sp>
      <p:sp>
        <p:nvSpPr>
          <p:cNvPr id="3" name="Rectangle 2">
            <a:extLst>
              <a:ext uri="{FF2B5EF4-FFF2-40B4-BE49-F238E27FC236}">
                <a16:creationId xmlns:a16="http://schemas.microsoft.com/office/drawing/2014/main" id="{AC3AE667-7B59-F991-D465-5663CB2C0FC3}"/>
              </a:ext>
            </a:extLst>
          </p:cNvPr>
          <p:cNvSpPr/>
          <p:nvPr/>
        </p:nvSpPr>
        <p:spPr>
          <a:xfrm>
            <a:off x="3322253" y="1237233"/>
            <a:ext cx="2610000" cy="1294770"/>
          </a:xfrm>
          <a:prstGeom prst="rect">
            <a:avLst/>
          </a:prstGeom>
        </p:spPr>
        <p:txBody>
          <a:bodyPr wrap="square" lIns="0" rIns="0" numCol="1" spcCol="360000">
            <a:noAutofit/>
          </a:bodyPr>
          <a:lstStyle/>
          <a:p>
            <a:pPr>
              <a:spcAft>
                <a:spcPts val="900"/>
              </a:spcAft>
              <a:buClr>
                <a:srgbClr val="003F48"/>
              </a:buClr>
            </a:pPr>
            <a:r>
              <a:rPr lang="en-GB" sz="900" b="1" dirty="0">
                <a:solidFill>
                  <a:srgbClr val="003F48"/>
                </a:solidFill>
                <a:latin typeface="Avenir LT Pro 65 Medium" panose="020B0603020203020204" pitchFamily="34" charset="0"/>
              </a:rPr>
              <a:t>Campaign reporting and analysis</a:t>
            </a:r>
          </a:p>
          <a:p>
            <a:pPr marL="90488" indent="-90488">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Campaign performance tracking: track the performance of marketing campaigns across different channels to get insight into what's working and what needs improvement.</a:t>
            </a:r>
          </a:p>
          <a:p>
            <a:pPr marL="90488" indent="-90488">
              <a:spcAft>
                <a:spcPts val="900"/>
              </a:spcAft>
              <a:buClr>
                <a:srgbClr val="003F48"/>
              </a:buClr>
              <a:buFont typeface="Wingdings" panose="05000000000000000000" pitchFamily="2" charset="2"/>
              <a:buChar char="§"/>
            </a:pPr>
            <a:r>
              <a:rPr lang="en-GB" sz="900" dirty="0">
                <a:latin typeface="Avenir LT Pro 65 Medium" panose="020B0603020203020204" pitchFamily="34" charset="0"/>
              </a:rPr>
              <a:t>Marketing ROI (return on investment): measure the return on investment of marketing to assess the effectiveness of campaigns.</a:t>
            </a:r>
          </a:p>
        </p:txBody>
      </p:sp>
    </p:spTree>
    <p:extLst>
      <p:ext uri="{BB962C8B-B14F-4D97-AF65-F5344CB8AC3E}">
        <p14:creationId xmlns:p14="http://schemas.microsoft.com/office/powerpoint/2010/main" val="19844492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64</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8"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CUSTOMER RELATIONSHIP MANAGEMENT</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5" name="Straight Connector 4">
            <a:extLst>
              <a:ext uri="{FF2B5EF4-FFF2-40B4-BE49-F238E27FC236}">
                <a16:creationId xmlns:a16="http://schemas.microsoft.com/office/drawing/2014/main" id="{73AD3930-C6E4-BF96-A0B0-072C82039A04}"/>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07379B1-E1F6-2CF6-B919-B1C51BB2C911}"/>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54" name="TextBox 53">
            <a:extLst>
              <a:ext uri="{FF2B5EF4-FFF2-40B4-BE49-F238E27FC236}">
                <a16:creationId xmlns:a16="http://schemas.microsoft.com/office/drawing/2014/main" id="{3F71BA94-867E-8F11-DB02-7EBAE0424575}"/>
              </a:ext>
            </a:extLst>
          </p:cNvPr>
          <p:cNvSpPr txBox="1"/>
          <p:nvPr/>
        </p:nvSpPr>
        <p:spPr>
          <a:xfrm>
            <a:off x="339683" y="1288531"/>
            <a:ext cx="2628000" cy="1908215"/>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pPr>
              <a:spcAft>
                <a:spcPts val="600"/>
              </a:spcAft>
            </a:pPr>
            <a:r>
              <a:rPr lang="en-GB" sz="900" dirty="0"/>
              <a:t>Customer Relationship Management (CRM) originated in the latter half of the 20</a:t>
            </a:r>
            <a:r>
              <a:rPr lang="en-GB" sz="900" baseline="30000" dirty="0"/>
              <a:t>th</a:t>
            </a:r>
            <a:r>
              <a:rPr lang="en-GB" sz="900" dirty="0"/>
              <a:t> century when businesses started to shift focus towards customer-centricity. </a:t>
            </a:r>
          </a:p>
          <a:p>
            <a:pPr>
              <a:spcAft>
                <a:spcPts val="600"/>
              </a:spcAft>
            </a:pPr>
            <a:r>
              <a:rPr lang="en-GB" sz="900" dirty="0"/>
              <a:t>It referred to the strategy of understanding customers better, prioritising their satisfaction and improving retention to maximise their lifetime value. </a:t>
            </a:r>
          </a:p>
          <a:p>
            <a:pPr>
              <a:spcAft>
                <a:spcPts val="600"/>
              </a:spcAft>
            </a:pPr>
            <a:r>
              <a:rPr lang="en-GB" sz="900" dirty="0"/>
              <a:t>Today, however, it is mostly associated with just the tools and processes associated with managing assisted-channel servicing and selling interactions with customers. </a:t>
            </a:r>
          </a:p>
        </p:txBody>
      </p:sp>
      <p:sp>
        <p:nvSpPr>
          <p:cNvPr id="3" name="TextBox 2">
            <a:extLst>
              <a:ext uri="{FF2B5EF4-FFF2-40B4-BE49-F238E27FC236}">
                <a16:creationId xmlns:a16="http://schemas.microsoft.com/office/drawing/2014/main" id="{0EDA32A2-9AB9-CF4D-C2EA-EBE47A2D153F}"/>
              </a:ext>
            </a:extLst>
          </p:cNvPr>
          <p:cNvSpPr txBox="1"/>
          <p:nvPr/>
        </p:nvSpPr>
        <p:spPr>
          <a:xfrm>
            <a:off x="3243411" y="1285367"/>
            <a:ext cx="2628000" cy="2400657"/>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pPr>
              <a:spcAft>
                <a:spcPts val="600"/>
              </a:spcAft>
            </a:pPr>
            <a:r>
              <a:rPr lang="en-GB" sz="900" dirty="0"/>
              <a:t>The main role of CRM is to help customer-facing staff find, identify, and understand customers who are interacting through assisted channels, then progress sales, service and automated actions, and record outcomes.</a:t>
            </a:r>
            <a:endParaRPr lang="en-GB" sz="900" dirty="0">
              <a:latin typeface="Avenir LT Pro 65 Medium" panose="020B0603020203020204" pitchFamily="34" charset="0"/>
            </a:endParaRPr>
          </a:p>
          <a:p>
            <a:pPr>
              <a:spcAft>
                <a:spcPts val="600"/>
              </a:spcAft>
            </a:pPr>
            <a:r>
              <a:rPr lang="en-GB" sz="900" dirty="0"/>
              <a:t>CRM tools and processes help:</a:t>
            </a:r>
          </a:p>
          <a:p>
            <a:pPr marL="88900" indent="-88900">
              <a:spcAft>
                <a:spcPts val="600"/>
              </a:spcAft>
              <a:buClr>
                <a:srgbClr val="003F48"/>
              </a:buClr>
              <a:buFont typeface="Wingdings" panose="05000000000000000000" pitchFamily="2" charset="2"/>
              <a:buChar char="§"/>
            </a:pPr>
            <a:r>
              <a:rPr lang="en-GB" sz="900" dirty="0"/>
              <a:t>Provide better customer service with a single view of all information about each customer, which can be used to personalise interactions and resolve issues more quickly.</a:t>
            </a:r>
          </a:p>
          <a:p>
            <a:pPr marL="88900" indent="-88900">
              <a:spcAft>
                <a:spcPts val="600"/>
              </a:spcAft>
              <a:buClr>
                <a:srgbClr val="003F48"/>
              </a:buClr>
              <a:buFont typeface="Wingdings" panose="05000000000000000000" pitchFamily="2" charset="2"/>
              <a:buChar char="§"/>
            </a:pPr>
            <a:r>
              <a:rPr lang="en-GB" sz="900" dirty="0"/>
              <a:t>Reduce business costs by automating tasks, such as lead generation, scheduling appointments, and sending invoices, which can </a:t>
            </a:r>
            <a:r>
              <a:rPr lang="en-GB" sz="900" dirty="0">
                <a:latin typeface="Avenir LT Pro 65 Medium" panose="020B0603020203020204" pitchFamily="34" charset="0"/>
              </a:rPr>
              <a:t>free employees to focus on relationship development.</a:t>
            </a:r>
          </a:p>
        </p:txBody>
      </p:sp>
    </p:spTree>
    <p:extLst>
      <p:ext uri="{BB962C8B-B14F-4D97-AF65-F5344CB8AC3E}">
        <p14:creationId xmlns:p14="http://schemas.microsoft.com/office/powerpoint/2010/main" val="4616709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0424608-4080-166D-455E-1672F8700EE5}"/>
              </a:ext>
            </a:extLst>
          </p:cNvPr>
          <p:cNvSpPr txBox="1"/>
          <p:nvPr/>
        </p:nvSpPr>
        <p:spPr>
          <a:xfrm>
            <a:off x="1900518" y="1265805"/>
            <a:ext cx="4031734" cy="1114820"/>
          </a:xfrm>
          <a:prstGeom prst="rect">
            <a:avLst/>
          </a:prstGeom>
          <a:noFill/>
        </p:spPr>
        <p:txBody>
          <a:bodyPr wrap="square" lIns="0" rIns="0" numCol="1" spcCol="180000" rtlCol="0">
            <a:noAutofit/>
          </a:bodyPr>
          <a:lstStyle/>
          <a:p>
            <a:pPr>
              <a:spcAft>
                <a:spcPts val="600"/>
              </a:spcAft>
            </a:pPr>
            <a:r>
              <a:rPr lang="en-GB" sz="900" dirty="0">
                <a:latin typeface="Avenir LT Pro 65 Medium" panose="020B0603020203020204" pitchFamily="34" charset="0"/>
              </a:rPr>
              <a:t>For example:</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Customer service agents quickly find information needed to help customers, leading to faster issue resolution, improved customer satisfaction, and opportunities for sales-over-service.</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Sales representatives quickly understand customers and relevant opportunities, tailoring their sales pitches accordingly, which can lead to increased sales and revenue.</a:t>
            </a:r>
          </a:p>
          <a:p>
            <a:pPr marL="88900" indent="-88900">
              <a:spcAft>
                <a:spcPts val="600"/>
              </a:spcAft>
              <a:buClr>
                <a:srgbClr val="003F48"/>
              </a:buClr>
              <a:buFont typeface="Wingdings" panose="05000000000000000000" pitchFamily="2" charset="2"/>
              <a:buChar char="§"/>
            </a:pPr>
            <a:r>
              <a:rPr lang="en-GB" sz="900" dirty="0">
                <a:latin typeface="Avenir LT Pro 65 Medium" panose="020B0603020203020204" pitchFamily="34" charset="0"/>
              </a:rPr>
              <a:t>Customer experiences are consistent with defined strategy, which helps build trust and satisfaction, and reduce cost to serve.</a:t>
            </a:r>
          </a:p>
          <a:p>
            <a:pPr>
              <a:spcAft>
                <a:spcPts val="600"/>
              </a:spcAft>
            </a:pPr>
            <a:endParaRPr lang="en-GB" sz="900" dirty="0">
              <a:latin typeface="Avenir LT Pro 65 Medium" panose="020B0603020203020204" pitchFamily="34" charset="0"/>
            </a:endParaRPr>
          </a:p>
        </p:txBody>
      </p:sp>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65</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grpSp>
        <p:nvGrpSpPr>
          <p:cNvPr id="3" name="Group 2">
            <a:extLst>
              <a:ext uri="{FF2B5EF4-FFF2-40B4-BE49-F238E27FC236}">
                <a16:creationId xmlns:a16="http://schemas.microsoft.com/office/drawing/2014/main" id="{5E1DFD72-6B21-CCC5-8CA3-929596659CF4}"/>
              </a:ext>
            </a:extLst>
          </p:cNvPr>
          <p:cNvGrpSpPr>
            <a:grpSpLocks noChangeAspect="1"/>
          </p:cNvGrpSpPr>
          <p:nvPr/>
        </p:nvGrpSpPr>
        <p:grpSpPr>
          <a:xfrm>
            <a:off x="340708" y="1334268"/>
            <a:ext cx="1266239" cy="732095"/>
            <a:chOff x="2755427" y="1318792"/>
            <a:chExt cx="713341" cy="412429"/>
          </a:xfrm>
        </p:grpSpPr>
        <p:grpSp>
          <p:nvGrpSpPr>
            <p:cNvPr id="13" name="Group 12">
              <a:extLst>
                <a:ext uri="{FF2B5EF4-FFF2-40B4-BE49-F238E27FC236}">
                  <a16:creationId xmlns:a16="http://schemas.microsoft.com/office/drawing/2014/main" id="{23F17A37-FB2D-68FC-5065-DA4254EE9C9A}"/>
                </a:ext>
              </a:extLst>
            </p:cNvPr>
            <p:cNvGrpSpPr>
              <a:grpSpLocks noChangeAspect="1"/>
            </p:cNvGrpSpPr>
            <p:nvPr/>
          </p:nvGrpSpPr>
          <p:grpSpPr>
            <a:xfrm>
              <a:off x="3133029" y="1402873"/>
              <a:ext cx="335739" cy="316444"/>
              <a:chOff x="3798352" y="2363088"/>
              <a:chExt cx="654384" cy="616775"/>
            </a:xfrm>
          </p:grpSpPr>
          <p:sp>
            <p:nvSpPr>
              <p:cNvPr id="5" name="Freeform: Shape 4">
                <a:extLst>
                  <a:ext uri="{FF2B5EF4-FFF2-40B4-BE49-F238E27FC236}">
                    <a16:creationId xmlns:a16="http://schemas.microsoft.com/office/drawing/2014/main" id="{C0AA3D4E-EE5C-89C7-118C-85849BDD757F}"/>
                  </a:ext>
                </a:extLst>
              </p:cNvPr>
              <p:cNvSpPr/>
              <p:nvPr/>
            </p:nvSpPr>
            <p:spPr>
              <a:xfrm>
                <a:off x="4058727" y="2363088"/>
                <a:ext cx="131703" cy="131705"/>
              </a:xfrm>
              <a:custGeom>
                <a:avLst/>
                <a:gdLst>
                  <a:gd name="connsiteX0" fmla="*/ 65852 w 131704"/>
                  <a:gd name="connsiteY0" fmla="*/ 131705 h 131704"/>
                  <a:gd name="connsiteX1" fmla="*/ 131705 w 131704"/>
                  <a:gd name="connsiteY1" fmla="*/ 65852 h 131704"/>
                  <a:gd name="connsiteX2" fmla="*/ 65852 w 131704"/>
                  <a:gd name="connsiteY2" fmla="*/ 0 h 131704"/>
                  <a:gd name="connsiteX3" fmla="*/ 0 w 131704"/>
                  <a:gd name="connsiteY3" fmla="*/ 65852 h 131704"/>
                  <a:gd name="connsiteX4" fmla="*/ 65852 w 131704"/>
                  <a:gd name="connsiteY4" fmla="*/ 131705 h 131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04" h="131704">
                    <a:moveTo>
                      <a:pt x="65852" y="131705"/>
                    </a:moveTo>
                    <a:cubicBezTo>
                      <a:pt x="102071" y="131705"/>
                      <a:pt x="131705" y="102071"/>
                      <a:pt x="131705" y="65852"/>
                    </a:cubicBezTo>
                    <a:cubicBezTo>
                      <a:pt x="131705" y="29634"/>
                      <a:pt x="102071" y="0"/>
                      <a:pt x="65852" y="0"/>
                    </a:cubicBezTo>
                    <a:cubicBezTo>
                      <a:pt x="29634" y="0"/>
                      <a:pt x="0" y="29634"/>
                      <a:pt x="0" y="65852"/>
                    </a:cubicBezTo>
                    <a:cubicBezTo>
                      <a:pt x="0" y="102071"/>
                      <a:pt x="29634" y="131705"/>
                      <a:pt x="65852" y="131705"/>
                    </a:cubicBezTo>
                  </a:path>
                </a:pathLst>
              </a:custGeom>
              <a:solidFill>
                <a:srgbClr val="003F48"/>
              </a:solidFill>
              <a:ln w="8136" cap="flat">
                <a:noFill/>
                <a:prstDash val="solid"/>
                <a:miter/>
              </a:ln>
            </p:spPr>
            <p:txBody>
              <a:bodyPr rtlCol="0" anchor="ctr"/>
              <a:lstStyle/>
              <a:p>
                <a:endParaRPr lang="en-GB" sz="4800"/>
              </a:p>
            </p:txBody>
          </p:sp>
          <p:sp>
            <p:nvSpPr>
              <p:cNvPr id="6" name="Freeform: Shape 5">
                <a:extLst>
                  <a:ext uri="{FF2B5EF4-FFF2-40B4-BE49-F238E27FC236}">
                    <a16:creationId xmlns:a16="http://schemas.microsoft.com/office/drawing/2014/main" id="{664A5CC3-EF9F-E4E2-47B2-521B3C9B8220}"/>
                  </a:ext>
                </a:extLst>
              </p:cNvPr>
              <p:cNvSpPr/>
              <p:nvPr/>
            </p:nvSpPr>
            <p:spPr>
              <a:xfrm>
                <a:off x="3982997" y="2511257"/>
                <a:ext cx="283988" cy="98777"/>
              </a:xfrm>
              <a:custGeom>
                <a:avLst/>
                <a:gdLst>
                  <a:gd name="connsiteX0" fmla="*/ 274933 w 283988"/>
                  <a:gd name="connsiteY0" fmla="*/ 60913 h 98778"/>
                  <a:gd name="connsiteX1" fmla="*/ 265056 w 283988"/>
                  <a:gd name="connsiteY1" fmla="*/ 42804 h 98778"/>
                  <a:gd name="connsiteX2" fmla="*/ 195911 w 283988"/>
                  <a:gd name="connsiteY2" fmla="*/ 6585 h 98778"/>
                  <a:gd name="connsiteX3" fmla="*/ 141583 w 283988"/>
                  <a:gd name="connsiteY3" fmla="*/ 0 h 98778"/>
                  <a:gd name="connsiteX4" fmla="*/ 87254 w 283988"/>
                  <a:gd name="connsiteY4" fmla="*/ 8232 h 98778"/>
                  <a:gd name="connsiteX5" fmla="*/ 18109 w 283988"/>
                  <a:gd name="connsiteY5" fmla="*/ 44450 h 98778"/>
                  <a:gd name="connsiteX6" fmla="*/ 8232 w 283988"/>
                  <a:gd name="connsiteY6" fmla="*/ 62560 h 98778"/>
                  <a:gd name="connsiteX7" fmla="*/ 0 w 283988"/>
                  <a:gd name="connsiteY7" fmla="*/ 98779 h 98778"/>
                  <a:gd name="connsiteX8" fmla="*/ 283988 w 283988"/>
                  <a:gd name="connsiteY8" fmla="*/ 98779 h 98778"/>
                  <a:gd name="connsiteX9" fmla="*/ 274933 w 283988"/>
                  <a:gd name="connsiteY9" fmla="*/ 60913 h 9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988" h="98778">
                    <a:moveTo>
                      <a:pt x="274933" y="60913"/>
                    </a:moveTo>
                    <a:cubicBezTo>
                      <a:pt x="273287" y="54328"/>
                      <a:pt x="269995" y="47743"/>
                      <a:pt x="265056" y="42804"/>
                    </a:cubicBezTo>
                    <a:cubicBezTo>
                      <a:pt x="245300" y="26341"/>
                      <a:pt x="222252" y="14817"/>
                      <a:pt x="195911" y="6585"/>
                    </a:cubicBezTo>
                    <a:cubicBezTo>
                      <a:pt x="177801" y="3293"/>
                      <a:pt x="159692" y="0"/>
                      <a:pt x="141583" y="0"/>
                    </a:cubicBezTo>
                    <a:cubicBezTo>
                      <a:pt x="123473" y="0"/>
                      <a:pt x="105364" y="3293"/>
                      <a:pt x="87254" y="8232"/>
                    </a:cubicBezTo>
                    <a:cubicBezTo>
                      <a:pt x="60913" y="14817"/>
                      <a:pt x="37865" y="27987"/>
                      <a:pt x="18109" y="44450"/>
                    </a:cubicBezTo>
                    <a:cubicBezTo>
                      <a:pt x="13170" y="49389"/>
                      <a:pt x="9878" y="55974"/>
                      <a:pt x="8232" y="62560"/>
                    </a:cubicBezTo>
                    <a:lnTo>
                      <a:pt x="0" y="98779"/>
                    </a:lnTo>
                    <a:lnTo>
                      <a:pt x="283988" y="98779"/>
                    </a:lnTo>
                    <a:lnTo>
                      <a:pt x="274933" y="60913"/>
                    </a:lnTo>
                    <a:close/>
                  </a:path>
                </a:pathLst>
              </a:custGeom>
              <a:solidFill>
                <a:srgbClr val="003F48"/>
              </a:solidFill>
              <a:ln w="8136" cap="flat">
                <a:noFill/>
                <a:prstDash val="solid"/>
                <a:miter/>
              </a:ln>
            </p:spPr>
            <p:txBody>
              <a:bodyPr rtlCol="0" anchor="ctr"/>
              <a:lstStyle/>
              <a:p>
                <a:endParaRPr lang="en-GB" sz="4800"/>
              </a:p>
            </p:txBody>
          </p:sp>
          <p:sp>
            <p:nvSpPr>
              <p:cNvPr id="7" name="Rectangle 6">
                <a:extLst>
                  <a:ext uri="{FF2B5EF4-FFF2-40B4-BE49-F238E27FC236}">
                    <a16:creationId xmlns:a16="http://schemas.microsoft.com/office/drawing/2014/main" id="{4680F8D1-D657-D67A-3007-C7D774E7B81C}"/>
                  </a:ext>
                </a:extLst>
              </p:cNvPr>
              <p:cNvSpPr/>
              <p:nvPr/>
            </p:nvSpPr>
            <p:spPr>
              <a:xfrm>
                <a:off x="3798352" y="2626498"/>
                <a:ext cx="654384" cy="353365"/>
              </a:xfrm>
              <a:prstGeom prst="rect">
                <a:avLst/>
              </a:prstGeom>
              <a:solidFill>
                <a:srgbClr val="003F48"/>
              </a:solidFill>
              <a:ln>
                <a:noFill/>
              </a:ln>
            </p:spPr>
            <p:style>
              <a:lnRef idx="2">
                <a:schemeClr val="accent1">
                  <a:shade val="15000"/>
                </a:schemeClr>
              </a:lnRef>
              <a:fillRef idx="1">
                <a:schemeClr val="accent1"/>
              </a:fillRef>
              <a:effectRef idx="0">
                <a:schemeClr val="accent1"/>
              </a:effectRef>
              <a:fontRef idx="minor">
                <a:schemeClr val="lt1"/>
              </a:fontRef>
            </p:style>
            <p:txBody>
              <a:bodyPr lIns="45252" rIns="45252" rtlCol="0" anchor="ctr"/>
              <a:lstStyle/>
              <a:p>
                <a:pPr algn="ctr"/>
                <a:r>
                  <a:rPr lang="en-GB" sz="900" b="1" dirty="0">
                    <a:latin typeface="Avenir LT Pro 65 Medium" panose="020B0603020203020204" pitchFamily="34" charset="0"/>
                  </a:rPr>
                  <a:t>OPEN</a:t>
                </a:r>
              </a:p>
            </p:txBody>
          </p:sp>
        </p:grpSp>
        <p:pic>
          <p:nvPicPr>
            <p:cNvPr id="4" name="Graphic 3" descr="Man with solid fill">
              <a:extLst>
                <a:ext uri="{FF2B5EF4-FFF2-40B4-BE49-F238E27FC236}">
                  <a16:creationId xmlns:a16="http://schemas.microsoft.com/office/drawing/2014/main" id="{28921255-13F2-66F6-6195-5DEDC599F9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55427" y="1318792"/>
              <a:ext cx="412429" cy="412429"/>
            </a:xfrm>
            <a:prstGeom prst="rect">
              <a:avLst/>
            </a:prstGeom>
          </p:spPr>
        </p:pic>
      </p:grpSp>
    </p:spTree>
    <p:extLst>
      <p:ext uri="{BB962C8B-B14F-4D97-AF65-F5344CB8AC3E}">
        <p14:creationId xmlns:p14="http://schemas.microsoft.com/office/powerpoint/2010/main" val="1278374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66</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8"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BENEFITS OF CRM</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5" name="Straight Connector 4">
            <a:extLst>
              <a:ext uri="{FF2B5EF4-FFF2-40B4-BE49-F238E27FC236}">
                <a16:creationId xmlns:a16="http://schemas.microsoft.com/office/drawing/2014/main" id="{73AD3930-C6E4-BF96-A0B0-072C82039A04}"/>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07379B1-E1F6-2CF6-B919-B1C51BB2C911}"/>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54" name="TextBox 53">
            <a:extLst>
              <a:ext uri="{FF2B5EF4-FFF2-40B4-BE49-F238E27FC236}">
                <a16:creationId xmlns:a16="http://schemas.microsoft.com/office/drawing/2014/main" id="{3F71BA94-867E-8F11-DB02-7EBAE0424575}"/>
              </a:ext>
            </a:extLst>
          </p:cNvPr>
          <p:cNvSpPr txBox="1"/>
          <p:nvPr/>
        </p:nvSpPr>
        <p:spPr>
          <a:xfrm>
            <a:off x="339682" y="1288531"/>
            <a:ext cx="5531381" cy="2492990"/>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pPr algn="just">
              <a:spcAft>
                <a:spcPts val="900"/>
              </a:spcAft>
            </a:pPr>
            <a:r>
              <a:rPr lang="en-GB" sz="900" b="1" dirty="0">
                <a:solidFill>
                  <a:srgbClr val="003F48"/>
                </a:solidFill>
              </a:rPr>
              <a:t>Know your customers </a:t>
            </a:r>
            <a:r>
              <a:rPr lang="en-GB" sz="900" dirty="0"/>
              <a:t>by providing a view of their contact details, interaction and transaction history, alerts, preferences, and status, all in one place. This can be used to understand the customer situation, resolve queries and progress opportunities.</a:t>
            </a:r>
          </a:p>
          <a:p>
            <a:pPr algn="just">
              <a:spcAft>
                <a:spcPts val="900"/>
              </a:spcAft>
            </a:pPr>
            <a:r>
              <a:rPr lang="en-GB" sz="900" b="1" dirty="0">
                <a:solidFill>
                  <a:srgbClr val="003F48"/>
                </a:solidFill>
              </a:rPr>
              <a:t>Track all interactions with customers</a:t>
            </a:r>
            <a:r>
              <a:rPr lang="en-GB" sz="900" dirty="0"/>
              <a:t>, such as sales leads, sales opportunities, purchases, support tickets, social media interactions, and notes. This can be used to better understand customer expectations and needs and expectations.</a:t>
            </a:r>
          </a:p>
          <a:p>
            <a:pPr algn="just">
              <a:spcAft>
                <a:spcPts val="900"/>
              </a:spcAft>
            </a:pPr>
            <a:r>
              <a:rPr lang="en-GB" sz="900" b="1" dirty="0">
                <a:solidFill>
                  <a:srgbClr val="003F48"/>
                </a:solidFill>
              </a:rPr>
              <a:t>Automate customer tasks</a:t>
            </a:r>
            <a:r>
              <a:rPr lang="en-GB" sz="900" dirty="0"/>
              <a:t>, such as sending out confirmation emails, scheduling follow-up calls, and generating invoices. This can free up customer service representatives to focus on more complex, or value-add tasks.</a:t>
            </a:r>
          </a:p>
          <a:p>
            <a:pPr algn="just">
              <a:spcAft>
                <a:spcPts val="900"/>
              </a:spcAft>
            </a:pPr>
            <a:r>
              <a:rPr lang="en-GB" sz="900" b="1" dirty="0">
                <a:solidFill>
                  <a:srgbClr val="003F48"/>
                </a:solidFill>
              </a:rPr>
              <a:t>Provide excellent customer service</a:t>
            </a:r>
            <a:r>
              <a:rPr lang="en-GB" sz="900" dirty="0"/>
              <a:t> using available information to be more responsive to enquiries and concerns, resolving issues quickly and efficiently, and going the extra mile to make sure customers are satisfied.</a:t>
            </a:r>
          </a:p>
          <a:p>
            <a:pPr algn="just">
              <a:spcAft>
                <a:spcPts val="900"/>
              </a:spcAft>
            </a:pPr>
            <a:r>
              <a:rPr lang="en-GB" sz="900" b="1" dirty="0">
                <a:solidFill>
                  <a:srgbClr val="003F48"/>
                </a:solidFill>
              </a:rPr>
              <a:t>Build relationships </a:t>
            </a:r>
            <a:r>
              <a:rPr lang="en-GB" sz="900" dirty="0"/>
              <a:t>using the available knowledge to continue conversations and create a sense of trust and rapport with customers so that they feel appreciated.</a:t>
            </a:r>
          </a:p>
        </p:txBody>
      </p:sp>
    </p:spTree>
    <p:extLst>
      <p:ext uri="{BB962C8B-B14F-4D97-AF65-F5344CB8AC3E}">
        <p14:creationId xmlns:p14="http://schemas.microsoft.com/office/powerpoint/2010/main" val="20901307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67</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2" name="TextBox 1">
            <a:extLst>
              <a:ext uri="{FF2B5EF4-FFF2-40B4-BE49-F238E27FC236}">
                <a16:creationId xmlns:a16="http://schemas.microsoft.com/office/drawing/2014/main" id="{1542E080-8CAF-A39D-70F0-6F5ACDCF8F04}"/>
              </a:ext>
            </a:extLst>
          </p:cNvPr>
          <p:cNvSpPr txBox="1"/>
          <p:nvPr/>
        </p:nvSpPr>
        <p:spPr>
          <a:xfrm>
            <a:off x="476703" y="1257155"/>
            <a:ext cx="5531381" cy="1685077"/>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pPr algn="just">
              <a:spcAft>
                <a:spcPts val="900"/>
              </a:spcAft>
            </a:pPr>
            <a:r>
              <a:rPr lang="en-GB" sz="900" b="1" dirty="0">
                <a:solidFill>
                  <a:srgbClr val="003F48"/>
                </a:solidFill>
              </a:rPr>
              <a:t>Personalise the customer experience </a:t>
            </a:r>
            <a:r>
              <a:rPr lang="en-GB" sz="900" dirty="0"/>
              <a:t>by tailoring communications and offers to each individual customer's needs. This can help to improve customer satisfaction and loyalty.</a:t>
            </a:r>
          </a:p>
          <a:p>
            <a:pPr algn="just">
              <a:spcAft>
                <a:spcPts val="900"/>
              </a:spcAft>
            </a:pPr>
            <a:r>
              <a:rPr lang="en-GB" sz="900" b="1" dirty="0">
                <a:solidFill>
                  <a:srgbClr val="003F48"/>
                </a:solidFill>
              </a:rPr>
              <a:t>Reinforce relationships </a:t>
            </a:r>
            <a:r>
              <a:rPr lang="en-GB" sz="900" dirty="0"/>
              <a:t>by prompting customers with relevant alerts to, e.g. capture or refresh information, review progress, educate, or notify the customer how to get the most from their relationship with the business.</a:t>
            </a:r>
          </a:p>
          <a:p>
            <a:pPr algn="just">
              <a:spcAft>
                <a:spcPts val="900"/>
              </a:spcAft>
            </a:pPr>
            <a:r>
              <a:rPr lang="en-GB" sz="900" b="1" dirty="0">
                <a:solidFill>
                  <a:srgbClr val="003F48"/>
                </a:solidFill>
              </a:rPr>
              <a:t>Nurture loyalty</a:t>
            </a:r>
            <a:r>
              <a:rPr lang="en-GB" sz="900" dirty="0"/>
              <a:t> by prompting customers with relevant opportunities to reward longevity with special perks, discounts or other offers.</a:t>
            </a:r>
          </a:p>
          <a:p>
            <a:pPr algn="just">
              <a:spcAft>
                <a:spcPts val="900"/>
              </a:spcAft>
            </a:pPr>
            <a:r>
              <a:rPr lang="en-GB" sz="900" b="1" dirty="0">
                <a:solidFill>
                  <a:srgbClr val="003F48"/>
                </a:solidFill>
              </a:rPr>
              <a:t>Up-sell and cross-sell</a:t>
            </a:r>
            <a:r>
              <a:rPr lang="en-GB" sz="900" dirty="0"/>
              <a:t> by prompting customers with relevant offers to encourage them to purchase additional products or services from the company.</a:t>
            </a:r>
          </a:p>
        </p:txBody>
      </p:sp>
    </p:spTree>
    <p:extLst>
      <p:ext uri="{BB962C8B-B14F-4D97-AF65-F5344CB8AC3E}">
        <p14:creationId xmlns:p14="http://schemas.microsoft.com/office/powerpoint/2010/main" val="42138612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68</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8"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FEATURES OF CRM</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5" name="Straight Connector 4">
            <a:extLst>
              <a:ext uri="{FF2B5EF4-FFF2-40B4-BE49-F238E27FC236}">
                <a16:creationId xmlns:a16="http://schemas.microsoft.com/office/drawing/2014/main" id="{73AD3930-C6E4-BF96-A0B0-072C82039A04}"/>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07379B1-E1F6-2CF6-B919-B1C51BB2C911}"/>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54" name="TextBox 53">
            <a:extLst>
              <a:ext uri="{FF2B5EF4-FFF2-40B4-BE49-F238E27FC236}">
                <a16:creationId xmlns:a16="http://schemas.microsoft.com/office/drawing/2014/main" id="{3F71BA94-867E-8F11-DB02-7EBAE0424575}"/>
              </a:ext>
            </a:extLst>
          </p:cNvPr>
          <p:cNvSpPr txBox="1"/>
          <p:nvPr/>
        </p:nvSpPr>
        <p:spPr>
          <a:xfrm>
            <a:off x="339682" y="1288531"/>
            <a:ext cx="5531381" cy="2354491"/>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pPr>
              <a:spcAft>
                <a:spcPts val="900"/>
              </a:spcAft>
            </a:pPr>
            <a:r>
              <a:rPr lang="en-GB" sz="900" b="1" dirty="0">
                <a:solidFill>
                  <a:srgbClr val="003F48"/>
                </a:solidFill>
              </a:rPr>
              <a:t>Customer-on-a-page</a:t>
            </a:r>
            <a:r>
              <a:rPr lang="en-GB" sz="900" dirty="0"/>
              <a:t> that provides a focused view of the most pertinent and actionable customer summary information all in one place with links to secondary and more detailed information available as drill-down.</a:t>
            </a:r>
          </a:p>
          <a:p>
            <a:pPr>
              <a:spcAft>
                <a:spcPts val="900"/>
              </a:spcAft>
            </a:pPr>
            <a:r>
              <a:rPr lang="en-GB" sz="900" b="1" dirty="0">
                <a:solidFill>
                  <a:srgbClr val="003F48"/>
                </a:solidFill>
              </a:rPr>
              <a:t>Customer record </a:t>
            </a:r>
            <a:r>
              <a:rPr lang="en-GB" sz="900" dirty="0"/>
              <a:t>to identify, view and update available information about a customer, including contact details, status, history, purchases and product holding, payments, leads, and notes.</a:t>
            </a:r>
          </a:p>
          <a:p>
            <a:pPr>
              <a:spcAft>
                <a:spcPts val="900"/>
              </a:spcAft>
            </a:pPr>
            <a:r>
              <a:rPr lang="en-GB" sz="900" b="1" dirty="0">
                <a:solidFill>
                  <a:srgbClr val="003F48"/>
                </a:solidFill>
              </a:rPr>
              <a:t>Contact list manager </a:t>
            </a:r>
            <a:r>
              <a:rPr lang="en-GB" sz="900" dirty="0"/>
              <a:t>to view, filter and manage contacts proactively. The contact list includes all customers within a portfolio or the base. This information can be used to stay organised, track interactions, and send targeted messages.</a:t>
            </a:r>
          </a:p>
          <a:p>
            <a:pPr>
              <a:spcAft>
                <a:spcPts val="900"/>
              </a:spcAft>
            </a:pPr>
            <a:r>
              <a:rPr lang="en-GB" sz="900" b="1" dirty="0">
                <a:solidFill>
                  <a:srgbClr val="003F48"/>
                </a:solidFill>
              </a:rPr>
              <a:t>Pipeline manager </a:t>
            </a:r>
            <a:r>
              <a:rPr lang="en-GB" sz="900" dirty="0"/>
              <a:t>to track the progress of activities, such as service tickets, leads, and sales opportunities. This is usually a visual representation of the sales process and can be used to track the progress of opportunities, identify bottlenecks, and prioritise activities.</a:t>
            </a:r>
          </a:p>
          <a:p>
            <a:pPr>
              <a:spcAft>
                <a:spcPts val="900"/>
              </a:spcAft>
            </a:pPr>
            <a:r>
              <a:rPr lang="en-GB" sz="900" b="1" dirty="0">
                <a:solidFill>
                  <a:srgbClr val="003F48"/>
                </a:solidFill>
              </a:rPr>
              <a:t>Inbox manager </a:t>
            </a:r>
            <a:r>
              <a:rPr lang="en-GB" sz="900" dirty="0"/>
              <a:t>that allows users to review and respond to customer enquiries. This includes email, SMS, and social media contacts from and to customers.</a:t>
            </a:r>
          </a:p>
        </p:txBody>
      </p:sp>
    </p:spTree>
    <p:extLst>
      <p:ext uri="{BB962C8B-B14F-4D97-AF65-F5344CB8AC3E}">
        <p14:creationId xmlns:p14="http://schemas.microsoft.com/office/powerpoint/2010/main" val="20054657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0424608-4080-166D-455E-1672F8700EE5}"/>
              </a:ext>
            </a:extLst>
          </p:cNvPr>
          <p:cNvSpPr txBox="1"/>
          <p:nvPr/>
        </p:nvSpPr>
        <p:spPr>
          <a:xfrm>
            <a:off x="475917" y="1265805"/>
            <a:ext cx="5456336" cy="1114820"/>
          </a:xfrm>
          <a:prstGeom prst="rect">
            <a:avLst/>
          </a:prstGeom>
          <a:noFill/>
        </p:spPr>
        <p:txBody>
          <a:bodyPr wrap="square" lIns="0" rIns="0" numCol="1" spcCol="180000" rtlCol="0">
            <a:noAutofit/>
          </a:bodyPr>
          <a:lstStyle/>
          <a:p>
            <a:pPr>
              <a:spcAft>
                <a:spcPts val="900"/>
              </a:spcAft>
            </a:pPr>
            <a:r>
              <a:rPr lang="en-GB" sz="900" b="1" dirty="0">
                <a:solidFill>
                  <a:srgbClr val="003F48"/>
                </a:solidFill>
                <a:latin typeface="Avenir LT Pro 65 Medium" panose="020B0603020203020204" pitchFamily="34" charset="0"/>
              </a:rPr>
              <a:t>Selection manager </a:t>
            </a:r>
            <a:r>
              <a:rPr lang="en-GB" sz="900" dirty="0">
                <a:latin typeface="Avenir LT Pro 65 Medium" panose="020B0603020203020204" pitchFamily="34" charset="0"/>
              </a:rPr>
              <a:t>to create, manage and monitor simple outreach messages to contact lists, whether for marketing, sales or service. This can be used to track the performance of messages, target audiences, and optimise results. </a:t>
            </a:r>
          </a:p>
          <a:p>
            <a:pPr>
              <a:spcAft>
                <a:spcPts val="900"/>
              </a:spcAft>
            </a:pPr>
            <a:r>
              <a:rPr lang="en-GB" sz="900" b="1" dirty="0">
                <a:solidFill>
                  <a:srgbClr val="003F48"/>
                </a:solidFill>
                <a:latin typeface="Avenir LT Pro 65 Medium" panose="020B0603020203020204" pitchFamily="34" charset="0"/>
              </a:rPr>
              <a:t>Workflow</a:t>
            </a:r>
            <a:r>
              <a:rPr lang="en-GB" sz="900" dirty="0">
                <a:latin typeface="Avenir LT Pro 65 Medium" panose="020B0603020203020204" pitchFamily="34" charset="0"/>
              </a:rPr>
              <a:t> that guides users through defined processes, assign and re-assign actions to colleagues, and trigger automated messages or fulfilment outcomes.</a:t>
            </a:r>
          </a:p>
          <a:p>
            <a:pPr>
              <a:spcAft>
                <a:spcPts val="900"/>
              </a:spcAft>
            </a:pPr>
            <a:r>
              <a:rPr lang="en-GB" sz="900" b="1" dirty="0">
                <a:solidFill>
                  <a:srgbClr val="003F48"/>
                </a:solidFill>
                <a:latin typeface="Avenir LT Pro 65 Medium" panose="020B0603020203020204" pitchFamily="34" charset="0"/>
              </a:rPr>
              <a:t>Support portal </a:t>
            </a:r>
            <a:r>
              <a:rPr lang="en-GB" sz="900" dirty="0">
                <a:latin typeface="Avenir LT Pro 65 Medium" panose="020B0603020203020204" pitchFamily="34" charset="0"/>
              </a:rPr>
              <a:t>that enables customers to self-serve by finding useful information, raise support tickets, pay bills, and resolve issues. This can be used to improve customer satisfaction, identify trends, and prevent problems.</a:t>
            </a:r>
          </a:p>
          <a:p>
            <a:pPr>
              <a:spcAft>
                <a:spcPts val="900"/>
              </a:spcAft>
            </a:pPr>
            <a:r>
              <a:rPr lang="en-GB" sz="900" b="1" dirty="0">
                <a:solidFill>
                  <a:srgbClr val="003F48"/>
                </a:solidFill>
                <a:latin typeface="Avenir LT Pro 65 Medium" panose="020B0603020203020204" pitchFamily="34" charset="0"/>
              </a:rPr>
              <a:t>Performance dashboard </a:t>
            </a:r>
            <a:r>
              <a:rPr lang="en-GB" sz="900" dirty="0">
                <a:latin typeface="Avenir LT Pro 65 Medium" panose="020B0603020203020204" pitchFamily="34" charset="0"/>
              </a:rPr>
              <a:t>that provides users and managers with an overview of key metrics, such as service efficiency, sales pipeline, customer activity, and performance. This information can be used to track progress, identify opportunities, monitor staff, and make informed decisions.</a:t>
            </a:r>
          </a:p>
        </p:txBody>
      </p:sp>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69</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260588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7</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3" name="TextBox 2">
            <a:extLst>
              <a:ext uri="{FF2B5EF4-FFF2-40B4-BE49-F238E27FC236}">
                <a16:creationId xmlns:a16="http://schemas.microsoft.com/office/drawing/2014/main" id="{8B3C58B7-6576-B653-E29D-34097929DEBE}"/>
              </a:ext>
            </a:extLst>
          </p:cNvPr>
          <p:cNvSpPr txBox="1"/>
          <p:nvPr/>
        </p:nvSpPr>
        <p:spPr>
          <a:xfrm>
            <a:off x="475916" y="1267773"/>
            <a:ext cx="5456338" cy="2139047"/>
          </a:xfrm>
          <a:prstGeom prst="rect">
            <a:avLst/>
          </a:prstGeom>
          <a:noFill/>
        </p:spPr>
        <p:txBody>
          <a:bodyPr wrap="square" lIns="0" rIns="0" numCol="1" spcCol="180000">
            <a:spAutoFit/>
          </a:bodyPr>
          <a:lstStyle>
            <a:defPPr>
              <a:defRPr lang="en-US"/>
            </a:defPPr>
            <a:lvl1pPr>
              <a:spcAft>
                <a:spcPts val="300"/>
              </a:spcAft>
              <a:defRPr sz="800">
                <a:latin typeface="Avenir LT Pro 65 Medium" panose="020B0603020203020204" pitchFamily="34" charset="0"/>
              </a:defRPr>
            </a:lvl1pPr>
          </a:lstStyle>
          <a:p>
            <a:pPr>
              <a:spcAft>
                <a:spcPts val="600"/>
              </a:spcAft>
            </a:pPr>
            <a:r>
              <a:rPr lang="en-GB" sz="900" dirty="0"/>
              <a:t>Each function is focused on improving productivity, reducing costs and enhancing their decision-making to maximise profitability. They rely on feedback and data analysis to learn and improve and striving to optimise operations by streamlining processes and automating tasks. </a:t>
            </a:r>
          </a:p>
          <a:p>
            <a:pPr>
              <a:spcAft>
                <a:spcPts val="600"/>
              </a:spcAft>
            </a:pPr>
            <a:r>
              <a:rPr lang="en-GB" sz="900" dirty="0"/>
              <a:t>Whilst humans add innovation, creativity and improvisation to converting the business’ raw inputs into products and services, it’s the systems that enable it to be done as consistently and efficiently as possible.</a:t>
            </a:r>
          </a:p>
          <a:p>
            <a:pPr>
              <a:spcAft>
                <a:spcPts val="900"/>
              </a:spcAft>
            </a:pPr>
            <a:r>
              <a:rPr lang="en-GB" sz="900" dirty="0"/>
              <a:t>This is where customer management tools become crucial components. These tools empower the business to shift from a product-centric approach to a customer-centric one, enabling more personalised interactions and messages, tailored sales activities, and better customer service.</a:t>
            </a:r>
          </a:p>
          <a:p>
            <a:pPr>
              <a:spcAft>
                <a:spcPts val="900"/>
              </a:spcAft>
            </a:pPr>
            <a:r>
              <a:rPr lang="en-GB" sz="900" dirty="0"/>
              <a:t>They are the central nervous system of customer interactions, providing a holistic view of your entire customer base and orchestrating efforts to develop its value. </a:t>
            </a:r>
          </a:p>
          <a:p>
            <a:pPr>
              <a:spcAft>
                <a:spcPts val="900"/>
              </a:spcAft>
            </a:pPr>
            <a:r>
              <a:rPr lang="en-GB" sz="900" dirty="0"/>
              <a:t>But there’s often a disconnect.</a:t>
            </a:r>
          </a:p>
        </p:txBody>
      </p:sp>
    </p:spTree>
    <p:extLst>
      <p:ext uri="{BB962C8B-B14F-4D97-AF65-F5344CB8AC3E}">
        <p14:creationId xmlns:p14="http://schemas.microsoft.com/office/powerpoint/2010/main" val="38599983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70</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8"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CRM: CUSTOMER-ON-A-PAGE</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5" name="Straight Connector 4">
            <a:extLst>
              <a:ext uri="{FF2B5EF4-FFF2-40B4-BE49-F238E27FC236}">
                <a16:creationId xmlns:a16="http://schemas.microsoft.com/office/drawing/2014/main" id="{73AD3930-C6E4-BF96-A0B0-072C82039A04}"/>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07379B1-E1F6-2CF6-B919-B1C51BB2C911}"/>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54" name="TextBox 53">
            <a:extLst>
              <a:ext uri="{FF2B5EF4-FFF2-40B4-BE49-F238E27FC236}">
                <a16:creationId xmlns:a16="http://schemas.microsoft.com/office/drawing/2014/main" id="{3F71BA94-867E-8F11-DB02-7EBAE0424575}"/>
              </a:ext>
            </a:extLst>
          </p:cNvPr>
          <p:cNvSpPr txBox="1"/>
          <p:nvPr/>
        </p:nvSpPr>
        <p:spPr>
          <a:xfrm>
            <a:off x="339682" y="1288531"/>
            <a:ext cx="5531381" cy="2631490"/>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pPr>
              <a:spcAft>
                <a:spcPts val="900"/>
              </a:spcAft>
            </a:pPr>
            <a:r>
              <a:rPr lang="en-GB" sz="900" dirty="0"/>
              <a:t>The CRM user screens are essential to enable customer-facing teams to get the information they need to do their jobs. By providing a user-friendly and intuitive interface, the CRM user screens can help improve efficiency, productivity, and customer satisfaction.</a:t>
            </a:r>
          </a:p>
          <a:p>
            <a:pPr>
              <a:spcAft>
                <a:spcPts val="900"/>
              </a:spcAft>
            </a:pPr>
            <a:r>
              <a:rPr lang="en-GB" sz="900" dirty="0"/>
              <a:t>However, most CRM systems include a ‘single view of the customer’ that is merely a mass of information listing everything known about the customer. This makes it hard for users to hunt for the information they need, which increases the time to serve or sell, and leads to missed opportunities.</a:t>
            </a:r>
          </a:p>
          <a:p>
            <a:pPr>
              <a:spcAft>
                <a:spcPts val="900"/>
              </a:spcAft>
            </a:pPr>
            <a:r>
              <a:rPr lang="en-GB" sz="900" dirty="0"/>
              <a:t>Customer-on-a-page is the concept of a screen of customer information summarised and simplified into an actionable view of only pertinent data and tools. </a:t>
            </a:r>
          </a:p>
          <a:p>
            <a:pPr>
              <a:spcAft>
                <a:spcPts val="900"/>
              </a:spcAft>
            </a:pPr>
            <a:r>
              <a:rPr lang="en-GB" sz="900" dirty="0"/>
              <a:t>It is a carefully designed view to present information in a way that is easy for the customer-facing user to quickly assimilate and action without having to scroll or click to find what’s most important. This means it only shows what’s most important for the customer-facing agent to know and do in the context of their role.</a:t>
            </a:r>
          </a:p>
          <a:p>
            <a:pPr>
              <a:spcAft>
                <a:spcPts val="900"/>
              </a:spcAft>
            </a:pPr>
            <a:r>
              <a:rPr lang="en-GB" sz="900" dirty="0"/>
              <a:t>Where transparency and openness are important, or to reduce the agent’s desktop complexity, the customer-on-a-page concept can be designed for sharing directly with customers, e.g., in a bank branch, where sensitive information or restricted features are removed or hidden until requested.</a:t>
            </a:r>
          </a:p>
        </p:txBody>
      </p:sp>
    </p:spTree>
    <p:extLst>
      <p:ext uri="{BB962C8B-B14F-4D97-AF65-F5344CB8AC3E}">
        <p14:creationId xmlns:p14="http://schemas.microsoft.com/office/powerpoint/2010/main" val="40481880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71</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2" name="TextBox 1">
            <a:extLst>
              <a:ext uri="{FF2B5EF4-FFF2-40B4-BE49-F238E27FC236}">
                <a16:creationId xmlns:a16="http://schemas.microsoft.com/office/drawing/2014/main" id="{8783E38E-71AE-F9CF-92EB-AA56B6603C09}"/>
              </a:ext>
            </a:extLst>
          </p:cNvPr>
          <p:cNvSpPr txBox="1"/>
          <p:nvPr/>
        </p:nvSpPr>
        <p:spPr>
          <a:xfrm>
            <a:off x="475916" y="1288531"/>
            <a:ext cx="5456337" cy="2316019"/>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pPr>
              <a:spcAft>
                <a:spcPts val="900"/>
              </a:spcAft>
            </a:pPr>
            <a:r>
              <a:rPr lang="en-GB" sz="900" b="1" dirty="0">
                <a:solidFill>
                  <a:srgbClr val="003F48"/>
                </a:solidFill>
              </a:rPr>
              <a:t>For example:</a:t>
            </a:r>
          </a:p>
          <a:p>
            <a:pPr marL="88900" indent="-88900">
              <a:spcAft>
                <a:spcPts val="600"/>
              </a:spcAft>
              <a:buClr>
                <a:srgbClr val="003F48"/>
              </a:buClr>
              <a:buFont typeface="Wingdings" panose="05000000000000000000" pitchFamily="2" charset="2"/>
              <a:buChar char="§"/>
            </a:pPr>
            <a:r>
              <a:rPr lang="en-GB" sz="900" dirty="0"/>
              <a:t>Sales teams need quick access to contact details, sales and marketing histories, interests and preferences, sales and account status, offer recommendations, and short-cuts for lead capture, notes, order taking and bulk outreach messaging.</a:t>
            </a:r>
          </a:p>
          <a:p>
            <a:pPr marL="88900" indent="-88900">
              <a:spcAft>
                <a:spcPts val="600"/>
              </a:spcAft>
              <a:buClr>
                <a:srgbClr val="003F48"/>
              </a:buClr>
              <a:buFont typeface="Wingdings" panose="05000000000000000000" pitchFamily="2" charset="2"/>
              <a:buChar char="§"/>
            </a:pPr>
            <a:r>
              <a:rPr lang="en-GB" sz="900" dirty="0"/>
              <a:t>Customer services need quick access to verification details, order, service and support histories, notes, account status and warnings, payment details, delivery status, and short-cuts for service messaging and other automated support processes.</a:t>
            </a:r>
          </a:p>
          <a:p>
            <a:pPr marL="88900" indent="-88900">
              <a:spcAft>
                <a:spcPts val="600"/>
              </a:spcAft>
              <a:buClr>
                <a:srgbClr val="003F48"/>
              </a:buClr>
              <a:buFont typeface="Wingdings" panose="05000000000000000000" pitchFamily="2" charset="2"/>
              <a:buChar char="§"/>
            </a:pPr>
            <a:r>
              <a:rPr lang="en-GB" sz="900" dirty="0"/>
              <a:t>Retentions teams need quick access to current holdings or service plans, account status, pricing, offer recommendations, and short-cuts for individual and bulk outreach messaging.</a:t>
            </a:r>
          </a:p>
          <a:p>
            <a:pPr marL="88900" indent="-88900">
              <a:spcAft>
                <a:spcPts val="600"/>
              </a:spcAft>
              <a:buClr>
                <a:srgbClr val="003F48"/>
              </a:buClr>
              <a:buFont typeface="Wingdings" panose="05000000000000000000" pitchFamily="2" charset="2"/>
              <a:buChar char="§"/>
            </a:pPr>
            <a:r>
              <a:rPr lang="en-GB" sz="900" dirty="0"/>
              <a:t>Finance teams need access to account status, risk, exposure, payment information, payment history, notes, and short-cuts to managing alerts and warnings.</a:t>
            </a:r>
          </a:p>
          <a:p>
            <a:pPr marL="88900" indent="-88900">
              <a:spcAft>
                <a:spcPts val="600"/>
              </a:spcAft>
              <a:buClr>
                <a:srgbClr val="003F48"/>
              </a:buClr>
              <a:buFont typeface="Wingdings" panose="05000000000000000000" pitchFamily="2" charset="2"/>
              <a:buChar char="§"/>
            </a:pPr>
            <a:r>
              <a:rPr lang="en-GB" sz="900" dirty="0"/>
              <a:t>Fulfilment teams need access to contact details, order information, delivery information, and short-cuts to individual confirmation messaging, and delivery booking and status update processes.</a:t>
            </a:r>
          </a:p>
        </p:txBody>
      </p:sp>
    </p:spTree>
    <p:extLst>
      <p:ext uri="{BB962C8B-B14F-4D97-AF65-F5344CB8AC3E}">
        <p14:creationId xmlns:p14="http://schemas.microsoft.com/office/powerpoint/2010/main" val="13586898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72</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8"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CRM: CUSTOMER-ON-A-PAGE</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5" name="Straight Connector 4">
            <a:extLst>
              <a:ext uri="{FF2B5EF4-FFF2-40B4-BE49-F238E27FC236}">
                <a16:creationId xmlns:a16="http://schemas.microsoft.com/office/drawing/2014/main" id="{73AD3930-C6E4-BF96-A0B0-072C82039A04}"/>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07379B1-E1F6-2CF6-B919-B1C51BB2C911}"/>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grpSp>
        <p:nvGrpSpPr>
          <p:cNvPr id="170" name="Group 169">
            <a:extLst>
              <a:ext uri="{FF2B5EF4-FFF2-40B4-BE49-F238E27FC236}">
                <a16:creationId xmlns:a16="http://schemas.microsoft.com/office/drawing/2014/main" id="{C4EFFC35-88DC-D228-E74C-5BA1467E1CED}"/>
              </a:ext>
            </a:extLst>
          </p:cNvPr>
          <p:cNvGrpSpPr/>
          <p:nvPr/>
        </p:nvGrpSpPr>
        <p:grpSpPr>
          <a:xfrm>
            <a:off x="350334" y="1107208"/>
            <a:ext cx="5516620" cy="2835024"/>
            <a:chOff x="350334" y="1107208"/>
            <a:chExt cx="5516620" cy="2835024"/>
          </a:xfrm>
          <a:effectLst>
            <a:outerShdw blurRad="63500" sx="101000" sy="101000" algn="ctr" rotWithShape="0">
              <a:prstClr val="black">
                <a:alpha val="40000"/>
              </a:prstClr>
            </a:outerShdw>
          </a:effectLst>
        </p:grpSpPr>
        <p:sp>
          <p:nvSpPr>
            <p:cNvPr id="4" name="Rectangle 3">
              <a:extLst>
                <a:ext uri="{FF2B5EF4-FFF2-40B4-BE49-F238E27FC236}">
                  <a16:creationId xmlns:a16="http://schemas.microsoft.com/office/drawing/2014/main" id="{CE87615E-1EB9-E4AF-E9D6-B39AC9E34A3F}"/>
                </a:ext>
              </a:extLst>
            </p:cNvPr>
            <p:cNvSpPr/>
            <p:nvPr/>
          </p:nvSpPr>
          <p:spPr>
            <a:xfrm>
              <a:off x="1241258" y="1117567"/>
              <a:ext cx="2856689" cy="282208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8" name="Rectangle 7">
              <a:extLst>
                <a:ext uri="{FF2B5EF4-FFF2-40B4-BE49-F238E27FC236}">
                  <a16:creationId xmlns:a16="http://schemas.microsoft.com/office/drawing/2014/main" id="{08E8502A-FBEA-5AD7-5BE2-C093453F2D93}"/>
                </a:ext>
              </a:extLst>
            </p:cNvPr>
            <p:cNvSpPr/>
            <p:nvPr/>
          </p:nvSpPr>
          <p:spPr>
            <a:xfrm>
              <a:off x="4097947" y="1117567"/>
              <a:ext cx="1769007" cy="2822081"/>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10" name="Rectangle 9">
              <a:extLst>
                <a:ext uri="{FF2B5EF4-FFF2-40B4-BE49-F238E27FC236}">
                  <a16:creationId xmlns:a16="http://schemas.microsoft.com/office/drawing/2014/main" id="{6EFF0A7F-055B-E6C3-A80B-1F7A09D073A9}"/>
                </a:ext>
              </a:extLst>
            </p:cNvPr>
            <p:cNvSpPr/>
            <p:nvPr/>
          </p:nvSpPr>
          <p:spPr>
            <a:xfrm>
              <a:off x="358868" y="1117567"/>
              <a:ext cx="891784" cy="2824665"/>
            </a:xfrm>
            <a:prstGeom prst="rect">
              <a:avLst/>
            </a:prstGeom>
            <a:solidFill>
              <a:srgbClr val="3333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p>
          </p:txBody>
        </p:sp>
        <p:sp>
          <p:nvSpPr>
            <p:cNvPr id="11" name="Rectangle 10">
              <a:extLst>
                <a:ext uri="{FF2B5EF4-FFF2-40B4-BE49-F238E27FC236}">
                  <a16:creationId xmlns:a16="http://schemas.microsoft.com/office/drawing/2014/main" id="{D8426751-1FED-F68D-6700-04245B09F6CC}"/>
                </a:ext>
              </a:extLst>
            </p:cNvPr>
            <p:cNvSpPr/>
            <p:nvPr/>
          </p:nvSpPr>
          <p:spPr>
            <a:xfrm>
              <a:off x="358868" y="1117566"/>
              <a:ext cx="5508083" cy="12885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p>
          </p:txBody>
        </p:sp>
        <p:cxnSp>
          <p:nvCxnSpPr>
            <p:cNvPr id="13" name="Straight Connector 12">
              <a:extLst>
                <a:ext uri="{FF2B5EF4-FFF2-40B4-BE49-F238E27FC236}">
                  <a16:creationId xmlns:a16="http://schemas.microsoft.com/office/drawing/2014/main" id="{E7A847CC-EE1D-6E3B-7FF2-14A7C3CDB695}"/>
                </a:ext>
              </a:extLst>
            </p:cNvPr>
            <p:cNvCxnSpPr/>
            <p:nvPr/>
          </p:nvCxnSpPr>
          <p:spPr>
            <a:xfrm>
              <a:off x="409595" y="1150601"/>
              <a:ext cx="69075" cy="0"/>
            </a:xfrm>
            <a:prstGeom prst="line">
              <a:avLst/>
            </a:prstGeom>
            <a:ln w="1270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8F517A-5CAA-D93F-A7C0-39CE3BB854CF}"/>
                </a:ext>
              </a:extLst>
            </p:cNvPr>
            <p:cNvCxnSpPr/>
            <p:nvPr/>
          </p:nvCxnSpPr>
          <p:spPr>
            <a:xfrm>
              <a:off x="409595" y="1182116"/>
              <a:ext cx="69075" cy="0"/>
            </a:xfrm>
            <a:prstGeom prst="line">
              <a:avLst/>
            </a:prstGeom>
            <a:ln w="1270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B6AED10-6DE6-F6FC-C4FF-05179B753583}"/>
                </a:ext>
              </a:extLst>
            </p:cNvPr>
            <p:cNvCxnSpPr/>
            <p:nvPr/>
          </p:nvCxnSpPr>
          <p:spPr>
            <a:xfrm>
              <a:off x="409595" y="1213631"/>
              <a:ext cx="69075" cy="0"/>
            </a:xfrm>
            <a:prstGeom prst="line">
              <a:avLst/>
            </a:prstGeom>
            <a:ln w="12700">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16" name="Graphic 15" descr="Magnifying glass with solid fill">
              <a:extLst>
                <a:ext uri="{FF2B5EF4-FFF2-40B4-BE49-F238E27FC236}">
                  <a16:creationId xmlns:a16="http://schemas.microsoft.com/office/drawing/2014/main" id="{B62DF0A0-38CE-41BA-8C7F-DF1564D79C5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7779" y="1128132"/>
              <a:ext cx="105634" cy="105634"/>
            </a:xfrm>
            <a:prstGeom prst="rect">
              <a:avLst/>
            </a:prstGeom>
            <a:effectLst/>
          </p:spPr>
        </p:pic>
        <p:pic>
          <p:nvPicPr>
            <p:cNvPr id="17" name="Graphic 16" descr="Call center with solid fill">
              <a:extLst>
                <a:ext uri="{FF2B5EF4-FFF2-40B4-BE49-F238E27FC236}">
                  <a16:creationId xmlns:a16="http://schemas.microsoft.com/office/drawing/2014/main" id="{6E4BC20F-76C2-9465-127F-C64AA4C620CF}"/>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32503" y="1119579"/>
              <a:ext cx="120640" cy="120640"/>
            </a:xfrm>
            <a:prstGeom prst="rect">
              <a:avLst/>
            </a:prstGeom>
            <a:effectLst/>
          </p:spPr>
        </p:pic>
        <p:sp>
          <p:nvSpPr>
            <p:cNvPr id="18" name="TextBox 17">
              <a:extLst>
                <a:ext uri="{FF2B5EF4-FFF2-40B4-BE49-F238E27FC236}">
                  <a16:creationId xmlns:a16="http://schemas.microsoft.com/office/drawing/2014/main" id="{A80A24C4-8CC4-2F9D-EBF7-AD20991F8379}"/>
                </a:ext>
              </a:extLst>
            </p:cNvPr>
            <p:cNvSpPr txBox="1"/>
            <p:nvPr/>
          </p:nvSpPr>
          <p:spPr>
            <a:xfrm>
              <a:off x="5007040" y="1107208"/>
              <a:ext cx="737221" cy="184666"/>
            </a:xfrm>
            <a:prstGeom prst="rect">
              <a:avLst/>
            </a:prstGeom>
            <a:noFill/>
            <a:effectLst/>
          </p:spPr>
          <p:txBody>
            <a:bodyPr wrap="square" rtlCol="0">
              <a:spAutoFit/>
            </a:bodyPr>
            <a:lstStyle/>
            <a:p>
              <a:r>
                <a:rPr lang="en-GB" sz="600" dirty="0">
                  <a:solidFill>
                    <a:schemeClr val="bg1"/>
                  </a:solidFill>
                  <a:latin typeface="Avenir LT Pro 65 Medium" panose="020B0603020203020204" pitchFamily="34" charset="0"/>
                </a:rPr>
                <a:t>Winston Smith</a:t>
              </a:r>
            </a:p>
          </p:txBody>
        </p:sp>
        <p:grpSp>
          <p:nvGrpSpPr>
            <p:cNvPr id="19" name="Group 18">
              <a:extLst>
                <a:ext uri="{FF2B5EF4-FFF2-40B4-BE49-F238E27FC236}">
                  <a16:creationId xmlns:a16="http://schemas.microsoft.com/office/drawing/2014/main" id="{E7DB4FD7-BED4-4178-A4E5-C6798A086E6F}"/>
                </a:ext>
              </a:extLst>
            </p:cNvPr>
            <p:cNvGrpSpPr/>
            <p:nvPr/>
          </p:nvGrpSpPr>
          <p:grpSpPr>
            <a:xfrm>
              <a:off x="617431" y="1352688"/>
              <a:ext cx="374659" cy="374832"/>
              <a:chOff x="1588523" y="1607109"/>
              <a:chExt cx="585786" cy="586056"/>
            </a:xfrm>
            <a:effectLst/>
          </p:grpSpPr>
          <p:sp>
            <p:nvSpPr>
              <p:cNvPr id="148" name="Oval 147">
                <a:extLst>
                  <a:ext uri="{FF2B5EF4-FFF2-40B4-BE49-F238E27FC236}">
                    <a16:creationId xmlns:a16="http://schemas.microsoft.com/office/drawing/2014/main" id="{4C95D470-4BAB-A38E-E365-FEFB50916919}"/>
                  </a:ext>
                </a:extLst>
              </p:cNvPr>
              <p:cNvSpPr/>
              <p:nvPr/>
            </p:nvSpPr>
            <p:spPr>
              <a:xfrm>
                <a:off x="1588523" y="1607109"/>
                <a:ext cx="585786" cy="5857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p>
            </p:txBody>
          </p:sp>
          <p:sp>
            <p:nvSpPr>
              <p:cNvPr id="149" name="Oval 148">
                <a:extLst>
                  <a:ext uri="{FF2B5EF4-FFF2-40B4-BE49-F238E27FC236}">
                    <a16:creationId xmlns:a16="http://schemas.microsoft.com/office/drawing/2014/main" id="{560DDE21-9B6C-0010-C286-AB1569B6B802}"/>
                  </a:ext>
                </a:extLst>
              </p:cNvPr>
              <p:cNvSpPr/>
              <p:nvPr/>
            </p:nvSpPr>
            <p:spPr>
              <a:xfrm>
                <a:off x="1770340" y="1700134"/>
                <a:ext cx="225302" cy="2253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p>
            </p:txBody>
          </p:sp>
          <p:sp>
            <p:nvSpPr>
              <p:cNvPr id="150" name="Freeform: Shape 149">
                <a:extLst>
                  <a:ext uri="{FF2B5EF4-FFF2-40B4-BE49-F238E27FC236}">
                    <a16:creationId xmlns:a16="http://schemas.microsoft.com/office/drawing/2014/main" id="{712EBD71-1DEE-C480-DEB4-63BACF8B6EB7}"/>
                  </a:ext>
                </a:extLst>
              </p:cNvPr>
              <p:cNvSpPr/>
              <p:nvPr/>
            </p:nvSpPr>
            <p:spPr>
              <a:xfrm>
                <a:off x="1663891" y="1941632"/>
                <a:ext cx="428364" cy="251533"/>
              </a:xfrm>
              <a:custGeom>
                <a:avLst/>
                <a:gdLst>
                  <a:gd name="connsiteX0" fmla="*/ 0 w 421482"/>
                  <a:gd name="connsiteY0" fmla="*/ 130969 h 230981"/>
                  <a:gd name="connsiteX1" fmla="*/ 102394 w 421482"/>
                  <a:gd name="connsiteY1" fmla="*/ 2381 h 230981"/>
                  <a:gd name="connsiteX2" fmla="*/ 328613 w 421482"/>
                  <a:gd name="connsiteY2" fmla="*/ 0 h 230981"/>
                  <a:gd name="connsiteX3" fmla="*/ 421482 w 421482"/>
                  <a:gd name="connsiteY3" fmla="*/ 140494 h 230981"/>
                  <a:gd name="connsiteX4" fmla="*/ 214313 w 421482"/>
                  <a:gd name="connsiteY4" fmla="*/ 230981 h 230981"/>
                  <a:gd name="connsiteX5" fmla="*/ 0 w 421482"/>
                  <a:gd name="connsiteY5" fmla="*/ 130969 h 230981"/>
                  <a:gd name="connsiteX0" fmla="*/ 0 w 425151"/>
                  <a:gd name="connsiteY0" fmla="*/ 130969 h 230981"/>
                  <a:gd name="connsiteX1" fmla="*/ 102394 w 425151"/>
                  <a:gd name="connsiteY1" fmla="*/ 2381 h 230981"/>
                  <a:gd name="connsiteX2" fmla="*/ 328613 w 425151"/>
                  <a:gd name="connsiteY2" fmla="*/ 0 h 230981"/>
                  <a:gd name="connsiteX3" fmla="*/ 421482 w 425151"/>
                  <a:gd name="connsiteY3" fmla="*/ 140494 h 230981"/>
                  <a:gd name="connsiteX4" fmla="*/ 214313 w 425151"/>
                  <a:gd name="connsiteY4" fmla="*/ 230981 h 230981"/>
                  <a:gd name="connsiteX5" fmla="*/ 0 w 425151"/>
                  <a:gd name="connsiteY5" fmla="*/ 130969 h 230981"/>
                  <a:gd name="connsiteX0" fmla="*/ 3213 w 428364"/>
                  <a:gd name="connsiteY0" fmla="*/ 130969 h 230981"/>
                  <a:gd name="connsiteX1" fmla="*/ 105607 w 428364"/>
                  <a:gd name="connsiteY1" fmla="*/ 2381 h 230981"/>
                  <a:gd name="connsiteX2" fmla="*/ 331826 w 428364"/>
                  <a:gd name="connsiteY2" fmla="*/ 0 h 230981"/>
                  <a:gd name="connsiteX3" fmla="*/ 424695 w 428364"/>
                  <a:gd name="connsiteY3" fmla="*/ 140494 h 230981"/>
                  <a:gd name="connsiteX4" fmla="*/ 217526 w 428364"/>
                  <a:gd name="connsiteY4" fmla="*/ 230981 h 230981"/>
                  <a:gd name="connsiteX5" fmla="*/ 3213 w 428364"/>
                  <a:gd name="connsiteY5" fmla="*/ 130969 h 230981"/>
                  <a:gd name="connsiteX0" fmla="*/ 3213 w 428364"/>
                  <a:gd name="connsiteY0" fmla="*/ 130969 h 230981"/>
                  <a:gd name="connsiteX1" fmla="*/ 105607 w 428364"/>
                  <a:gd name="connsiteY1" fmla="*/ 2381 h 230981"/>
                  <a:gd name="connsiteX2" fmla="*/ 331826 w 428364"/>
                  <a:gd name="connsiteY2" fmla="*/ 0 h 230981"/>
                  <a:gd name="connsiteX3" fmla="*/ 424695 w 428364"/>
                  <a:gd name="connsiteY3" fmla="*/ 140494 h 230981"/>
                  <a:gd name="connsiteX4" fmla="*/ 217526 w 428364"/>
                  <a:gd name="connsiteY4" fmla="*/ 230981 h 230981"/>
                  <a:gd name="connsiteX5" fmla="*/ 3213 w 428364"/>
                  <a:gd name="connsiteY5" fmla="*/ 130969 h 230981"/>
                  <a:gd name="connsiteX0" fmla="*/ 3213 w 428364"/>
                  <a:gd name="connsiteY0" fmla="*/ 130969 h 231015"/>
                  <a:gd name="connsiteX1" fmla="*/ 105607 w 428364"/>
                  <a:gd name="connsiteY1" fmla="*/ 2381 h 231015"/>
                  <a:gd name="connsiteX2" fmla="*/ 331826 w 428364"/>
                  <a:gd name="connsiteY2" fmla="*/ 0 h 231015"/>
                  <a:gd name="connsiteX3" fmla="*/ 424695 w 428364"/>
                  <a:gd name="connsiteY3" fmla="*/ 140494 h 231015"/>
                  <a:gd name="connsiteX4" fmla="*/ 217526 w 428364"/>
                  <a:gd name="connsiteY4" fmla="*/ 230981 h 231015"/>
                  <a:gd name="connsiteX5" fmla="*/ 3213 w 428364"/>
                  <a:gd name="connsiteY5" fmla="*/ 130969 h 23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364" h="231015">
                    <a:moveTo>
                      <a:pt x="3213" y="130969"/>
                    </a:moveTo>
                    <a:cubicBezTo>
                      <a:pt x="-15440" y="92869"/>
                      <a:pt x="50838" y="24209"/>
                      <a:pt x="105607" y="2381"/>
                    </a:cubicBezTo>
                    <a:lnTo>
                      <a:pt x="331826" y="0"/>
                    </a:lnTo>
                    <a:cubicBezTo>
                      <a:pt x="385007" y="23019"/>
                      <a:pt x="443745" y="101997"/>
                      <a:pt x="424695" y="140494"/>
                    </a:cubicBezTo>
                    <a:cubicBezTo>
                      <a:pt x="405645" y="178991"/>
                      <a:pt x="287773" y="232568"/>
                      <a:pt x="217526" y="230981"/>
                    </a:cubicBezTo>
                    <a:cubicBezTo>
                      <a:pt x="147279" y="229394"/>
                      <a:pt x="21866" y="169069"/>
                      <a:pt x="3213" y="13096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p>
            </p:txBody>
          </p:sp>
        </p:grpSp>
        <p:sp>
          <p:nvSpPr>
            <p:cNvPr id="20" name="TextBox 19">
              <a:extLst>
                <a:ext uri="{FF2B5EF4-FFF2-40B4-BE49-F238E27FC236}">
                  <a16:creationId xmlns:a16="http://schemas.microsoft.com/office/drawing/2014/main" id="{47211A73-463A-64F2-015E-63F568CE2F52}"/>
                </a:ext>
              </a:extLst>
            </p:cNvPr>
            <p:cNvSpPr txBox="1"/>
            <p:nvPr/>
          </p:nvSpPr>
          <p:spPr>
            <a:xfrm>
              <a:off x="363525" y="1793636"/>
              <a:ext cx="882470" cy="200055"/>
            </a:xfrm>
            <a:prstGeom prst="rect">
              <a:avLst/>
            </a:prstGeom>
            <a:noFill/>
            <a:effectLst/>
          </p:spPr>
          <p:txBody>
            <a:bodyPr wrap="square" lIns="0" rIns="0" rtlCol="0">
              <a:spAutoFit/>
            </a:bodyPr>
            <a:lstStyle/>
            <a:p>
              <a:pPr algn="ctr"/>
              <a:r>
                <a:rPr lang="en-GB" sz="700" b="1" dirty="0">
                  <a:solidFill>
                    <a:schemeClr val="bg1"/>
                  </a:solidFill>
                  <a:latin typeface="Avenir Next LT Pro" panose="020B0504020202020204" pitchFamily="34" charset="0"/>
                </a:rPr>
                <a:t>Ms Teena Akeelah</a:t>
              </a:r>
            </a:p>
          </p:txBody>
        </p:sp>
        <p:sp>
          <p:nvSpPr>
            <p:cNvPr id="21" name="TextBox 20">
              <a:extLst>
                <a:ext uri="{FF2B5EF4-FFF2-40B4-BE49-F238E27FC236}">
                  <a16:creationId xmlns:a16="http://schemas.microsoft.com/office/drawing/2014/main" id="{7A7D7ABF-EDED-1C5D-DFAD-52BF01CA3495}"/>
                </a:ext>
              </a:extLst>
            </p:cNvPr>
            <p:cNvSpPr txBox="1"/>
            <p:nvPr/>
          </p:nvSpPr>
          <p:spPr>
            <a:xfrm>
              <a:off x="363525" y="1941303"/>
              <a:ext cx="881806" cy="184666"/>
            </a:xfrm>
            <a:prstGeom prst="rect">
              <a:avLst/>
            </a:prstGeom>
            <a:noFill/>
            <a:effectLst/>
          </p:spPr>
          <p:txBody>
            <a:bodyPr wrap="square" lIns="0" rIns="0" rtlCol="0">
              <a:spAutoFit/>
            </a:bodyPr>
            <a:lstStyle/>
            <a:p>
              <a:pPr algn="ctr"/>
              <a:r>
                <a:rPr lang="en-GB" sz="600" dirty="0">
                  <a:solidFill>
                    <a:schemeClr val="bg1"/>
                  </a:solidFill>
                  <a:latin typeface="Avenir Next LT Pro" panose="020B0504020202020204" pitchFamily="34" charset="0"/>
                </a:rPr>
                <a:t>C0012263673</a:t>
              </a:r>
              <a:endParaRPr lang="en-GB" sz="448" dirty="0">
                <a:solidFill>
                  <a:schemeClr val="bg1"/>
                </a:solidFill>
                <a:latin typeface="Avenir Next LT Pro" panose="020B0504020202020204" pitchFamily="34" charset="0"/>
              </a:endParaRPr>
            </a:p>
          </p:txBody>
        </p:sp>
        <p:sp>
          <p:nvSpPr>
            <p:cNvPr id="22" name="TextBox 21">
              <a:extLst>
                <a:ext uri="{FF2B5EF4-FFF2-40B4-BE49-F238E27FC236}">
                  <a16:creationId xmlns:a16="http://schemas.microsoft.com/office/drawing/2014/main" id="{BD1310BD-D399-A0F3-3FC5-B72A7DD88178}"/>
                </a:ext>
              </a:extLst>
            </p:cNvPr>
            <p:cNvSpPr txBox="1"/>
            <p:nvPr/>
          </p:nvSpPr>
          <p:spPr>
            <a:xfrm>
              <a:off x="358808" y="2137797"/>
              <a:ext cx="886523" cy="161263"/>
            </a:xfrm>
            <a:prstGeom prst="rect">
              <a:avLst/>
            </a:prstGeom>
            <a:noFill/>
            <a:effectLst/>
          </p:spPr>
          <p:txBody>
            <a:bodyPr wrap="square" rtlCol="0">
              <a:spAutoFit/>
            </a:bodyPr>
            <a:lstStyle/>
            <a:p>
              <a:pPr algn="ctr"/>
              <a:r>
                <a:rPr lang="en-GB" sz="448" b="1" dirty="0">
                  <a:solidFill>
                    <a:schemeClr val="bg1">
                      <a:lumMod val="65000"/>
                    </a:schemeClr>
                  </a:solidFill>
                  <a:latin typeface="Avenir Next LT Pro" panose="020B0504020202020204" pitchFamily="34" charset="0"/>
                </a:rPr>
                <a:t>Type: </a:t>
              </a:r>
              <a:r>
                <a:rPr lang="en-GB" sz="448" dirty="0">
                  <a:solidFill>
                    <a:schemeClr val="bg1"/>
                  </a:solidFill>
                  <a:latin typeface="Avenir Next LT Pro" panose="020B0504020202020204" pitchFamily="34" charset="0"/>
                </a:rPr>
                <a:t>Personal</a:t>
              </a:r>
            </a:p>
          </p:txBody>
        </p:sp>
        <p:sp>
          <p:nvSpPr>
            <p:cNvPr id="146" name="TextBox 145">
              <a:extLst>
                <a:ext uri="{FF2B5EF4-FFF2-40B4-BE49-F238E27FC236}">
                  <a16:creationId xmlns:a16="http://schemas.microsoft.com/office/drawing/2014/main" id="{94EA984A-0561-DACB-7599-1D0EE8744E9E}"/>
                </a:ext>
              </a:extLst>
            </p:cNvPr>
            <p:cNvSpPr txBox="1"/>
            <p:nvPr/>
          </p:nvSpPr>
          <p:spPr>
            <a:xfrm>
              <a:off x="504727" y="2343704"/>
              <a:ext cx="441146" cy="200055"/>
            </a:xfrm>
            <a:prstGeom prst="rect">
              <a:avLst/>
            </a:prstGeom>
            <a:noFill/>
          </p:spPr>
          <p:txBody>
            <a:bodyPr wrap="none" rtlCol="0">
              <a:spAutoFit/>
            </a:bodyPr>
            <a:lstStyle/>
            <a:p>
              <a:pPr defTabSz="114737"/>
              <a:r>
                <a:rPr lang="en-GB" sz="700" dirty="0">
                  <a:solidFill>
                    <a:schemeClr val="bg1"/>
                  </a:solidFill>
                  <a:latin typeface="Avenir LT Pro 65 Medium" panose="020B0603020203020204" pitchFamily="34" charset="0"/>
                </a:rPr>
                <a:t>Alerts</a:t>
              </a:r>
            </a:p>
          </p:txBody>
        </p:sp>
        <p:sp>
          <p:nvSpPr>
            <p:cNvPr id="147" name="TextBox 146">
              <a:extLst>
                <a:ext uri="{FF2B5EF4-FFF2-40B4-BE49-F238E27FC236}">
                  <a16:creationId xmlns:a16="http://schemas.microsoft.com/office/drawing/2014/main" id="{32656A77-440D-3B61-0C7D-18B97FA1E0A7}"/>
                </a:ext>
              </a:extLst>
            </p:cNvPr>
            <p:cNvSpPr txBox="1"/>
            <p:nvPr/>
          </p:nvSpPr>
          <p:spPr>
            <a:xfrm>
              <a:off x="379989" y="2343704"/>
              <a:ext cx="215122" cy="200055"/>
            </a:xfrm>
            <a:prstGeom prst="rect">
              <a:avLst/>
            </a:prstGeom>
            <a:noFill/>
          </p:spPr>
          <p:txBody>
            <a:bodyPr wrap="none" rtlCol="0">
              <a:spAutoFit/>
            </a:bodyPr>
            <a:lstStyle/>
            <a:p>
              <a:pPr algn="ctr" defTabSz="114737"/>
              <a:r>
                <a:rPr lang="en-GB" sz="700" b="1" dirty="0">
                  <a:solidFill>
                    <a:schemeClr val="bg1"/>
                  </a:solidFill>
                  <a:latin typeface="Arial Black" panose="020B0A04020102020204" pitchFamily="34" charset="0"/>
                </a:rPr>
                <a:t>!</a:t>
              </a:r>
              <a:endParaRPr lang="en-GB" sz="700" dirty="0">
                <a:solidFill>
                  <a:schemeClr val="bg1"/>
                </a:solidFill>
                <a:latin typeface="Avenir Next LT Pro" panose="020B0504020202020204" pitchFamily="34" charset="0"/>
              </a:endParaRPr>
            </a:p>
          </p:txBody>
        </p:sp>
        <p:sp>
          <p:nvSpPr>
            <p:cNvPr id="144" name="TextBox 143">
              <a:extLst>
                <a:ext uri="{FF2B5EF4-FFF2-40B4-BE49-F238E27FC236}">
                  <a16:creationId xmlns:a16="http://schemas.microsoft.com/office/drawing/2014/main" id="{EC0B56AE-C991-516C-2241-93727B821836}"/>
                </a:ext>
              </a:extLst>
            </p:cNvPr>
            <p:cNvSpPr txBox="1"/>
            <p:nvPr/>
          </p:nvSpPr>
          <p:spPr>
            <a:xfrm>
              <a:off x="504727" y="2501800"/>
              <a:ext cx="444352" cy="200055"/>
            </a:xfrm>
            <a:prstGeom prst="rect">
              <a:avLst/>
            </a:prstGeom>
            <a:noFill/>
          </p:spPr>
          <p:txBody>
            <a:bodyPr wrap="none" rtlCol="0">
              <a:spAutoFit/>
            </a:bodyPr>
            <a:lstStyle/>
            <a:p>
              <a:pPr defTabSz="114737"/>
              <a:r>
                <a:rPr lang="en-GB" sz="700" dirty="0">
                  <a:solidFill>
                    <a:schemeClr val="tx1">
                      <a:lumMod val="65000"/>
                      <a:lumOff val="35000"/>
                    </a:schemeClr>
                  </a:solidFill>
                  <a:latin typeface="Avenir LT Pro 65 Medium" panose="020B0603020203020204" pitchFamily="34" charset="0"/>
                </a:rPr>
                <a:t>Blocks</a:t>
              </a:r>
            </a:p>
          </p:txBody>
        </p:sp>
        <p:sp>
          <p:nvSpPr>
            <p:cNvPr id="145" name="TextBox 144">
              <a:extLst>
                <a:ext uri="{FF2B5EF4-FFF2-40B4-BE49-F238E27FC236}">
                  <a16:creationId xmlns:a16="http://schemas.microsoft.com/office/drawing/2014/main" id="{0F0DF707-225F-429C-8D8C-60B8B78653F4}"/>
                </a:ext>
              </a:extLst>
            </p:cNvPr>
            <p:cNvSpPr txBox="1"/>
            <p:nvPr/>
          </p:nvSpPr>
          <p:spPr>
            <a:xfrm>
              <a:off x="350334" y="2501800"/>
              <a:ext cx="274434" cy="200055"/>
            </a:xfrm>
            <a:prstGeom prst="rect">
              <a:avLst/>
            </a:prstGeom>
            <a:noFill/>
          </p:spPr>
          <p:txBody>
            <a:bodyPr wrap="none" rtlCol="0">
              <a:spAutoFit/>
            </a:bodyPr>
            <a:lstStyle/>
            <a:p>
              <a:pPr algn="ctr" defTabSz="114737"/>
              <a:r>
                <a:rPr lang="en-GB" sz="700" dirty="0">
                  <a:solidFill>
                    <a:schemeClr val="tx1">
                      <a:lumMod val="65000"/>
                      <a:lumOff val="35000"/>
                    </a:schemeClr>
                  </a:solidFill>
                  <a:latin typeface="Avenir Next LT Pro" panose="020B0504020202020204" pitchFamily="34" charset="0"/>
                  <a:sym typeface="Webdings" panose="05030102010509060703" pitchFamily="18" charset="2"/>
                </a:rPr>
                <a:t></a:t>
              </a:r>
              <a:endParaRPr lang="en-GB" sz="700" dirty="0">
                <a:solidFill>
                  <a:schemeClr val="tx1">
                    <a:lumMod val="65000"/>
                    <a:lumOff val="35000"/>
                  </a:schemeClr>
                </a:solidFill>
                <a:latin typeface="Avenir Next LT Pro" panose="020B0504020202020204" pitchFamily="34" charset="0"/>
              </a:endParaRPr>
            </a:p>
          </p:txBody>
        </p:sp>
        <p:sp>
          <p:nvSpPr>
            <p:cNvPr id="142" name="TextBox 141">
              <a:extLst>
                <a:ext uri="{FF2B5EF4-FFF2-40B4-BE49-F238E27FC236}">
                  <a16:creationId xmlns:a16="http://schemas.microsoft.com/office/drawing/2014/main" id="{22DA44AE-89DE-A80C-1578-DFE058826B2D}"/>
                </a:ext>
              </a:extLst>
            </p:cNvPr>
            <p:cNvSpPr txBox="1"/>
            <p:nvPr/>
          </p:nvSpPr>
          <p:spPr>
            <a:xfrm>
              <a:off x="504727" y="2669517"/>
              <a:ext cx="434734" cy="200055"/>
            </a:xfrm>
            <a:prstGeom prst="rect">
              <a:avLst/>
            </a:prstGeom>
            <a:noFill/>
          </p:spPr>
          <p:txBody>
            <a:bodyPr wrap="none" rtlCol="0">
              <a:spAutoFit/>
            </a:bodyPr>
            <a:lstStyle/>
            <a:p>
              <a:r>
                <a:rPr lang="en-GB" sz="700" dirty="0">
                  <a:solidFill>
                    <a:schemeClr val="tx1">
                      <a:lumMod val="65000"/>
                      <a:lumOff val="35000"/>
                    </a:schemeClr>
                  </a:solidFill>
                  <a:latin typeface="Avenir LT Pro 65 Medium" panose="020B0603020203020204" pitchFamily="34" charset="0"/>
                </a:rPr>
                <a:t>Cases</a:t>
              </a:r>
            </a:p>
          </p:txBody>
        </p:sp>
        <p:sp>
          <p:nvSpPr>
            <p:cNvPr id="143" name="TextBox 142">
              <a:extLst>
                <a:ext uri="{FF2B5EF4-FFF2-40B4-BE49-F238E27FC236}">
                  <a16:creationId xmlns:a16="http://schemas.microsoft.com/office/drawing/2014/main" id="{9B4CF1BF-9E32-50CA-DBB0-249F88E76C0E}"/>
                </a:ext>
              </a:extLst>
            </p:cNvPr>
            <p:cNvSpPr txBox="1"/>
            <p:nvPr/>
          </p:nvSpPr>
          <p:spPr>
            <a:xfrm>
              <a:off x="350334" y="2669517"/>
              <a:ext cx="274434" cy="200055"/>
            </a:xfrm>
            <a:prstGeom prst="rect">
              <a:avLst/>
            </a:prstGeom>
            <a:noFill/>
          </p:spPr>
          <p:txBody>
            <a:bodyPr wrap="none" rtlCol="0">
              <a:spAutoFit/>
            </a:bodyPr>
            <a:lstStyle/>
            <a:p>
              <a:pPr algn="ctr"/>
              <a:r>
                <a:rPr lang="en-GB" sz="700" dirty="0">
                  <a:solidFill>
                    <a:schemeClr val="tx1">
                      <a:lumMod val="65000"/>
                      <a:lumOff val="35000"/>
                    </a:schemeClr>
                  </a:solidFill>
                  <a:latin typeface="Avenir Next LT Pro" panose="020B0504020202020204" pitchFamily="34" charset="0"/>
                  <a:sym typeface="Webdings" panose="05030102010509060703" pitchFamily="18" charset="2"/>
                </a:rPr>
                <a:t></a:t>
              </a:r>
              <a:endParaRPr lang="en-GB" sz="700" dirty="0">
                <a:solidFill>
                  <a:schemeClr val="tx1">
                    <a:lumMod val="65000"/>
                    <a:lumOff val="35000"/>
                  </a:schemeClr>
                </a:solidFill>
                <a:latin typeface="Avenir Next LT Pro" panose="020B0504020202020204" pitchFamily="34" charset="0"/>
              </a:endParaRPr>
            </a:p>
          </p:txBody>
        </p:sp>
        <p:sp>
          <p:nvSpPr>
            <p:cNvPr id="140" name="TextBox 139">
              <a:extLst>
                <a:ext uri="{FF2B5EF4-FFF2-40B4-BE49-F238E27FC236}">
                  <a16:creationId xmlns:a16="http://schemas.microsoft.com/office/drawing/2014/main" id="{4C69044F-23D5-BED0-7371-527136B26F31}"/>
                </a:ext>
              </a:extLst>
            </p:cNvPr>
            <p:cNvSpPr txBox="1"/>
            <p:nvPr/>
          </p:nvSpPr>
          <p:spPr>
            <a:xfrm>
              <a:off x="504727" y="2838335"/>
              <a:ext cx="439544" cy="200055"/>
            </a:xfrm>
            <a:prstGeom prst="rect">
              <a:avLst/>
            </a:prstGeom>
            <a:noFill/>
          </p:spPr>
          <p:txBody>
            <a:bodyPr wrap="none" rtlCol="0">
              <a:spAutoFit/>
            </a:bodyPr>
            <a:lstStyle/>
            <a:p>
              <a:r>
                <a:rPr lang="en-GB" sz="700" dirty="0">
                  <a:solidFill>
                    <a:schemeClr val="bg1"/>
                  </a:solidFill>
                  <a:latin typeface="Avenir LT Pro 65 Medium" panose="020B0603020203020204" pitchFamily="34" charset="0"/>
                </a:rPr>
                <a:t>Notes</a:t>
              </a:r>
            </a:p>
          </p:txBody>
        </p:sp>
        <p:sp>
          <p:nvSpPr>
            <p:cNvPr id="141" name="TextBox 140">
              <a:extLst>
                <a:ext uri="{FF2B5EF4-FFF2-40B4-BE49-F238E27FC236}">
                  <a16:creationId xmlns:a16="http://schemas.microsoft.com/office/drawing/2014/main" id="{18A85445-BF81-1752-4DF6-9000376513F0}"/>
                </a:ext>
              </a:extLst>
            </p:cNvPr>
            <p:cNvSpPr txBox="1"/>
            <p:nvPr/>
          </p:nvSpPr>
          <p:spPr>
            <a:xfrm>
              <a:off x="350334" y="2838335"/>
              <a:ext cx="274434" cy="200055"/>
            </a:xfrm>
            <a:prstGeom prst="rect">
              <a:avLst/>
            </a:prstGeom>
            <a:noFill/>
          </p:spPr>
          <p:txBody>
            <a:bodyPr wrap="none" rtlCol="0">
              <a:spAutoFit/>
            </a:bodyPr>
            <a:lstStyle/>
            <a:p>
              <a:pPr algn="ctr"/>
              <a:r>
                <a:rPr lang="en-GB" sz="700" dirty="0">
                  <a:solidFill>
                    <a:schemeClr val="bg1"/>
                  </a:solidFill>
                  <a:latin typeface="Avenir Next LT Pro" panose="020B0504020202020204" pitchFamily="34" charset="0"/>
                  <a:sym typeface="Webdings" panose="05030102010509060703" pitchFamily="18" charset="2"/>
                </a:rPr>
                <a:t></a:t>
              </a:r>
              <a:endParaRPr lang="en-GB" sz="700" dirty="0">
                <a:solidFill>
                  <a:schemeClr val="bg1"/>
                </a:solidFill>
                <a:latin typeface="Avenir Next LT Pro" panose="020B0504020202020204" pitchFamily="34" charset="0"/>
              </a:endParaRPr>
            </a:p>
          </p:txBody>
        </p:sp>
        <p:cxnSp>
          <p:nvCxnSpPr>
            <p:cNvPr id="27" name="Straight Connector 26">
              <a:extLst>
                <a:ext uri="{FF2B5EF4-FFF2-40B4-BE49-F238E27FC236}">
                  <a16:creationId xmlns:a16="http://schemas.microsoft.com/office/drawing/2014/main" id="{65C1E7C1-83D8-ED85-3CB9-57A176D3A901}"/>
                </a:ext>
              </a:extLst>
            </p:cNvPr>
            <p:cNvCxnSpPr>
              <a:cxnSpLocks/>
            </p:cNvCxnSpPr>
            <p:nvPr/>
          </p:nvCxnSpPr>
          <p:spPr>
            <a:xfrm>
              <a:off x="358868" y="2362765"/>
              <a:ext cx="886463" cy="0"/>
            </a:xfrm>
            <a:prstGeom prst="line">
              <a:avLst/>
            </a:prstGeom>
            <a:ln>
              <a:solidFill>
                <a:schemeClr val="tx1">
                  <a:lumMod val="75000"/>
                  <a:lumOff val="2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09A30A4-1EC2-FECD-25EB-DAB5D1E1F60F}"/>
                </a:ext>
              </a:extLst>
            </p:cNvPr>
            <p:cNvCxnSpPr/>
            <p:nvPr/>
          </p:nvCxnSpPr>
          <p:spPr>
            <a:xfrm>
              <a:off x="358868" y="2524171"/>
              <a:ext cx="886463" cy="0"/>
            </a:xfrm>
            <a:prstGeom prst="line">
              <a:avLst/>
            </a:prstGeom>
            <a:ln>
              <a:solidFill>
                <a:schemeClr val="tx1">
                  <a:lumMod val="75000"/>
                  <a:lumOff val="2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1752909-9723-DB4A-5D1C-8D79F3C53F56}"/>
                </a:ext>
              </a:extLst>
            </p:cNvPr>
            <p:cNvCxnSpPr/>
            <p:nvPr/>
          </p:nvCxnSpPr>
          <p:spPr>
            <a:xfrm>
              <a:off x="358868" y="2679980"/>
              <a:ext cx="886463" cy="0"/>
            </a:xfrm>
            <a:prstGeom prst="line">
              <a:avLst/>
            </a:prstGeom>
            <a:ln>
              <a:solidFill>
                <a:schemeClr val="tx1">
                  <a:lumMod val="75000"/>
                  <a:lumOff val="2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F30ED75-7623-DDAE-0A51-ECB660499F44}"/>
                </a:ext>
              </a:extLst>
            </p:cNvPr>
            <p:cNvCxnSpPr/>
            <p:nvPr/>
          </p:nvCxnSpPr>
          <p:spPr>
            <a:xfrm>
              <a:off x="358868" y="2858058"/>
              <a:ext cx="886463" cy="0"/>
            </a:xfrm>
            <a:prstGeom prst="line">
              <a:avLst/>
            </a:prstGeom>
            <a:ln>
              <a:solidFill>
                <a:schemeClr val="tx1">
                  <a:lumMod val="75000"/>
                  <a:lumOff val="2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21B29C1-D857-2DE2-9D9A-B76CF2459955}"/>
                </a:ext>
              </a:extLst>
            </p:cNvPr>
            <p:cNvCxnSpPr/>
            <p:nvPr/>
          </p:nvCxnSpPr>
          <p:spPr>
            <a:xfrm>
              <a:off x="358868" y="3018919"/>
              <a:ext cx="886463" cy="0"/>
            </a:xfrm>
            <a:prstGeom prst="line">
              <a:avLst/>
            </a:prstGeom>
            <a:ln>
              <a:solidFill>
                <a:schemeClr val="tx1">
                  <a:lumMod val="75000"/>
                  <a:lumOff val="25000"/>
                </a:schemeClr>
              </a:solidFill>
            </a:ln>
            <a:effectLst/>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4BC40C8F-F177-48C3-ABA8-F1E85B6D283C}"/>
                </a:ext>
              </a:extLst>
            </p:cNvPr>
            <p:cNvSpPr/>
            <p:nvPr/>
          </p:nvSpPr>
          <p:spPr>
            <a:xfrm>
              <a:off x="358868" y="2365446"/>
              <a:ext cx="29241" cy="156570"/>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p>
          </p:txBody>
        </p:sp>
        <p:sp>
          <p:nvSpPr>
            <p:cNvPr id="33" name="Rectangle 32">
              <a:extLst>
                <a:ext uri="{FF2B5EF4-FFF2-40B4-BE49-F238E27FC236}">
                  <a16:creationId xmlns:a16="http://schemas.microsoft.com/office/drawing/2014/main" id="{3F65A8AB-0A27-13D7-CF3E-19331F383F00}"/>
                </a:ext>
              </a:extLst>
            </p:cNvPr>
            <p:cNvSpPr/>
            <p:nvPr/>
          </p:nvSpPr>
          <p:spPr>
            <a:xfrm>
              <a:off x="358868" y="2860077"/>
              <a:ext cx="29241" cy="156570"/>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p>
          </p:txBody>
        </p:sp>
        <p:sp>
          <p:nvSpPr>
            <p:cNvPr id="34" name="Oval 33">
              <a:extLst>
                <a:ext uri="{FF2B5EF4-FFF2-40B4-BE49-F238E27FC236}">
                  <a16:creationId xmlns:a16="http://schemas.microsoft.com/office/drawing/2014/main" id="{DF5E5D77-86D5-1737-186C-3B7A3E09CEE4}"/>
                </a:ext>
              </a:extLst>
            </p:cNvPr>
            <p:cNvSpPr/>
            <p:nvPr/>
          </p:nvSpPr>
          <p:spPr>
            <a:xfrm>
              <a:off x="1137092" y="2404134"/>
              <a:ext cx="78935" cy="79195"/>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500" dirty="0">
                  <a:latin typeface="Avenir LT Pro 65 Medium" panose="020B0603020203020204" pitchFamily="34" charset="0"/>
                </a:rPr>
                <a:t>1</a:t>
              </a:r>
            </a:p>
          </p:txBody>
        </p:sp>
        <p:grpSp>
          <p:nvGrpSpPr>
            <p:cNvPr id="152" name="Group 151">
              <a:extLst>
                <a:ext uri="{FF2B5EF4-FFF2-40B4-BE49-F238E27FC236}">
                  <a16:creationId xmlns:a16="http://schemas.microsoft.com/office/drawing/2014/main" id="{7A25BE18-F905-FE3C-E9AF-A267D19EFB40}"/>
                </a:ext>
              </a:extLst>
            </p:cNvPr>
            <p:cNvGrpSpPr/>
            <p:nvPr/>
          </p:nvGrpSpPr>
          <p:grpSpPr>
            <a:xfrm>
              <a:off x="444133" y="3059160"/>
              <a:ext cx="79336" cy="79372"/>
              <a:chOff x="677140" y="3340298"/>
              <a:chExt cx="79336" cy="79372"/>
            </a:xfrm>
          </p:grpSpPr>
          <p:sp>
            <p:nvSpPr>
              <p:cNvPr id="137" name="Oval 136">
                <a:extLst>
                  <a:ext uri="{FF2B5EF4-FFF2-40B4-BE49-F238E27FC236}">
                    <a16:creationId xmlns:a16="http://schemas.microsoft.com/office/drawing/2014/main" id="{88C71766-8B9E-6D1E-9439-4C3CBA7695EB}"/>
                  </a:ext>
                </a:extLst>
              </p:cNvPr>
              <p:cNvSpPr/>
              <p:nvPr/>
            </p:nvSpPr>
            <p:spPr>
              <a:xfrm>
                <a:off x="677140" y="3340298"/>
                <a:ext cx="79336" cy="7933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138" name="Oval 137">
                <a:extLst>
                  <a:ext uri="{FF2B5EF4-FFF2-40B4-BE49-F238E27FC236}">
                    <a16:creationId xmlns:a16="http://schemas.microsoft.com/office/drawing/2014/main" id="{D9E18EA1-AFF9-818B-0647-B8D9E72622B6}"/>
                  </a:ext>
                </a:extLst>
              </p:cNvPr>
              <p:cNvSpPr/>
              <p:nvPr/>
            </p:nvSpPr>
            <p:spPr>
              <a:xfrm>
                <a:off x="701764" y="3352897"/>
                <a:ext cx="30514" cy="30514"/>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139" name="Freeform: Shape 138">
                <a:extLst>
                  <a:ext uri="{FF2B5EF4-FFF2-40B4-BE49-F238E27FC236}">
                    <a16:creationId xmlns:a16="http://schemas.microsoft.com/office/drawing/2014/main" id="{8D615058-6ABF-0CF0-7A51-D94A3DBDED55}"/>
                  </a:ext>
                </a:extLst>
              </p:cNvPr>
              <p:cNvSpPr/>
              <p:nvPr/>
            </p:nvSpPr>
            <p:spPr>
              <a:xfrm>
                <a:off x="687347" y="3385604"/>
                <a:ext cx="58016" cy="34066"/>
              </a:xfrm>
              <a:custGeom>
                <a:avLst/>
                <a:gdLst>
                  <a:gd name="connsiteX0" fmla="*/ 0 w 421482"/>
                  <a:gd name="connsiteY0" fmla="*/ 130969 h 230981"/>
                  <a:gd name="connsiteX1" fmla="*/ 102394 w 421482"/>
                  <a:gd name="connsiteY1" fmla="*/ 2381 h 230981"/>
                  <a:gd name="connsiteX2" fmla="*/ 328613 w 421482"/>
                  <a:gd name="connsiteY2" fmla="*/ 0 h 230981"/>
                  <a:gd name="connsiteX3" fmla="*/ 421482 w 421482"/>
                  <a:gd name="connsiteY3" fmla="*/ 140494 h 230981"/>
                  <a:gd name="connsiteX4" fmla="*/ 214313 w 421482"/>
                  <a:gd name="connsiteY4" fmla="*/ 230981 h 230981"/>
                  <a:gd name="connsiteX5" fmla="*/ 0 w 421482"/>
                  <a:gd name="connsiteY5" fmla="*/ 130969 h 230981"/>
                  <a:gd name="connsiteX0" fmla="*/ 0 w 425151"/>
                  <a:gd name="connsiteY0" fmla="*/ 130969 h 230981"/>
                  <a:gd name="connsiteX1" fmla="*/ 102394 w 425151"/>
                  <a:gd name="connsiteY1" fmla="*/ 2381 h 230981"/>
                  <a:gd name="connsiteX2" fmla="*/ 328613 w 425151"/>
                  <a:gd name="connsiteY2" fmla="*/ 0 h 230981"/>
                  <a:gd name="connsiteX3" fmla="*/ 421482 w 425151"/>
                  <a:gd name="connsiteY3" fmla="*/ 140494 h 230981"/>
                  <a:gd name="connsiteX4" fmla="*/ 214313 w 425151"/>
                  <a:gd name="connsiteY4" fmla="*/ 230981 h 230981"/>
                  <a:gd name="connsiteX5" fmla="*/ 0 w 425151"/>
                  <a:gd name="connsiteY5" fmla="*/ 130969 h 230981"/>
                  <a:gd name="connsiteX0" fmla="*/ 3213 w 428364"/>
                  <a:gd name="connsiteY0" fmla="*/ 130969 h 230981"/>
                  <a:gd name="connsiteX1" fmla="*/ 105607 w 428364"/>
                  <a:gd name="connsiteY1" fmla="*/ 2381 h 230981"/>
                  <a:gd name="connsiteX2" fmla="*/ 331826 w 428364"/>
                  <a:gd name="connsiteY2" fmla="*/ 0 h 230981"/>
                  <a:gd name="connsiteX3" fmla="*/ 424695 w 428364"/>
                  <a:gd name="connsiteY3" fmla="*/ 140494 h 230981"/>
                  <a:gd name="connsiteX4" fmla="*/ 217526 w 428364"/>
                  <a:gd name="connsiteY4" fmla="*/ 230981 h 230981"/>
                  <a:gd name="connsiteX5" fmla="*/ 3213 w 428364"/>
                  <a:gd name="connsiteY5" fmla="*/ 130969 h 230981"/>
                  <a:gd name="connsiteX0" fmla="*/ 3213 w 428364"/>
                  <a:gd name="connsiteY0" fmla="*/ 130969 h 230981"/>
                  <a:gd name="connsiteX1" fmla="*/ 105607 w 428364"/>
                  <a:gd name="connsiteY1" fmla="*/ 2381 h 230981"/>
                  <a:gd name="connsiteX2" fmla="*/ 331826 w 428364"/>
                  <a:gd name="connsiteY2" fmla="*/ 0 h 230981"/>
                  <a:gd name="connsiteX3" fmla="*/ 424695 w 428364"/>
                  <a:gd name="connsiteY3" fmla="*/ 140494 h 230981"/>
                  <a:gd name="connsiteX4" fmla="*/ 217526 w 428364"/>
                  <a:gd name="connsiteY4" fmla="*/ 230981 h 230981"/>
                  <a:gd name="connsiteX5" fmla="*/ 3213 w 428364"/>
                  <a:gd name="connsiteY5" fmla="*/ 130969 h 230981"/>
                  <a:gd name="connsiteX0" fmla="*/ 3213 w 428364"/>
                  <a:gd name="connsiteY0" fmla="*/ 130969 h 231015"/>
                  <a:gd name="connsiteX1" fmla="*/ 105607 w 428364"/>
                  <a:gd name="connsiteY1" fmla="*/ 2381 h 231015"/>
                  <a:gd name="connsiteX2" fmla="*/ 331826 w 428364"/>
                  <a:gd name="connsiteY2" fmla="*/ 0 h 231015"/>
                  <a:gd name="connsiteX3" fmla="*/ 424695 w 428364"/>
                  <a:gd name="connsiteY3" fmla="*/ 140494 h 231015"/>
                  <a:gd name="connsiteX4" fmla="*/ 217526 w 428364"/>
                  <a:gd name="connsiteY4" fmla="*/ 230981 h 231015"/>
                  <a:gd name="connsiteX5" fmla="*/ 3213 w 428364"/>
                  <a:gd name="connsiteY5" fmla="*/ 130969 h 23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364" h="231015">
                    <a:moveTo>
                      <a:pt x="3213" y="130969"/>
                    </a:moveTo>
                    <a:cubicBezTo>
                      <a:pt x="-15440" y="92869"/>
                      <a:pt x="50838" y="24209"/>
                      <a:pt x="105607" y="2381"/>
                    </a:cubicBezTo>
                    <a:lnTo>
                      <a:pt x="331826" y="0"/>
                    </a:lnTo>
                    <a:cubicBezTo>
                      <a:pt x="385007" y="23019"/>
                      <a:pt x="443745" y="101997"/>
                      <a:pt x="424695" y="140494"/>
                    </a:cubicBezTo>
                    <a:cubicBezTo>
                      <a:pt x="405645" y="178991"/>
                      <a:pt x="287773" y="232568"/>
                      <a:pt x="217526" y="230981"/>
                    </a:cubicBezTo>
                    <a:cubicBezTo>
                      <a:pt x="147279" y="229394"/>
                      <a:pt x="21866" y="169069"/>
                      <a:pt x="3213" y="130969"/>
                    </a:cubicBezTo>
                    <a:close/>
                  </a:path>
                </a:pathLst>
              </a:cu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grpSp>
        <p:sp>
          <p:nvSpPr>
            <p:cNvPr id="36" name="TextBox 35">
              <a:extLst>
                <a:ext uri="{FF2B5EF4-FFF2-40B4-BE49-F238E27FC236}">
                  <a16:creationId xmlns:a16="http://schemas.microsoft.com/office/drawing/2014/main" id="{D3767542-14D9-2451-AE67-18D64156C950}"/>
                </a:ext>
              </a:extLst>
            </p:cNvPr>
            <p:cNvSpPr txBox="1"/>
            <p:nvPr/>
          </p:nvSpPr>
          <p:spPr>
            <a:xfrm>
              <a:off x="504727" y="2991124"/>
              <a:ext cx="554960" cy="215444"/>
            </a:xfrm>
            <a:prstGeom prst="rect">
              <a:avLst/>
            </a:prstGeom>
            <a:noFill/>
            <a:effectLst/>
          </p:spPr>
          <p:txBody>
            <a:bodyPr wrap="none" rtlCol="0">
              <a:spAutoFit/>
            </a:bodyPr>
            <a:lstStyle/>
            <a:p>
              <a:pPr defTabSz="114737"/>
              <a:r>
                <a:rPr lang="en-GB" sz="800" dirty="0">
                  <a:solidFill>
                    <a:schemeClr val="bg1"/>
                  </a:solidFill>
                  <a:latin typeface="Avenir LT Pro 65 Medium" panose="020B0603020203020204" pitchFamily="34" charset="0"/>
                </a:rPr>
                <a:t>Contact</a:t>
              </a:r>
            </a:p>
          </p:txBody>
        </p:sp>
        <p:cxnSp>
          <p:nvCxnSpPr>
            <p:cNvPr id="38" name="Straight Connector 37">
              <a:extLst>
                <a:ext uri="{FF2B5EF4-FFF2-40B4-BE49-F238E27FC236}">
                  <a16:creationId xmlns:a16="http://schemas.microsoft.com/office/drawing/2014/main" id="{ECAE7AF1-3908-6AC6-73FD-C0513439DDFD}"/>
                </a:ext>
              </a:extLst>
            </p:cNvPr>
            <p:cNvCxnSpPr>
              <a:cxnSpLocks/>
            </p:cNvCxnSpPr>
            <p:nvPr/>
          </p:nvCxnSpPr>
          <p:spPr>
            <a:xfrm>
              <a:off x="358868" y="3176101"/>
              <a:ext cx="886463" cy="0"/>
            </a:xfrm>
            <a:prstGeom prst="line">
              <a:avLst/>
            </a:prstGeom>
            <a:ln>
              <a:solidFill>
                <a:schemeClr val="tx1">
                  <a:lumMod val="75000"/>
                  <a:lumOff val="25000"/>
                </a:schemeClr>
              </a:solidFill>
            </a:ln>
            <a:effectLst/>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D7E2E306-9722-0223-EB95-6CA71BBD5036}"/>
                </a:ext>
              </a:extLst>
            </p:cNvPr>
            <p:cNvSpPr/>
            <p:nvPr/>
          </p:nvSpPr>
          <p:spPr>
            <a:xfrm>
              <a:off x="358868" y="3020561"/>
              <a:ext cx="29241" cy="156570"/>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40" name="Oval 39">
              <a:extLst>
                <a:ext uri="{FF2B5EF4-FFF2-40B4-BE49-F238E27FC236}">
                  <a16:creationId xmlns:a16="http://schemas.microsoft.com/office/drawing/2014/main" id="{A6CFB23A-1ED0-28BD-1698-53D6F7134949}"/>
                </a:ext>
              </a:extLst>
            </p:cNvPr>
            <p:cNvSpPr/>
            <p:nvPr/>
          </p:nvSpPr>
          <p:spPr>
            <a:xfrm>
              <a:off x="1137092" y="3059249"/>
              <a:ext cx="78935" cy="79195"/>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500" dirty="0">
                  <a:latin typeface="Avenir LT Pro 65 Medium" panose="020B0603020203020204" pitchFamily="34" charset="0"/>
                </a:rPr>
                <a:t>1</a:t>
              </a:r>
            </a:p>
          </p:txBody>
        </p:sp>
        <p:sp>
          <p:nvSpPr>
            <p:cNvPr id="41" name="TextBox 40">
              <a:extLst>
                <a:ext uri="{FF2B5EF4-FFF2-40B4-BE49-F238E27FC236}">
                  <a16:creationId xmlns:a16="http://schemas.microsoft.com/office/drawing/2014/main" id="{7F525EA3-F0A3-2D45-6235-7A7A9C9F28A5}"/>
                </a:ext>
              </a:extLst>
            </p:cNvPr>
            <p:cNvSpPr txBox="1"/>
            <p:nvPr/>
          </p:nvSpPr>
          <p:spPr>
            <a:xfrm>
              <a:off x="483800" y="3181760"/>
              <a:ext cx="766317" cy="400110"/>
            </a:xfrm>
            <a:prstGeom prst="rect">
              <a:avLst/>
            </a:prstGeom>
            <a:noFill/>
            <a:effectLst/>
          </p:spPr>
          <p:txBody>
            <a:bodyPr wrap="square" rtlCol="0">
              <a:spAutoFit/>
            </a:bodyPr>
            <a:lstStyle/>
            <a:p>
              <a:pPr defTabSz="114737"/>
              <a:r>
                <a:rPr lang="en-GB" sz="500" dirty="0">
                  <a:solidFill>
                    <a:schemeClr val="bg1"/>
                  </a:solidFill>
                  <a:latin typeface="Avenir LT Pro 65 Medium" panose="020B0603020203020204" pitchFamily="34" charset="0"/>
                </a:rPr>
                <a:t>20 Acacia Avenue,</a:t>
              </a:r>
            </a:p>
            <a:p>
              <a:pPr defTabSz="114737"/>
              <a:r>
                <a:rPr lang="en-GB" sz="500" dirty="0">
                  <a:solidFill>
                    <a:schemeClr val="bg1"/>
                  </a:solidFill>
                  <a:latin typeface="Avenir LT Pro 65 Medium" panose="020B0603020203020204" pitchFamily="34" charset="0"/>
                </a:rPr>
                <a:t>Anytown,</a:t>
              </a:r>
            </a:p>
            <a:p>
              <a:pPr defTabSz="114737"/>
              <a:r>
                <a:rPr lang="en-GB" sz="500" dirty="0" err="1">
                  <a:solidFill>
                    <a:schemeClr val="bg1"/>
                  </a:solidFill>
                  <a:latin typeface="Avenir LT Pro 65 Medium" panose="020B0603020203020204" pitchFamily="34" charset="0"/>
                </a:rPr>
                <a:t>Anyshire</a:t>
              </a:r>
              <a:endParaRPr lang="en-GB" sz="500" dirty="0">
                <a:solidFill>
                  <a:schemeClr val="bg1"/>
                </a:solidFill>
                <a:latin typeface="Avenir LT Pro 65 Medium" panose="020B0603020203020204" pitchFamily="34" charset="0"/>
              </a:endParaRPr>
            </a:p>
            <a:p>
              <a:pPr defTabSz="114737"/>
              <a:r>
                <a:rPr lang="en-GB" sz="500" dirty="0">
                  <a:solidFill>
                    <a:schemeClr val="bg1"/>
                  </a:solidFill>
                  <a:latin typeface="Avenir LT Pro 65 Medium" panose="020B0603020203020204" pitchFamily="34" charset="0"/>
                </a:rPr>
                <a:t>AN1 1AB</a:t>
              </a:r>
            </a:p>
          </p:txBody>
        </p:sp>
        <p:cxnSp>
          <p:nvCxnSpPr>
            <p:cNvPr id="42" name="Straight Connector 41">
              <a:extLst>
                <a:ext uri="{FF2B5EF4-FFF2-40B4-BE49-F238E27FC236}">
                  <a16:creationId xmlns:a16="http://schemas.microsoft.com/office/drawing/2014/main" id="{4148298F-AE0C-9C06-165F-30ADCFC17C5C}"/>
                </a:ext>
              </a:extLst>
            </p:cNvPr>
            <p:cNvCxnSpPr/>
            <p:nvPr/>
          </p:nvCxnSpPr>
          <p:spPr>
            <a:xfrm>
              <a:off x="358868" y="3726236"/>
              <a:ext cx="886463" cy="0"/>
            </a:xfrm>
            <a:prstGeom prst="line">
              <a:avLst/>
            </a:prstGeom>
            <a:ln>
              <a:solidFill>
                <a:schemeClr val="tx1">
                  <a:lumMod val="75000"/>
                  <a:lumOff val="25000"/>
                </a:schemeClr>
              </a:solidFill>
            </a:ln>
            <a:effectLst/>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0F8C794-4E78-040A-75D7-5DFC181DAA5E}"/>
                </a:ext>
              </a:extLst>
            </p:cNvPr>
            <p:cNvSpPr txBox="1"/>
            <p:nvPr/>
          </p:nvSpPr>
          <p:spPr>
            <a:xfrm>
              <a:off x="536864" y="3739593"/>
              <a:ext cx="713788" cy="200055"/>
            </a:xfrm>
            <a:prstGeom prst="rect">
              <a:avLst/>
            </a:prstGeom>
            <a:noFill/>
            <a:effectLst/>
          </p:spPr>
          <p:txBody>
            <a:bodyPr wrap="square" rtlCol="0">
              <a:spAutoFit/>
            </a:bodyPr>
            <a:lstStyle/>
            <a:p>
              <a:pPr defTabSz="114737"/>
              <a:r>
                <a:rPr lang="en-GB" sz="700" dirty="0">
                  <a:solidFill>
                    <a:schemeClr val="bg1"/>
                  </a:solidFill>
                  <a:latin typeface="Avenir Next LT Pro" panose="020B0504020202020204" pitchFamily="34" charset="0"/>
                </a:rPr>
                <a:t>04/05/1977</a:t>
              </a:r>
            </a:p>
          </p:txBody>
        </p:sp>
        <p:sp>
          <p:nvSpPr>
            <p:cNvPr id="45" name="TextBox 44">
              <a:extLst>
                <a:ext uri="{FF2B5EF4-FFF2-40B4-BE49-F238E27FC236}">
                  <a16:creationId xmlns:a16="http://schemas.microsoft.com/office/drawing/2014/main" id="{1DF950E1-6E66-991F-2EA9-2E57CF02F9E7}"/>
                </a:ext>
              </a:extLst>
            </p:cNvPr>
            <p:cNvSpPr txBox="1"/>
            <p:nvPr/>
          </p:nvSpPr>
          <p:spPr>
            <a:xfrm>
              <a:off x="1060925" y="2842952"/>
              <a:ext cx="232757" cy="190821"/>
            </a:xfrm>
            <a:prstGeom prst="rect">
              <a:avLst/>
            </a:prstGeom>
            <a:noFill/>
            <a:effectLst/>
          </p:spPr>
          <p:txBody>
            <a:bodyPr wrap="none" rtlCol="0">
              <a:spAutoFit/>
            </a:bodyPr>
            <a:lstStyle/>
            <a:p>
              <a:pPr algn="ctr"/>
              <a:r>
                <a:rPr lang="en-GB" sz="640"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n-GB" sz="640" dirty="0">
                <a:solidFill>
                  <a:schemeClr val="bg1"/>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B984745E-CD7A-EA61-5BF5-72B238E6482C}"/>
                </a:ext>
              </a:extLst>
            </p:cNvPr>
            <p:cNvSpPr txBox="1"/>
            <p:nvPr/>
          </p:nvSpPr>
          <p:spPr>
            <a:xfrm>
              <a:off x="1270372" y="1317019"/>
              <a:ext cx="806631" cy="169277"/>
            </a:xfrm>
            <a:prstGeom prst="rect">
              <a:avLst/>
            </a:prstGeom>
            <a:noFill/>
            <a:effectLst/>
          </p:spPr>
          <p:txBody>
            <a:bodyPr wrap="none" rtlCol="0">
              <a:spAutoFit/>
            </a:bodyPr>
            <a:lstStyle>
              <a:defPPr>
                <a:defRPr lang="en-US"/>
              </a:defPPr>
              <a:lvl1pPr>
                <a:defRPr sz="600" b="1">
                  <a:solidFill>
                    <a:srgbClr val="333333"/>
                  </a:solidFill>
                  <a:latin typeface="Avenir LT Pro 65 Medium" panose="020B0603020203020204" pitchFamily="34" charset="0"/>
                </a:defRPr>
              </a:lvl1pPr>
            </a:lstStyle>
            <a:p>
              <a:r>
                <a:rPr lang="en-GB" sz="500" dirty="0"/>
                <a:t>Service Notifications</a:t>
              </a:r>
            </a:p>
          </p:txBody>
        </p:sp>
        <p:sp>
          <p:nvSpPr>
            <p:cNvPr id="47" name="TextBox 46">
              <a:extLst>
                <a:ext uri="{FF2B5EF4-FFF2-40B4-BE49-F238E27FC236}">
                  <a16:creationId xmlns:a16="http://schemas.microsoft.com/office/drawing/2014/main" id="{1D34A89D-8234-348E-4E98-9E35D70C0042}"/>
                </a:ext>
              </a:extLst>
            </p:cNvPr>
            <p:cNvSpPr txBox="1"/>
            <p:nvPr/>
          </p:nvSpPr>
          <p:spPr>
            <a:xfrm>
              <a:off x="4066255" y="1294609"/>
              <a:ext cx="553357" cy="169277"/>
            </a:xfrm>
            <a:prstGeom prst="rect">
              <a:avLst/>
            </a:prstGeom>
            <a:noFill/>
            <a:effectLst/>
          </p:spPr>
          <p:txBody>
            <a:bodyPr wrap="none" rtlCol="0">
              <a:spAutoFit/>
            </a:bodyPr>
            <a:lstStyle/>
            <a:p>
              <a:r>
                <a:rPr lang="en-GB" sz="500" b="1" dirty="0">
                  <a:solidFill>
                    <a:srgbClr val="333333"/>
                  </a:solidFill>
                  <a:latin typeface="Avenir LT Pro 65 Medium" panose="020B0603020203020204" pitchFamily="34" charset="0"/>
                </a:rPr>
                <a:t>Relationship</a:t>
              </a:r>
            </a:p>
          </p:txBody>
        </p:sp>
        <p:sp>
          <p:nvSpPr>
            <p:cNvPr id="48" name="Rectangle 47">
              <a:extLst>
                <a:ext uri="{FF2B5EF4-FFF2-40B4-BE49-F238E27FC236}">
                  <a16:creationId xmlns:a16="http://schemas.microsoft.com/office/drawing/2014/main" id="{A4305083-0AF8-B302-46D1-41E03476D1E6}"/>
                </a:ext>
              </a:extLst>
            </p:cNvPr>
            <p:cNvSpPr/>
            <p:nvPr/>
          </p:nvSpPr>
          <p:spPr>
            <a:xfrm>
              <a:off x="1360304" y="1484235"/>
              <a:ext cx="837328" cy="883291"/>
            </a:xfrm>
            <a:prstGeom prst="rect">
              <a:avLst/>
            </a:prstGeom>
            <a:blipFill>
              <a:blip r:embed="rId7" cstate="print">
                <a:duotone>
                  <a:prstClr val="black"/>
                  <a:schemeClr val="accent3">
                    <a:tint val="45000"/>
                    <a:satMod val="400000"/>
                  </a:schemeClr>
                </a:duotone>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49" name="Rectangle 48">
              <a:extLst>
                <a:ext uri="{FF2B5EF4-FFF2-40B4-BE49-F238E27FC236}">
                  <a16:creationId xmlns:a16="http://schemas.microsoft.com/office/drawing/2014/main" id="{C9123813-3B6D-364D-3FB7-902E2ABD2633}"/>
                </a:ext>
              </a:extLst>
            </p:cNvPr>
            <p:cNvSpPr/>
            <p:nvPr/>
          </p:nvSpPr>
          <p:spPr>
            <a:xfrm>
              <a:off x="1360304" y="1483192"/>
              <a:ext cx="837328" cy="144000"/>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 dirty="0">
                  <a:latin typeface="Avenir LT Pro 65 Medium" panose="020B0603020203020204" pitchFamily="34" charset="0"/>
                </a:rPr>
                <a:t>Action required</a:t>
              </a:r>
            </a:p>
          </p:txBody>
        </p:sp>
        <p:sp>
          <p:nvSpPr>
            <p:cNvPr id="50" name="Oval 49">
              <a:extLst>
                <a:ext uri="{FF2B5EF4-FFF2-40B4-BE49-F238E27FC236}">
                  <a16:creationId xmlns:a16="http://schemas.microsoft.com/office/drawing/2014/main" id="{269ACE71-6AC0-9D7F-117E-147A31A80008}"/>
                </a:ext>
              </a:extLst>
            </p:cNvPr>
            <p:cNvSpPr/>
            <p:nvPr/>
          </p:nvSpPr>
          <p:spPr>
            <a:xfrm>
              <a:off x="3937924" y="1357970"/>
              <a:ext cx="46050" cy="4605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84" dirty="0">
                <a:latin typeface="Avenir LT Pro 65 Medium" panose="020B0603020203020204" pitchFamily="34" charset="0"/>
              </a:endParaRPr>
            </a:p>
          </p:txBody>
        </p:sp>
        <p:sp>
          <p:nvSpPr>
            <p:cNvPr id="51" name="Oval 50">
              <a:extLst>
                <a:ext uri="{FF2B5EF4-FFF2-40B4-BE49-F238E27FC236}">
                  <a16:creationId xmlns:a16="http://schemas.microsoft.com/office/drawing/2014/main" id="{2C9D5DC9-A689-9E80-A225-16FD97D1A430}"/>
                </a:ext>
              </a:extLst>
            </p:cNvPr>
            <p:cNvSpPr/>
            <p:nvPr/>
          </p:nvSpPr>
          <p:spPr>
            <a:xfrm>
              <a:off x="3872989" y="1357970"/>
              <a:ext cx="46050" cy="4605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84" dirty="0">
                <a:latin typeface="Avenir LT Pro 65 Medium" panose="020B0603020203020204" pitchFamily="34" charset="0"/>
              </a:endParaRPr>
            </a:p>
          </p:txBody>
        </p:sp>
        <p:sp>
          <p:nvSpPr>
            <p:cNvPr id="52" name="Oval 51">
              <a:extLst>
                <a:ext uri="{FF2B5EF4-FFF2-40B4-BE49-F238E27FC236}">
                  <a16:creationId xmlns:a16="http://schemas.microsoft.com/office/drawing/2014/main" id="{10044199-B901-F1D4-610B-0F3A81F14D8C}"/>
                </a:ext>
              </a:extLst>
            </p:cNvPr>
            <p:cNvSpPr/>
            <p:nvPr/>
          </p:nvSpPr>
          <p:spPr>
            <a:xfrm>
              <a:off x="3806345" y="1357970"/>
              <a:ext cx="46050" cy="46050"/>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84" dirty="0">
                <a:latin typeface="Avenir LT Pro 65 Medium" panose="020B0603020203020204" pitchFamily="34" charset="0"/>
              </a:endParaRPr>
            </a:p>
          </p:txBody>
        </p:sp>
        <p:sp>
          <p:nvSpPr>
            <p:cNvPr id="53" name="TextBox 52">
              <a:extLst>
                <a:ext uri="{FF2B5EF4-FFF2-40B4-BE49-F238E27FC236}">
                  <a16:creationId xmlns:a16="http://schemas.microsoft.com/office/drawing/2014/main" id="{093194F5-D40A-302A-4D54-32E257FF0AA9}"/>
                </a:ext>
              </a:extLst>
            </p:cNvPr>
            <p:cNvSpPr txBox="1"/>
            <p:nvPr/>
          </p:nvSpPr>
          <p:spPr>
            <a:xfrm>
              <a:off x="1270372" y="2441605"/>
              <a:ext cx="748923" cy="169277"/>
            </a:xfrm>
            <a:prstGeom prst="rect">
              <a:avLst/>
            </a:prstGeom>
            <a:noFill/>
            <a:effectLst/>
          </p:spPr>
          <p:txBody>
            <a:bodyPr wrap="none" rtlCol="0">
              <a:spAutoFit/>
            </a:bodyPr>
            <a:lstStyle>
              <a:defPPr>
                <a:defRPr lang="en-US"/>
              </a:defPPr>
              <a:lvl1pPr>
                <a:defRPr sz="600" b="1">
                  <a:solidFill>
                    <a:srgbClr val="333333"/>
                  </a:solidFill>
                  <a:latin typeface="Avenir LT Pro 65 Medium" panose="020B0603020203020204" pitchFamily="34" charset="0"/>
                </a:defRPr>
              </a:lvl1pPr>
            </a:lstStyle>
            <a:p>
              <a:r>
                <a:rPr lang="en-GB" sz="500" dirty="0"/>
                <a:t>Sale Opportunities</a:t>
              </a:r>
            </a:p>
          </p:txBody>
        </p:sp>
        <p:sp>
          <p:nvSpPr>
            <p:cNvPr id="55" name="Rectangle 54">
              <a:extLst>
                <a:ext uri="{FF2B5EF4-FFF2-40B4-BE49-F238E27FC236}">
                  <a16:creationId xmlns:a16="http://schemas.microsoft.com/office/drawing/2014/main" id="{2740A89F-AE10-CD45-FD86-CAC062C3811A}"/>
                </a:ext>
              </a:extLst>
            </p:cNvPr>
            <p:cNvSpPr/>
            <p:nvPr/>
          </p:nvSpPr>
          <p:spPr>
            <a:xfrm>
              <a:off x="1360304" y="2608822"/>
              <a:ext cx="837328" cy="883291"/>
            </a:xfrm>
            <a:prstGeom prst="rect">
              <a:avLst/>
            </a:prstGeom>
            <a:blipFill>
              <a:blip r:embed="rId9" cstate="print">
                <a:duotone>
                  <a:prstClr val="black"/>
                  <a:schemeClr val="accent3">
                    <a:tint val="45000"/>
                    <a:satMod val="400000"/>
                  </a:schemeClr>
                </a:duotone>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56" name="Rectangle 55">
              <a:extLst>
                <a:ext uri="{FF2B5EF4-FFF2-40B4-BE49-F238E27FC236}">
                  <a16:creationId xmlns:a16="http://schemas.microsoft.com/office/drawing/2014/main" id="{D400AB7E-8B71-0490-9548-38B73EC51C4D}"/>
                </a:ext>
              </a:extLst>
            </p:cNvPr>
            <p:cNvSpPr/>
            <p:nvPr/>
          </p:nvSpPr>
          <p:spPr>
            <a:xfrm>
              <a:off x="1360304" y="2607778"/>
              <a:ext cx="837328" cy="144000"/>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 dirty="0">
                  <a:latin typeface="Avenir LT Pro 65 Medium" panose="020B0603020203020204" pitchFamily="34" charset="0"/>
                </a:rPr>
                <a:t>In progress</a:t>
              </a:r>
            </a:p>
          </p:txBody>
        </p:sp>
        <p:sp>
          <p:nvSpPr>
            <p:cNvPr id="57" name="Oval 56">
              <a:extLst>
                <a:ext uri="{FF2B5EF4-FFF2-40B4-BE49-F238E27FC236}">
                  <a16:creationId xmlns:a16="http://schemas.microsoft.com/office/drawing/2014/main" id="{95C0E13E-97C6-A664-E84E-B2F4B46D2339}"/>
                </a:ext>
              </a:extLst>
            </p:cNvPr>
            <p:cNvSpPr/>
            <p:nvPr/>
          </p:nvSpPr>
          <p:spPr>
            <a:xfrm>
              <a:off x="3937924" y="2482556"/>
              <a:ext cx="46050" cy="4605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84" dirty="0">
                <a:latin typeface="Avenir LT Pro 65 Medium" panose="020B0603020203020204" pitchFamily="34" charset="0"/>
              </a:endParaRPr>
            </a:p>
          </p:txBody>
        </p:sp>
        <p:sp>
          <p:nvSpPr>
            <p:cNvPr id="58" name="Oval 57">
              <a:extLst>
                <a:ext uri="{FF2B5EF4-FFF2-40B4-BE49-F238E27FC236}">
                  <a16:creationId xmlns:a16="http://schemas.microsoft.com/office/drawing/2014/main" id="{44596193-6676-647D-08FC-335AF0E61D2A}"/>
                </a:ext>
              </a:extLst>
            </p:cNvPr>
            <p:cNvSpPr/>
            <p:nvPr/>
          </p:nvSpPr>
          <p:spPr>
            <a:xfrm>
              <a:off x="3872989" y="2482556"/>
              <a:ext cx="46050" cy="46050"/>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84" dirty="0">
                <a:latin typeface="Avenir LT Pro 65 Medium" panose="020B0603020203020204" pitchFamily="34" charset="0"/>
              </a:endParaRPr>
            </a:p>
          </p:txBody>
        </p:sp>
        <p:sp>
          <p:nvSpPr>
            <p:cNvPr id="59" name="Oval 58">
              <a:extLst>
                <a:ext uri="{FF2B5EF4-FFF2-40B4-BE49-F238E27FC236}">
                  <a16:creationId xmlns:a16="http://schemas.microsoft.com/office/drawing/2014/main" id="{57D1CA3F-B6E1-D475-0898-32D568A9CBE0}"/>
                </a:ext>
              </a:extLst>
            </p:cNvPr>
            <p:cNvSpPr/>
            <p:nvPr/>
          </p:nvSpPr>
          <p:spPr>
            <a:xfrm>
              <a:off x="3806345" y="2482556"/>
              <a:ext cx="46050" cy="46050"/>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384" dirty="0">
                <a:latin typeface="Avenir LT Pro 65 Medium" panose="020B0603020203020204" pitchFamily="34" charset="0"/>
              </a:endParaRPr>
            </a:p>
          </p:txBody>
        </p:sp>
        <p:sp>
          <p:nvSpPr>
            <p:cNvPr id="62" name="Rectangle 61">
              <a:extLst>
                <a:ext uri="{FF2B5EF4-FFF2-40B4-BE49-F238E27FC236}">
                  <a16:creationId xmlns:a16="http://schemas.microsoft.com/office/drawing/2014/main" id="{56AC8F9E-DC6D-A4A1-07C0-586E1A75C2CE}"/>
                </a:ext>
              </a:extLst>
            </p:cNvPr>
            <p:cNvSpPr/>
            <p:nvPr/>
          </p:nvSpPr>
          <p:spPr>
            <a:xfrm>
              <a:off x="2258003" y="1484235"/>
              <a:ext cx="837328" cy="883291"/>
            </a:xfrm>
            <a:prstGeom prst="rect">
              <a:avLst/>
            </a:prstGeom>
            <a:blipFill dpi="0" rotWithShape="1">
              <a:blip r:embed="rId11" cstate="print">
                <a:duotone>
                  <a:prstClr val="black"/>
                  <a:schemeClr val="accent3">
                    <a:tint val="45000"/>
                    <a:satMod val="400000"/>
                  </a:schemeClr>
                </a:duotone>
                <a:extLst>
                  <a:ext uri="{BEBA8EAE-BF5A-486C-A8C5-ECC9F3942E4B}">
                    <a14:imgProps xmlns:a14="http://schemas.microsoft.com/office/drawing/2010/main">
                      <a14:imgLayer r:embed="rId12">
                        <a14:imgEffect>
                          <a14:brightnessContrast bright="-40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63" name="Rectangle 62">
              <a:extLst>
                <a:ext uri="{FF2B5EF4-FFF2-40B4-BE49-F238E27FC236}">
                  <a16:creationId xmlns:a16="http://schemas.microsoft.com/office/drawing/2014/main" id="{DDB23DE2-A884-2854-DBFB-4DBE2B86A9DF}"/>
                </a:ext>
              </a:extLst>
            </p:cNvPr>
            <p:cNvSpPr/>
            <p:nvPr/>
          </p:nvSpPr>
          <p:spPr>
            <a:xfrm>
              <a:off x="2258003" y="2608822"/>
              <a:ext cx="837328" cy="883291"/>
            </a:xfrm>
            <a:prstGeom prst="rect">
              <a:avLst/>
            </a:prstGeom>
            <a:blipFill>
              <a:blip r:embed="rId13" cstate="print">
                <a:duotone>
                  <a:prstClr val="black"/>
                  <a:schemeClr val="accent3">
                    <a:tint val="45000"/>
                    <a:satMod val="400000"/>
                  </a:schemeClr>
                </a:duotone>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64" name="Rectangle 63">
              <a:extLst>
                <a:ext uri="{FF2B5EF4-FFF2-40B4-BE49-F238E27FC236}">
                  <a16:creationId xmlns:a16="http://schemas.microsoft.com/office/drawing/2014/main" id="{30002E71-FB9C-2975-AE45-3198BF177F60}"/>
                </a:ext>
              </a:extLst>
            </p:cNvPr>
            <p:cNvSpPr/>
            <p:nvPr/>
          </p:nvSpPr>
          <p:spPr>
            <a:xfrm>
              <a:off x="3153661" y="1484235"/>
              <a:ext cx="837328" cy="883291"/>
            </a:xfrm>
            <a:prstGeom prst="rect">
              <a:avLst/>
            </a:prstGeom>
            <a:blipFill>
              <a:blip r:embed="rId14" cstate="print">
                <a:duotone>
                  <a:prstClr val="black"/>
                  <a:schemeClr val="accent3">
                    <a:tint val="45000"/>
                    <a:satMod val="400000"/>
                  </a:schemeClr>
                </a:duotone>
                <a:extLst>
                  <a:ext uri="{BEBA8EAE-BF5A-486C-A8C5-ECC9F3942E4B}">
                    <a14:imgProps xmlns:a14="http://schemas.microsoft.com/office/drawing/2010/main">
                      <a14:imgLayer r:embed="rId15">
                        <a14:imgEffect>
                          <a14:brightnessContrast bright="-40000"/>
                        </a14:imgEffect>
                      </a14:imgLayer>
                    </a14:imgProps>
                  </a:ex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65" name="Rectangle 64">
              <a:extLst>
                <a:ext uri="{FF2B5EF4-FFF2-40B4-BE49-F238E27FC236}">
                  <a16:creationId xmlns:a16="http://schemas.microsoft.com/office/drawing/2014/main" id="{82F56F66-6D54-AFED-A419-A9ED92077ACF}"/>
                </a:ext>
              </a:extLst>
            </p:cNvPr>
            <p:cNvSpPr/>
            <p:nvPr/>
          </p:nvSpPr>
          <p:spPr>
            <a:xfrm>
              <a:off x="3153661" y="2608822"/>
              <a:ext cx="837328" cy="883291"/>
            </a:xfrm>
            <a:prstGeom prst="rect">
              <a:avLst/>
            </a:prstGeom>
            <a:blipFill>
              <a:blip r:embed="rId16" cstate="print">
                <a:duotone>
                  <a:prstClr val="black"/>
                  <a:schemeClr val="accent3">
                    <a:tint val="45000"/>
                    <a:satMod val="400000"/>
                  </a:schemeClr>
                </a:duotone>
                <a:extLst>
                  <a:ext uri="{BEBA8EAE-BF5A-486C-A8C5-ECC9F3942E4B}">
                    <a14:imgProps xmlns:a14="http://schemas.microsoft.com/office/drawing/2010/main">
                      <a14:imgLayer r:embed="rId17">
                        <a14:imgEffect>
                          <a14:brightnessContrast bright="-40000"/>
                        </a14:imgEffect>
                      </a14:imgLayer>
                    </a14:imgProps>
                  </a:ex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66" name="Rectangle 65">
              <a:extLst>
                <a:ext uri="{FF2B5EF4-FFF2-40B4-BE49-F238E27FC236}">
                  <a16:creationId xmlns:a16="http://schemas.microsoft.com/office/drawing/2014/main" id="{5A9DFD3B-DA55-7C16-C1A5-0125C748C090}"/>
                </a:ext>
              </a:extLst>
            </p:cNvPr>
            <p:cNvSpPr/>
            <p:nvPr/>
          </p:nvSpPr>
          <p:spPr>
            <a:xfrm>
              <a:off x="4946415" y="3633345"/>
              <a:ext cx="861899" cy="27861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67" name="TextBox 66">
              <a:extLst>
                <a:ext uri="{FF2B5EF4-FFF2-40B4-BE49-F238E27FC236}">
                  <a16:creationId xmlns:a16="http://schemas.microsoft.com/office/drawing/2014/main" id="{D5BB7B80-FDB6-6C0D-30C5-032FAC0E3BEF}"/>
                </a:ext>
              </a:extLst>
            </p:cNvPr>
            <p:cNvSpPr txBox="1"/>
            <p:nvPr/>
          </p:nvSpPr>
          <p:spPr>
            <a:xfrm>
              <a:off x="1359477" y="2170785"/>
              <a:ext cx="402922" cy="197669"/>
            </a:xfrm>
            <a:prstGeom prst="rect">
              <a:avLst/>
            </a:prstGeom>
            <a:noFill/>
            <a:ln>
              <a:noFill/>
            </a:ln>
            <a:effectLst/>
          </p:spPr>
          <p:txBody>
            <a:bodyPr wrap="square" lIns="36000" tIns="0" rIns="36000" bIns="108000" rtlCol="0">
              <a:spAutoFit/>
            </a:bodyPr>
            <a:lstStyle/>
            <a:p>
              <a:r>
                <a:rPr lang="en-GB" sz="576" dirty="0">
                  <a:solidFill>
                    <a:schemeClr val="bg1"/>
                  </a:solidFill>
                  <a:effectLst>
                    <a:outerShdw blurRad="38100" dist="38100" dir="2700000" algn="tl">
                      <a:srgbClr val="000000">
                        <a:alpha val="43137"/>
                      </a:srgbClr>
                    </a:outerShdw>
                  </a:effectLst>
                  <a:latin typeface="Avenir LT Pro 65 Medium" panose="020B0603020203020204" pitchFamily="34" charset="0"/>
                </a:rPr>
                <a:t>Over limit</a:t>
              </a:r>
            </a:p>
          </p:txBody>
        </p:sp>
        <p:sp>
          <p:nvSpPr>
            <p:cNvPr id="68" name="Rectangle 67">
              <a:extLst>
                <a:ext uri="{FF2B5EF4-FFF2-40B4-BE49-F238E27FC236}">
                  <a16:creationId xmlns:a16="http://schemas.microsoft.com/office/drawing/2014/main" id="{634A029A-1756-4421-310A-01987BFF3A3B}"/>
                </a:ext>
              </a:extLst>
            </p:cNvPr>
            <p:cNvSpPr/>
            <p:nvPr/>
          </p:nvSpPr>
          <p:spPr>
            <a:xfrm>
              <a:off x="2258003" y="1483192"/>
              <a:ext cx="837328" cy="144000"/>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 dirty="0">
                  <a:latin typeface="Avenir LT Pro 65 Medium" panose="020B0603020203020204" pitchFamily="34" charset="0"/>
                </a:rPr>
                <a:t>Action required</a:t>
              </a:r>
            </a:p>
          </p:txBody>
        </p:sp>
        <p:sp>
          <p:nvSpPr>
            <p:cNvPr id="69" name="TextBox 68">
              <a:extLst>
                <a:ext uri="{FF2B5EF4-FFF2-40B4-BE49-F238E27FC236}">
                  <a16:creationId xmlns:a16="http://schemas.microsoft.com/office/drawing/2014/main" id="{81CA5C81-B621-C5F9-5192-0CDFD05CFE9C}"/>
                </a:ext>
              </a:extLst>
            </p:cNvPr>
            <p:cNvSpPr txBox="1"/>
            <p:nvPr/>
          </p:nvSpPr>
          <p:spPr>
            <a:xfrm>
              <a:off x="2257372" y="2170785"/>
              <a:ext cx="806878" cy="197669"/>
            </a:xfrm>
            <a:prstGeom prst="rect">
              <a:avLst/>
            </a:prstGeom>
            <a:noFill/>
            <a:ln>
              <a:noFill/>
            </a:ln>
            <a:effectLst/>
          </p:spPr>
          <p:txBody>
            <a:bodyPr wrap="square" lIns="36000" tIns="0" rIns="36000" bIns="108000" rtlCol="0">
              <a:spAutoFit/>
            </a:bodyPr>
            <a:lstStyle/>
            <a:p>
              <a:r>
                <a:rPr lang="en-GB" sz="576" dirty="0">
                  <a:solidFill>
                    <a:schemeClr val="bg1"/>
                  </a:solidFill>
                  <a:effectLst>
                    <a:outerShdw blurRad="38100" dist="38100" dir="2700000" algn="tl">
                      <a:srgbClr val="000000">
                        <a:alpha val="43137"/>
                      </a:srgbClr>
                    </a:outerShdw>
                  </a:effectLst>
                  <a:latin typeface="Avenir LT Pro 65 Medium" panose="020B0603020203020204" pitchFamily="34" charset="0"/>
                </a:rPr>
                <a:t>Missing email address</a:t>
              </a:r>
            </a:p>
          </p:txBody>
        </p:sp>
        <p:sp>
          <p:nvSpPr>
            <p:cNvPr id="70" name="TextBox 69">
              <a:extLst>
                <a:ext uri="{FF2B5EF4-FFF2-40B4-BE49-F238E27FC236}">
                  <a16:creationId xmlns:a16="http://schemas.microsoft.com/office/drawing/2014/main" id="{FBA2BF84-201A-1AF6-5DBA-4298652C00C2}"/>
                </a:ext>
              </a:extLst>
            </p:cNvPr>
            <p:cNvSpPr txBox="1"/>
            <p:nvPr/>
          </p:nvSpPr>
          <p:spPr>
            <a:xfrm>
              <a:off x="3151865" y="2170785"/>
              <a:ext cx="515132" cy="197669"/>
            </a:xfrm>
            <a:prstGeom prst="rect">
              <a:avLst/>
            </a:prstGeom>
            <a:noFill/>
            <a:ln>
              <a:noFill/>
            </a:ln>
            <a:effectLst/>
          </p:spPr>
          <p:txBody>
            <a:bodyPr wrap="square" lIns="36000" tIns="0" rIns="36000" bIns="108000" rtlCol="0">
              <a:spAutoFit/>
            </a:bodyPr>
            <a:lstStyle/>
            <a:p>
              <a:r>
                <a:rPr lang="en-GB" sz="576" dirty="0">
                  <a:solidFill>
                    <a:schemeClr val="bg1"/>
                  </a:solidFill>
                  <a:effectLst>
                    <a:outerShdw blurRad="38100" dist="38100" dir="2700000" algn="tl">
                      <a:srgbClr val="000000">
                        <a:alpha val="43137"/>
                      </a:srgbClr>
                    </a:outerShdw>
                  </a:effectLst>
                  <a:latin typeface="Avenir LT Pro 65 Medium" panose="020B0603020203020204" pitchFamily="34" charset="0"/>
                </a:rPr>
                <a:t>Go paperless</a:t>
              </a:r>
            </a:p>
          </p:txBody>
        </p:sp>
        <p:sp>
          <p:nvSpPr>
            <p:cNvPr id="71" name="TextBox 70">
              <a:extLst>
                <a:ext uri="{FF2B5EF4-FFF2-40B4-BE49-F238E27FC236}">
                  <a16:creationId xmlns:a16="http://schemas.microsoft.com/office/drawing/2014/main" id="{C4E4C6AD-6179-5CB3-2F2D-653D285E85BC}"/>
                </a:ext>
              </a:extLst>
            </p:cNvPr>
            <p:cNvSpPr txBox="1"/>
            <p:nvPr/>
          </p:nvSpPr>
          <p:spPr>
            <a:xfrm>
              <a:off x="1359478" y="3286046"/>
              <a:ext cx="835054" cy="286283"/>
            </a:xfrm>
            <a:prstGeom prst="rect">
              <a:avLst/>
            </a:prstGeom>
            <a:noFill/>
            <a:ln>
              <a:noFill/>
            </a:ln>
            <a:effectLst/>
          </p:spPr>
          <p:txBody>
            <a:bodyPr wrap="square" lIns="36000" tIns="0" rIns="36000" bIns="108000" rtlCol="0">
              <a:spAutoFit/>
            </a:bodyPr>
            <a:lstStyle/>
            <a:p>
              <a:r>
                <a:rPr lang="en-GB" sz="576" dirty="0">
                  <a:solidFill>
                    <a:schemeClr val="bg1"/>
                  </a:solidFill>
                  <a:effectLst>
                    <a:outerShdw blurRad="38100" dist="38100" dir="2700000" algn="tl">
                      <a:srgbClr val="000000">
                        <a:alpha val="43137"/>
                      </a:srgbClr>
                    </a:outerShdw>
                  </a:effectLst>
                  <a:latin typeface="Avenir LT Pro 65 Medium" panose="020B0603020203020204" pitchFamily="34" charset="0"/>
                </a:rPr>
                <a:t>Line of credit increase available</a:t>
              </a:r>
            </a:p>
          </p:txBody>
        </p:sp>
        <p:sp>
          <p:nvSpPr>
            <p:cNvPr id="72" name="TextBox 71">
              <a:extLst>
                <a:ext uri="{FF2B5EF4-FFF2-40B4-BE49-F238E27FC236}">
                  <a16:creationId xmlns:a16="http://schemas.microsoft.com/office/drawing/2014/main" id="{8B338AFD-076F-D3C0-264C-20C7B4988BA4}"/>
                </a:ext>
              </a:extLst>
            </p:cNvPr>
            <p:cNvSpPr txBox="1"/>
            <p:nvPr/>
          </p:nvSpPr>
          <p:spPr>
            <a:xfrm>
              <a:off x="2264234" y="3290066"/>
              <a:ext cx="831592" cy="286283"/>
            </a:xfrm>
            <a:prstGeom prst="rect">
              <a:avLst/>
            </a:prstGeom>
            <a:noFill/>
            <a:ln>
              <a:noFill/>
            </a:ln>
            <a:effectLst/>
          </p:spPr>
          <p:txBody>
            <a:bodyPr wrap="square" lIns="36000" tIns="0" rIns="36000" bIns="108000" rtlCol="0">
              <a:spAutoFit/>
            </a:bodyPr>
            <a:lstStyle/>
            <a:p>
              <a:r>
                <a:rPr lang="en-GB" sz="576" dirty="0">
                  <a:solidFill>
                    <a:schemeClr val="bg1"/>
                  </a:solidFill>
                  <a:effectLst>
                    <a:outerShdw blurRad="38100" dist="38100" dir="2700000" algn="tl">
                      <a:srgbClr val="000000">
                        <a:alpha val="43137"/>
                      </a:srgbClr>
                    </a:outerShdw>
                  </a:effectLst>
                  <a:latin typeface="Avenir LT Pro 65 Medium" panose="020B0603020203020204" pitchFamily="34" charset="0"/>
                </a:rPr>
                <a:t>10% off product PURPLE offer XYZ</a:t>
              </a:r>
            </a:p>
          </p:txBody>
        </p:sp>
        <p:sp>
          <p:nvSpPr>
            <p:cNvPr id="73" name="TextBox 72">
              <a:extLst>
                <a:ext uri="{FF2B5EF4-FFF2-40B4-BE49-F238E27FC236}">
                  <a16:creationId xmlns:a16="http://schemas.microsoft.com/office/drawing/2014/main" id="{8601A73F-3B29-7FDB-9851-F685AA3D81CA}"/>
                </a:ext>
              </a:extLst>
            </p:cNvPr>
            <p:cNvSpPr txBox="1"/>
            <p:nvPr/>
          </p:nvSpPr>
          <p:spPr>
            <a:xfrm>
              <a:off x="3152923" y="3282391"/>
              <a:ext cx="837328" cy="286283"/>
            </a:xfrm>
            <a:prstGeom prst="rect">
              <a:avLst/>
            </a:prstGeom>
            <a:noFill/>
            <a:ln>
              <a:noFill/>
            </a:ln>
            <a:effectLst/>
          </p:spPr>
          <p:txBody>
            <a:bodyPr wrap="square" lIns="36000" tIns="0" rIns="36000" bIns="108000" rtlCol="0">
              <a:spAutoFit/>
            </a:bodyPr>
            <a:lstStyle/>
            <a:p>
              <a:r>
                <a:rPr lang="en-GB" sz="576" dirty="0">
                  <a:solidFill>
                    <a:schemeClr val="bg1"/>
                  </a:solidFill>
                  <a:effectLst>
                    <a:outerShdw blurRad="38100" dist="38100" dir="2700000" algn="tl">
                      <a:srgbClr val="000000">
                        <a:alpha val="43137"/>
                      </a:srgbClr>
                    </a:outerShdw>
                  </a:effectLst>
                  <a:latin typeface="Avenir LT Pro 65 Medium" panose="020B0603020203020204" pitchFamily="34" charset="0"/>
                </a:rPr>
                <a:t>Does not have product BLUE</a:t>
              </a:r>
            </a:p>
          </p:txBody>
        </p:sp>
        <p:sp>
          <p:nvSpPr>
            <p:cNvPr id="76" name="TextBox 75">
              <a:extLst>
                <a:ext uri="{FF2B5EF4-FFF2-40B4-BE49-F238E27FC236}">
                  <a16:creationId xmlns:a16="http://schemas.microsoft.com/office/drawing/2014/main" id="{8FFB0D27-1E66-1D93-81B5-EBD08BC6438F}"/>
                </a:ext>
              </a:extLst>
            </p:cNvPr>
            <p:cNvSpPr txBox="1"/>
            <p:nvPr/>
          </p:nvSpPr>
          <p:spPr>
            <a:xfrm>
              <a:off x="5138592" y="3627991"/>
              <a:ext cx="668224" cy="303536"/>
            </a:xfrm>
            <a:prstGeom prst="rect">
              <a:avLst/>
            </a:prstGeom>
            <a:noFill/>
            <a:effectLst/>
          </p:spPr>
          <p:txBody>
            <a:bodyPr wrap="square" lIns="0" tIns="36000" rIns="0" bIns="36000" rtlCol="0">
              <a:spAutoFit/>
            </a:bodyPr>
            <a:lstStyle/>
            <a:p>
              <a:r>
                <a:rPr lang="en-GB" sz="500" b="1" dirty="0">
                  <a:latin typeface="Avenir LT Pro 65 Medium" panose="020B0603020203020204" pitchFamily="34" charset="0"/>
                </a:rPr>
                <a:t>Today 9:15am</a:t>
              </a:r>
            </a:p>
            <a:p>
              <a:r>
                <a:rPr lang="en-GB" sz="500" dirty="0">
                  <a:latin typeface="Avenir LT Pro 65 Medium" panose="020B0603020203020204" pitchFamily="34" charset="0"/>
                </a:rPr>
                <a:t>BLUE ABC offer email sent</a:t>
              </a:r>
            </a:p>
          </p:txBody>
        </p:sp>
        <p:pic>
          <p:nvPicPr>
            <p:cNvPr id="87" name="Graphic 86" descr="Email with solid fill">
              <a:extLst>
                <a:ext uri="{FF2B5EF4-FFF2-40B4-BE49-F238E27FC236}">
                  <a16:creationId xmlns:a16="http://schemas.microsoft.com/office/drawing/2014/main" id="{44D70C95-9FAB-C642-6EE9-0EDD17559F4D}"/>
                </a:ext>
              </a:extLst>
            </p:cNvPr>
            <p:cNvPicPr>
              <a:picLocks noChangeAspect="1"/>
            </p:cNvPicPr>
            <p:nvPr/>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4971485" y="3662927"/>
              <a:ext cx="138150" cy="138150"/>
            </a:xfrm>
            <a:prstGeom prst="rect">
              <a:avLst/>
            </a:prstGeom>
            <a:effectLst/>
          </p:spPr>
        </p:pic>
        <p:sp>
          <p:nvSpPr>
            <p:cNvPr id="92" name="Rectangle 91">
              <a:extLst>
                <a:ext uri="{FF2B5EF4-FFF2-40B4-BE49-F238E27FC236}">
                  <a16:creationId xmlns:a16="http://schemas.microsoft.com/office/drawing/2014/main" id="{77060F2A-AA59-68E4-5525-2A8A47498921}"/>
                </a:ext>
              </a:extLst>
            </p:cNvPr>
            <p:cNvSpPr/>
            <p:nvPr/>
          </p:nvSpPr>
          <p:spPr>
            <a:xfrm>
              <a:off x="4172664" y="1480922"/>
              <a:ext cx="793904" cy="26883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93" name="Rectangle 92">
              <a:extLst>
                <a:ext uri="{FF2B5EF4-FFF2-40B4-BE49-F238E27FC236}">
                  <a16:creationId xmlns:a16="http://schemas.microsoft.com/office/drawing/2014/main" id="{0DB0E825-A346-B90C-21F7-D87FCE8F665D}"/>
                </a:ext>
              </a:extLst>
            </p:cNvPr>
            <p:cNvSpPr/>
            <p:nvPr/>
          </p:nvSpPr>
          <p:spPr>
            <a:xfrm>
              <a:off x="5012912" y="1480922"/>
              <a:ext cx="793904" cy="26883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94" name="Rectangle 93">
              <a:extLst>
                <a:ext uri="{FF2B5EF4-FFF2-40B4-BE49-F238E27FC236}">
                  <a16:creationId xmlns:a16="http://schemas.microsoft.com/office/drawing/2014/main" id="{7F792E85-A572-47D5-0E47-5DCC7A8829DD}"/>
                </a:ext>
              </a:extLst>
            </p:cNvPr>
            <p:cNvSpPr/>
            <p:nvPr/>
          </p:nvSpPr>
          <p:spPr>
            <a:xfrm>
              <a:off x="4172664" y="1829096"/>
              <a:ext cx="793904" cy="26883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95" name="Rectangle 94">
              <a:extLst>
                <a:ext uri="{FF2B5EF4-FFF2-40B4-BE49-F238E27FC236}">
                  <a16:creationId xmlns:a16="http://schemas.microsoft.com/office/drawing/2014/main" id="{B1D4709B-14DD-97C8-A38A-070A864AD75E}"/>
                </a:ext>
              </a:extLst>
            </p:cNvPr>
            <p:cNvSpPr/>
            <p:nvPr/>
          </p:nvSpPr>
          <p:spPr>
            <a:xfrm>
              <a:off x="5012912" y="1829096"/>
              <a:ext cx="793904" cy="268836"/>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96" name="Rectangle 95">
              <a:extLst>
                <a:ext uri="{FF2B5EF4-FFF2-40B4-BE49-F238E27FC236}">
                  <a16:creationId xmlns:a16="http://schemas.microsoft.com/office/drawing/2014/main" id="{5F15539D-B5C2-52F4-3D7D-6837A4B2824C}"/>
                </a:ext>
              </a:extLst>
            </p:cNvPr>
            <p:cNvSpPr/>
            <p:nvPr/>
          </p:nvSpPr>
          <p:spPr>
            <a:xfrm>
              <a:off x="4174136" y="2200629"/>
              <a:ext cx="793904" cy="268836"/>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97" name="Rectangle 96">
              <a:extLst>
                <a:ext uri="{FF2B5EF4-FFF2-40B4-BE49-F238E27FC236}">
                  <a16:creationId xmlns:a16="http://schemas.microsoft.com/office/drawing/2014/main" id="{E85DD920-26E5-8C9D-6A59-764B7BF579EF}"/>
                </a:ext>
              </a:extLst>
            </p:cNvPr>
            <p:cNvSpPr/>
            <p:nvPr/>
          </p:nvSpPr>
          <p:spPr>
            <a:xfrm>
              <a:off x="5012912" y="2200629"/>
              <a:ext cx="793904" cy="268836"/>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98" name="Rectangle 97">
              <a:extLst>
                <a:ext uri="{FF2B5EF4-FFF2-40B4-BE49-F238E27FC236}">
                  <a16:creationId xmlns:a16="http://schemas.microsoft.com/office/drawing/2014/main" id="{FAA53A9C-69B4-42EF-BBD6-20BD8B6E2794}"/>
                </a:ext>
              </a:extLst>
            </p:cNvPr>
            <p:cNvSpPr/>
            <p:nvPr/>
          </p:nvSpPr>
          <p:spPr>
            <a:xfrm>
              <a:off x="4172664" y="2571212"/>
              <a:ext cx="793904" cy="26883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99" name="Rectangle 98">
              <a:extLst>
                <a:ext uri="{FF2B5EF4-FFF2-40B4-BE49-F238E27FC236}">
                  <a16:creationId xmlns:a16="http://schemas.microsoft.com/office/drawing/2014/main" id="{31548FCB-7F01-8B93-F9A6-F35E9450E320}"/>
                </a:ext>
              </a:extLst>
            </p:cNvPr>
            <p:cNvSpPr/>
            <p:nvPr/>
          </p:nvSpPr>
          <p:spPr>
            <a:xfrm>
              <a:off x="5012912" y="2571212"/>
              <a:ext cx="793904" cy="26883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100" name="TextBox 99">
              <a:extLst>
                <a:ext uri="{FF2B5EF4-FFF2-40B4-BE49-F238E27FC236}">
                  <a16:creationId xmlns:a16="http://schemas.microsoft.com/office/drawing/2014/main" id="{4DD3DBCB-6A52-9C53-0795-C113F3CF3E52}"/>
                </a:ext>
              </a:extLst>
            </p:cNvPr>
            <p:cNvSpPr txBox="1"/>
            <p:nvPr/>
          </p:nvSpPr>
          <p:spPr>
            <a:xfrm>
              <a:off x="4228961" y="1515567"/>
              <a:ext cx="626484" cy="200055"/>
            </a:xfrm>
            <a:prstGeom prst="rect">
              <a:avLst/>
            </a:prstGeom>
            <a:noFill/>
            <a:effectLst/>
          </p:spPr>
          <p:txBody>
            <a:bodyPr wrap="square" lIns="0" tIns="0" rIns="0" bIns="0" rtlCol="0">
              <a:spAutoFit/>
            </a:bodyPr>
            <a:lstStyle/>
            <a:p>
              <a:r>
                <a:rPr lang="en-GB" sz="600" dirty="0">
                  <a:solidFill>
                    <a:schemeClr val="tx1">
                      <a:lumMod val="75000"/>
                      <a:lumOff val="25000"/>
                    </a:schemeClr>
                  </a:solidFill>
                  <a:latin typeface="Avenir LT Pro 65 Medium" panose="020B0603020203020204" pitchFamily="34" charset="0"/>
                </a:rPr>
                <a:t>Total Assets</a:t>
              </a:r>
            </a:p>
            <a:p>
              <a:r>
                <a:rPr lang="en-GB" sz="700" dirty="0">
                  <a:latin typeface="Avenir LT Pro 65 Medium" panose="020B0603020203020204" pitchFamily="34" charset="0"/>
                </a:rPr>
                <a:t>£68,923</a:t>
              </a:r>
            </a:p>
          </p:txBody>
        </p:sp>
        <p:sp>
          <p:nvSpPr>
            <p:cNvPr id="101" name="TextBox 100">
              <a:extLst>
                <a:ext uri="{FF2B5EF4-FFF2-40B4-BE49-F238E27FC236}">
                  <a16:creationId xmlns:a16="http://schemas.microsoft.com/office/drawing/2014/main" id="{40B26F90-6789-9B31-DBEE-5F76A80F2302}"/>
                </a:ext>
              </a:extLst>
            </p:cNvPr>
            <p:cNvSpPr txBox="1"/>
            <p:nvPr/>
          </p:nvSpPr>
          <p:spPr>
            <a:xfrm>
              <a:off x="5067618" y="1515567"/>
              <a:ext cx="628574" cy="200055"/>
            </a:xfrm>
            <a:prstGeom prst="rect">
              <a:avLst/>
            </a:prstGeom>
            <a:noFill/>
            <a:effectLst/>
          </p:spPr>
          <p:txBody>
            <a:bodyPr wrap="square" lIns="0" tIns="0" rIns="0" bIns="0" rtlCol="0">
              <a:spAutoFit/>
            </a:bodyPr>
            <a:lstStyle/>
            <a:p>
              <a:r>
                <a:rPr lang="en-GB" sz="600" dirty="0">
                  <a:solidFill>
                    <a:schemeClr val="tx1">
                      <a:lumMod val="75000"/>
                      <a:lumOff val="25000"/>
                    </a:schemeClr>
                  </a:solidFill>
                  <a:latin typeface="Avenir LT Pro 65 Medium" panose="020B0603020203020204" pitchFamily="34" charset="0"/>
                </a:rPr>
                <a:t>Rewards to date</a:t>
              </a:r>
            </a:p>
            <a:p>
              <a:r>
                <a:rPr lang="en-GB" sz="700" dirty="0">
                  <a:latin typeface="Avenir LT Pro 65 Medium" panose="020B0603020203020204" pitchFamily="34" charset="0"/>
                </a:rPr>
                <a:t>£2,101.45</a:t>
              </a:r>
            </a:p>
          </p:txBody>
        </p:sp>
        <p:sp>
          <p:nvSpPr>
            <p:cNvPr id="102" name="TextBox 101">
              <a:extLst>
                <a:ext uri="{FF2B5EF4-FFF2-40B4-BE49-F238E27FC236}">
                  <a16:creationId xmlns:a16="http://schemas.microsoft.com/office/drawing/2014/main" id="{099C172C-89E0-52B7-2AB2-B469A27E7D61}"/>
                </a:ext>
              </a:extLst>
            </p:cNvPr>
            <p:cNvSpPr txBox="1"/>
            <p:nvPr/>
          </p:nvSpPr>
          <p:spPr>
            <a:xfrm>
              <a:off x="4337802" y="1865944"/>
              <a:ext cx="635588" cy="200055"/>
            </a:xfrm>
            <a:prstGeom prst="rect">
              <a:avLst/>
            </a:prstGeom>
            <a:noFill/>
            <a:effectLst/>
          </p:spPr>
          <p:txBody>
            <a:bodyPr wrap="square" lIns="0" tIns="0" rIns="0" bIns="0" rtlCol="0">
              <a:spAutoFit/>
            </a:bodyPr>
            <a:lstStyle/>
            <a:p>
              <a:r>
                <a:rPr lang="en-GB" sz="600" dirty="0">
                  <a:solidFill>
                    <a:schemeClr val="tx1">
                      <a:lumMod val="75000"/>
                      <a:lumOff val="25000"/>
                    </a:schemeClr>
                  </a:solidFill>
                  <a:latin typeface="Avenir LT Pro 65 Medium" panose="020B0603020203020204" pitchFamily="34" charset="0"/>
                </a:rPr>
                <a:t>Red</a:t>
              </a:r>
            </a:p>
            <a:p>
              <a:r>
                <a:rPr lang="en-GB" sz="700" dirty="0">
                  <a:latin typeface="Avenir LT Pro 65 Medium" panose="020B0603020203020204" pitchFamily="34" charset="0"/>
                </a:rPr>
                <a:t>£43,323</a:t>
              </a:r>
            </a:p>
          </p:txBody>
        </p:sp>
        <p:sp>
          <p:nvSpPr>
            <p:cNvPr id="103" name="TextBox 102">
              <a:extLst>
                <a:ext uri="{FF2B5EF4-FFF2-40B4-BE49-F238E27FC236}">
                  <a16:creationId xmlns:a16="http://schemas.microsoft.com/office/drawing/2014/main" id="{2BBB5263-B90F-6EF8-44E2-2E452B913E02}"/>
                </a:ext>
              </a:extLst>
            </p:cNvPr>
            <p:cNvSpPr txBox="1"/>
            <p:nvPr/>
          </p:nvSpPr>
          <p:spPr>
            <a:xfrm>
              <a:off x="5176521" y="1865944"/>
              <a:ext cx="637200" cy="184666"/>
            </a:xfrm>
            <a:prstGeom prst="rect">
              <a:avLst/>
            </a:prstGeom>
            <a:noFill/>
            <a:effectLst/>
          </p:spPr>
          <p:txBody>
            <a:bodyPr wrap="square" lIns="0" tIns="0" rIns="0" bIns="0" rtlCol="0">
              <a:spAutoFit/>
            </a:bodyPr>
            <a:lstStyle/>
            <a:p>
              <a:r>
                <a:rPr lang="en-GB" sz="600" dirty="0">
                  <a:solidFill>
                    <a:schemeClr val="bg1">
                      <a:lumMod val="65000"/>
                    </a:schemeClr>
                  </a:solidFill>
                  <a:latin typeface="Avenir LT Pro 65 Medium" panose="020B0603020203020204" pitchFamily="34" charset="0"/>
                </a:rPr>
                <a:t>Product Blue</a:t>
              </a:r>
            </a:p>
            <a:p>
              <a:r>
                <a:rPr lang="en-GB" sz="600" dirty="0">
                  <a:solidFill>
                    <a:schemeClr val="bg1">
                      <a:lumMod val="65000"/>
                    </a:schemeClr>
                  </a:solidFill>
                  <a:latin typeface="Avenir LT Pro 65 Medium" panose="020B0603020203020204" pitchFamily="34" charset="0"/>
                </a:rPr>
                <a:t>None</a:t>
              </a:r>
              <a:endParaRPr lang="en-GB" sz="700" dirty="0">
                <a:solidFill>
                  <a:schemeClr val="bg1">
                    <a:lumMod val="65000"/>
                  </a:schemeClr>
                </a:solidFill>
                <a:latin typeface="Avenir LT Pro 65 Medium" panose="020B0603020203020204" pitchFamily="34" charset="0"/>
              </a:endParaRPr>
            </a:p>
          </p:txBody>
        </p:sp>
        <p:sp>
          <p:nvSpPr>
            <p:cNvPr id="104" name="TextBox 103">
              <a:extLst>
                <a:ext uri="{FF2B5EF4-FFF2-40B4-BE49-F238E27FC236}">
                  <a16:creationId xmlns:a16="http://schemas.microsoft.com/office/drawing/2014/main" id="{9A91E35A-F245-ADD5-B72C-5F1BDFB998C8}"/>
                </a:ext>
              </a:extLst>
            </p:cNvPr>
            <p:cNvSpPr txBox="1"/>
            <p:nvPr/>
          </p:nvSpPr>
          <p:spPr>
            <a:xfrm>
              <a:off x="4337802" y="2233385"/>
              <a:ext cx="635588" cy="184666"/>
            </a:xfrm>
            <a:prstGeom prst="rect">
              <a:avLst/>
            </a:prstGeom>
            <a:noFill/>
            <a:effectLst/>
          </p:spPr>
          <p:txBody>
            <a:bodyPr wrap="square" lIns="0" tIns="0" rIns="0" bIns="0" rtlCol="0">
              <a:spAutoFit/>
            </a:bodyPr>
            <a:lstStyle/>
            <a:p>
              <a:r>
                <a:rPr lang="en-GB" sz="600" dirty="0">
                  <a:solidFill>
                    <a:schemeClr val="bg1">
                      <a:lumMod val="65000"/>
                    </a:schemeClr>
                  </a:solidFill>
                  <a:latin typeface="Avenir LT Pro 65 Medium" panose="020B0603020203020204" pitchFamily="34" charset="0"/>
                </a:rPr>
                <a:t>Product Purple</a:t>
              </a:r>
            </a:p>
            <a:p>
              <a:r>
                <a:rPr lang="en-GB" sz="600" dirty="0">
                  <a:solidFill>
                    <a:schemeClr val="bg1">
                      <a:lumMod val="65000"/>
                    </a:schemeClr>
                  </a:solidFill>
                  <a:latin typeface="Avenir LT Pro 65 Medium" panose="020B0603020203020204" pitchFamily="34" charset="0"/>
                </a:rPr>
                <a:t>None</a:t>
              </a:r>
            </a:p>
          </p:txBody>
        </p:sp>
        <p:sp>
          <p:nvSpPr>
            <p:cNvPr id="105" name="TextBox 104">
              <a:extLst>
                <a:ext uri="{FF2B5EF4-FFF2-40B4-BE49-F238E27FC236}">
                  <a16:creationId xmlns:a16="http://schemas.microsoft.com/office/drawing/2014/main" id="{8066A5B1-C73D-E978-B5A9-2D6A08021C28}"/>
                </a:ext>
              </a:extLst>
            </p:cNvPr>
            <p:cNvSpPr txBox="1"/>
            <p:nvPr/>
          </p:nvSpPr>
          <p:spPr>
            <a:xfrm>
              <a:off x="5176521" y="2233385"/>
              <a:ext cx="637200" cy="184666"/>
            </a:xfrm>
            <a:prstGeom prst="rect">
              <a:avLst/>
            </a:prstGeom>
            <a:noFill/>
            <a:effectLst/>
          </p:spPr>
          <p:txBody>
            <a:bodyPr wrap="square" lIns="0" tIns="0" rIns="0" bIns="0" rtlCol="0">
              <a:spAutoFit/>
            </a:bodyPr>
            <a:lstStyle/>
            <a:p>
              <a:r>
                <a:rPr lang="en-GB" sz="600" dirty="0">
                  <a:solidFill>
                    <a:schemeClr val="bg1">
                      <a:lumMod val="65000"/>
                    </a:schemeClr>
                  </a:solidFill>
                  <a:latin typeface="Avenir LT Pro 65 Medium" panose="020B0603020203020204" pitchFamily="34" charset="0"/>
                </a:rPr>
                <a:t>Product Cyan</a:t>
              </a:r>
            </a:p>
            <a:p>
              <a:r>
                <a:rPr lang="en-GB" sz="600" dirty="0">
                  <a:solidFill>
                    <a:schemeClr val="bg1">
                      <a:lumMod val="65000"/>
                    </a:schemeClr>
                  </a:solidFill>
                  <a:latin typeface="Avenir LT Pro 65 Medium" panose="020B0603020203020204" pitchFamily="34" charset="0"/>
                </a:rPr>
                <a:t>None</a:t>
              </a:r>
              <a:endParaRPr lang="en-GB" sz="700" dirty="0">
                <a:solidFill>
                  <a:schemeClr val="bg1">
                    <a:lumMod val="65000"/>
                  </a:schemeClr>
                </a:solidFill>
                <a:latin typeface="Avenir LT Pro 65 Medium" panose="020B0603020203020204" pitchFamily="34" charset="0"/>
              </a:endParaRPr>
            </a:p>
          </p:txBody>
        </p:sp>
        <p:sp>
          <p:nvSpPr>
            <p:cNvPr id="106" name="TextBox 105">
              <a:extLst>
                <a:ext uri="{FF2B5EF4-FFF2-40B4-BE49-F238E27FC236}">
                  <a16:creationId xmlns:a16="http://schemas.microsoft.com/office/drawing/2014/main" id="{C1FFD91D-2BB7-2FC2-37F3-FCCC744651A4}"/>
                </a:ext>
              </a:extLst>
            </p:cNvPr>
            <p:cNvSpPr txBox="1"/>
            <p:nvPr/>
          </p:nvSpPr>
          <p:spPr>
            <a:xfrm>
              <a:off x="4337801" y="2607991"/>
              <a:ext cx="635588" cy="200055"/>
            </a:xfrm>
            <a:prstGeom prst="rect">
              <a:avLst/>
            </a:prstGeom>
            <a:noFill/>
            <a:effectLst/>
          </p:spPr>
          <p:txBody>
            <a:bodyPr wrap="square" lIns="0" tIns="0" rIns="0" bIns="0" rtlCol="0">
              <a:spAutoFit/>
            </a:bodyPr>
            <a:lstStyle/>
            <a:p>
              <a:r>
                <a:rPr lang="en-GB" sz="600" dirty="0">
                  <a:solidFill>
                    <a:schemeClr val="tx1">
                      <a:lumMod val="75000"/>
                      <a:lumOff val="25000"/>
                    </a:schemeClr>
                  </a:solidFill>
                  <a:latin typeface="Avenir LT Pro 65 Medium" panose="020B0603020203020204" pitchFamily="34" charset="0"/>
                </a:rPr>
                <a:t>Yellow</a:t>
              </a:r>
            </a:p>
            <a:p>
              <a:r>
                <a:rPr lang="en-GB" sz="700" dirty="0">
                  <a:latin typeface="Avenir LT Pro 65 Medium" panose="020B0603020203020204" pitchFamily="34" charset="0"/>
                </a:rPr>
                <a:t>£3,192</a:t>
              </a:r>
            </a:p>
          </p:txBody>
        </p:sp>
        <p:sp>
          <p:nvSpPr>
            <p:cNvPr id="107" name="TextBox 106">
              <a:extLst>
                <a:ext uri="{FF2B5EF4-FFF2-40B4-BE49-F238E27FC236}">
                  <a16:creationId xmlns:a16="http://schemas.microsoft.com/office/drawing/2014/main" id="{05859DAF-7CA7-516D-3283-48BC6C1EB6F6}"/>
                </a:ext>
              </a:extLst>
            </p:cNvPr>
            <p:cNvSpPr txBox="1"/>
            <p:nvPr/>
          </p:nvSpPr>
          <p:spPr>
            <a:xfrm>
              <a:off x="5178050" y="2607991"/>
              <a:ext cx="637200" cy="200055"/>
            </a:xfrm>
            <a:prstGeom prst="rect">
              <a:avLst/>
            </a:prstGeom>
            <a:noFill/>
            <a:effectLst/>
          </p:spPr>
          <p:txBody>
            <a:bodyPr wrap="square" lIns="0" tIns="0" rIns="0" bIns="0" rtlCol="0">
              <a:spAutoFit/>
            </a:bodyPr>
            <a:lstStyle/>
            <a:p>
              <a:r>
                <a:rPr lang="en-GB" sz="600" dirty="0">
                  <a:solidFill>
                    <a:schemeClr val="tx1">
                      <a:lumMod val="75000"/>
                      <a:lumOff val="25000"/>
                    </a:schemeClr>
                  </a:solidFill>
                  <a:latin typeface="Avenir LT Pro 65 Medium" panose="020B0603020203020204" pitchFamily="34" charset="0"/>
                </a:rPr>
                <a:t>Magenta</a:t>
              </a:r>
            </a:p>
            <a:p>
              <a:r>
                <a:rPr lang="en-GB" sz="700" dirty="0">
                  <a:latin typeface="Avenir LT Pro 65 Medium" panose="020B0603020203020204" pitchFamily="34" charset="0"/>
                </a:rPr>
                <a:t>£25,600</a:t>
              </a:r>
            </a:p>
          </p:txBody>
        </p:sp>
        <p:pic>
          <p:nvPicPr>
            <p:cNvPr id="108" name="Graphic 107" descr="Airplane with solid fill">
              <a:extLst>
                <a:ext uri="{FF2B5EF4-FFF2-40B4-BE49-F238E27FC236}">
                  <a16:creationId xmlns:a16="http://schemas.microsoft.com/office/drawing/2014/main" id="{684137FE-8CBA-91F8-4188-BE50DD3012E2}"/>
                </a:ext>
              </a:extLst>
            </p:cNvPr>
            <p:cNvPicPr>
              <a:picLocks noChangeAspect="1"/>
            </p:cNvPicPr>
            <p:nvPr/>
          </p:nvPicPr>
          <p:blipFill>
            <a:blip r:embed="rId20" cstate="print">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4188152" y="1896729"/>
              <a:ext cx="144000" cy="144000"/>
            </a:xfrm>
            <a:prstGeom prst="rect">
              <a:avLst/>
            </a:prstGeom>
            <a:effectLst/>
          </p:spPr>
        </p:pic>
        <p:pic>
          <p:nvPicPr>
            <p:cNvPr id="109" name="Graphic 108" descr="Balloons with solid fill">
              <a:extLst>
                <a:ext uri="{FF2B5EF4-FFF2-40B4-BE49-F238E27FC236}">
                  <a16:creationId xmlns:a16="http://schemas.microsoft.com/office/drawing/2014/main" id="{15BF1E6A-6A9C-7570-3C36-9E7743D0B4FE}"/>
                </a:ext>
              </a:extLst>
            </p:cNvPr>
            <p:cNvPicPr>
              <a:picLocks noChangeAspect="1"/>
            </p:cNvPicPr>
            <p:nvPr/>
          </p:nvPicPr>
          <p:blipFill>
            <a:blip r:embed="rId22" cstate="print">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5019734" y="2256970"/>
              <a:ext cx="144000" cy="144000"/>
            </a:xfrm>
            <a:prstGeom prst="rect">
              <a:avLst/>
            </a:prstGeom>
            <a:effectLst/>
          </p:spPr>
        </p:pic>
        <p:pic>
          <p:nvPicPr>
            <p:cNvPr id="110" name="Graphic 109" descr="Cake with solid fill">
              <a:extLst>
                <a:ext uri="{FF2B5EF4-FFF2-40B4-BE49-F238E27FC236}">
                  <a16:creationId xmlns:a16="http://schemas.microsoft.com/office/drawing/2014/main" id="{25F8C58B-53F3-86ED-6612-08238F29B555}"/>
                </a:ext>
              </a:extLst>
            </p:cNvPr>
            <p:cNvPicPr>
              <a:picLocks noChangeAspect="1"/>
            </p:cNvPicPr>
            <p:nvPr/>
          </p:nvPicPr>
          <p:blipFill>
            <a:blip r:embed="rId24" cstate="print">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430052" y="3743090"/>
              <a:ext cx="150777" cy="128191"/>
            </a:xfrm>
            <a:prstGeom prst="rect">
              <a:avLst/>
            </a:prstGeom>
            <a:effectLst/>
          </p:spPr>
        </p:pic>
        <p:pic>
          <p:nvPicPr>
            <p:cNvPr id="111" name="Graphic 110" descr="Eye with solid fill">
              <a:extLst>
                <a:ext uri="{FF2B5EF4-FFF2-40B4-BE49-F238E27FC236}">
                  <a16:creationId xmlns:a16="http://schemas.microsoft.com/office/drawing/2014/main" id="{109CCCED-7FF3-2D5F-7600-0FD5D41D3A85}"/>
                </a:ext>
              </a:extLst>
            </p:cNvPr>
            <p:cNvPicPr>
              <a:picLocks noChangeAspect="1"/>
            </p:cNvPicPr>
            <p:nvPr/>
          </p:nvPicPr>
          <p:blipFill>
            <a:blip r:embed="rId26" cstate="print">
              <a:extLst>
                <a:ext uri="{28A0092B-C50C-407E-A947-70E740481C1C}">
                  <a14:useLocalDpi xmlns:a14="http://schemas.microsoft.com/office/drawing/2010/main"/>
                </a:ext>
                <a:ext uri="{96DAC541-7B7A-43D3-8B79-37D633B846F1}">
                  <asvg:svgBlip xmlns:asvg="http://schemas.microsoft.com/office/drawing/2016/SVG/main" r:embed="rId27"/>
                </a:ext>
              </a:extLst>
            </a:blip>
            <a:srcRect/>
            <a:stretch/>
          </p:blipFill>
          <p:spPr>
            <a:xfrm>
              <a:off x="1034294" y="2892312"/>
              <a:ext cx="92100" cy="92100"/>
            </a:xfrm>
            <a:prstGeom prst="rect">
              <a:avLst/>
            </a:prstGeom>
            <a:effectLst/>
          </p:spPr>
        </p:pic>
        <p:pic>
          <p:nvPicPr>
            <p:cNvPr id="112" name="Graphic 111" descr="Robot with solid fill">
              <a:extLst>
                <a:ext uri="{FF2B5EF4-FFF2-40B4-BE49-F238E27FC236}">
                  <a16:creationId xmlns:a16="http://schemas.microsoft.com/office/drawing/2014/main" id="{3118B7D8-71C0-2D0B-FB3E-36C7B88812B6}"/>
                </a:ext>
              </a:extLst>
            </p:cNvPr>
            <p:cNvPicPr>
              <a:picLocks noChangeAspect="1"/>
            </p:cNvPicPr>
            <p:nvPr/>
          </p:nvPicPr>
          <p:blipFill>
            <a:blip r:embed="rId28" cstate="print">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5019734" y="2625081"/>
              <a:ext cx="144000" cy="144000"/>
            </a:xfrm>
            <a:prstGeom prst="rect">
              <a:avLst/>
            </a:prstGeom>
            <a:effectLst/>
          </p:spPr>
        </p:pic>
        <p:pic>
          <p:nvPicPr>
            <p:cNvPr id="113" name="Graphic 112" descr="Suburban scene with solid fill">
              <a:extLst>
                <a:ext uri="{FF2B5EF4-FFF2-40B4-BE49-F238E27FC236}">
                  <a16:creationId xmlns:a16="http://schemas.microsoft.com/office/drawing/2014/main" id="{DACF4EFD-FBFB-E937-25AC-6D179EF35B54}"/>
                </a:ext>
              </a:extLst>
            </p:cNvPr>
            <p:cNvPicPr>
              <a:picLocks noChangeAspect="1"/>
            </p:cNvPicPr>
            <p:nvPr/>
          </p:nvPicPr>
          <p:blipFill>
            <a:blip r:embed="rId30" cstate="print">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5019734" y="1896729"/>
              <a:ext cx="144000" cy="144000"/>
            </a:xfrm>
            <a:prstGeom prst="rect">
              <a:avLst/>
            </a:prstGeom>
            <a:effectLst/>
          </p:spPr>
        </p:pic>
        <p:sp>
          <p:nvSpPr>
            <p:cNvPr id="114" name="Rectangle: Rounded Corners 113">
              <a:extLst>
                <a:ext uri="{FF2B5EF4-FFF2-40B4-BE49-F238E27FC236}">
                  <a16:creationId xmlns:a16="http://schemas.microsoft.com/office/drawing/2014/main" id="{E097F062-EA78-04CA-10A1-A09C586E8D21}"/>
                </a:ext>
              </a:extLst>
            </p:cNvPr>
            <p:cNvSpPr/>
            <p:nvPr/>
          </p:nvSpPr>
          <p:spPr>
            <a:xfrm>
              <a:off x="4197782" y="2673186"/>
              <a:ext cx="118890" cy="73938"/>
            </a:xfrm>
            <a:prstGeom prst="roundRect">
              <a:avLst/>
            </a:prstGeom>
            <a:solidFill>
              <a:srgbClr val="3333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cxnSp>
          <p:nvCxnSpPr>
            <p:cNvPr id="115" name="Straight Connector 114">
              <a:extLst>
                <a:ext uri="{FF2B5EF4-FFF2-40B4-BE49-F238E27FC236}">
                  <a16:creationId xmlns:a16="http://schemas.microsoft.com/office/drawing/2014/main" id="{AC3BC962-A7ED-6D7C-D60F-F6B40CFAA5D5}"/>
                </a:ext>
              </a:extLst>
            </p:cNvPr>
            <p:cNvCxnSpPr>
              <a:cxnSpLocks/>
            </p:cNvCxnSpPr>
            <p:nvPr/>
          </p:nvCxnSpPr>
          <p:spPr>
            <a:xfrm>
              <a:off x="4197782" y="2694472"/>
              <a:ext cx="118890"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24577352-95E1-9F74-9390-FF81EEC0E8C0}"/>
                </a:ext>
              </a:extLst>
            </p:cNvPr>
            <p:cNvSpPr txBox="1">
              <a:spLocks noChangeAspect="1"/>
            </p:cNvSpPr>
            <p:nvPr/>
          </p:nvSpPr>
          <p:spPr>
            <a:xfrm>
              <a:off x="5713417" y="2200629"/>
              <a:ext cx="90000" cy="90000"/>
            </a:xfrm>
            <a:prstGeom prst="rect">
              <a:avLst/>
            </a:prstGeom>
            <a:solidFill>
              <a:schemeClr val="accent6">
                <a:lumMod val="75000"/>
              </a:schemeClr>
            </a:solidFill>
            <a:ln>
              <a:noFill/>
            </a:ln>
            <a:effectLst/>
          </p:spPr>
          <p:txBody>
            <a:bodyPr wrap="none" lIns="0" tIns="0" rIns="0" bIns="0" rtlCol="0" anchor="ctr">
              <a:noAutofit/>
            </a:bodyPr>
            <a:lstStyle/>
            <a:p>
              <a:pPr algn="ctr"/>
              <a:r>
                <a:rPr lang="en-GB" sz="500" dirty="0">
                  <a:solidFill>
                    <a:schemeClr val="bg1"/>
                  </a:solidFill>
                  <a:latin typeface="Avenir LT Pro 65 Medium" panose="020B0603020203020204" pitchFamily="34" charset="0"/>
                  <a:cs typeface="Arial" panose="020B0604020202020204" pitchFamily="34" charset="0"/>
                  <a:sym typeface="Wingdings" panose="05000000000000000000" pitchFamily="2" charset="2"/>
                </a:rPr>
                <a:t>+</a:t>
              </a:r>
              <a:endParaRPr lang="en-GB" sz="500" dirty="0">
                <a:solidFill>
                  <a:schemeClr val="bg1"/>
                </a:solidFill>
                <a:latin typeface="Avenir LT Pro 65 Medium" panose="020B0603020203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3F29CAF7-5001-0217-07D8-FAF455B5F4C5}"/>
                </a:ext>
              </a:extLst>
            </p:cNvPr>
            <p:cNvSpPr txBox="1">
              <a:spLocks noChangeAspect="1"/>
            </p:cNvSpPr>
            <p:nvPr/>
          </p:nvSpPr>
          <p:spPr>
            <a:xfrm>
              <a:off x="5713417" y="1829096"/>
              <a:ext cx="90000" cy="90000"/>
            </a:xfrm>
            <a:prstGeom prst="rect">
              <a:avLst/>
            </a:prstGeom>
            <a:solidFill>
              <a:schemeClr val="accent6">
                <a:lumMod val="75000"/>
              </a:schemeClr>
            </a:solidFill>
            <a:ln>
              <a:noFill/>
            </a:ln>
            <a:effectLst/>
          </p:spPr>
          <p:txBody>
            <a:bodyPr wrap="none" lIns="0" tIns="0" rIns="0" bIns="0" rtlCol="0" anchor="ctr">
              <a:noAutofit/>
            </a:bodyPr>
            <a:lstStyle/>
            <a:p>
              <a:pPr algn="ctr"/>
              <a:r>
                <a:rPr lang="en-GB" sz="500" dirty="0">
                  <a:solidFill>
                    <a:schemeClr val="bg1"/>
                  </a:solidFill>
                  <a:latin typeface="Avenir LT Pro 65 Medium" panose="020B0603020203020204" pitchFamily="34" charset="0"/>
                  <a:cs typeface="Arial" panose="020B0604020202020204" pitchFamily="34" charset="0"/>
                  <a:sym typeface="Wingdings" panose="05000000000000000000" pitchFamily="2" charset="2"/>
                </a:rPr>
                <a:t>+</a:t>
              </a:r>
              <a:endParaRPr lang="en-GB" sz="500" dirty="0">
                <a:solidFill>
                  <a:schemeClr val="bg1"/>
                </a:solidFill>
                <a:latin typeface="Avenir LT Pro 65 Medium" panose="020B0603020203020204" pitchFamily="34" charset="0"/>
                <a:cs typeface="Arial" panose="020B0604020202020204" pitchFamily="34" charset="0"/>
              </a:endParaRPr>
            </a:p>
          </p:txBody>
        </p:sp>
        <p:sp>
          <p:nvSpPr>
            <p:cNvPr id="121" name="Rectangle 120">
              <a:extLst>
                <a:ext uri="{FF2B5EF4-FFF2-40B4-BE49-F238E27FC236}">
                  <a16:creationId xmlns:a16="http://schemas.microsoft.com/office/drawing/2014/main" id="{00F057F1-D02C-C154-3DBC-711F413E0512}"/>
                </a:ext>
              </a:extLst>
            </p:cNvPr>
            <p:cNvSpPr/>
            <p:nvPr/>
          </p:nvSpPr>
          <p:spPr>
            <a:xfrm>
              <a:off x="4172664" y="2934843"/>
              <a:ext cx="793904" cy="268836"/>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122" name="Rectangle 121">
              <a:extLst>
                <a:ext uri="{FF2B5EF4-FFF2-40B4-BE49-F238E27FC236}">
                  <a16:creationId xmlns:a16="http://schemas.microsoft.com/office/drawing/2014/main" id="{3676C540-099C-D943-696B-27991B1FB3B1}"/>
                </a:ext>
              </a:extLst>
            </p:cNvPr>
            <p:cNvSpPr/>
            <p:nvPr/>
          </p:nvSpPr>
          <p:spPr>
            <a:xfrm>
              <a:off x="5012912" y="2934843"/>
              <a:ext cx="793904" cy="268836"/>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123" name="TextBox 122">
              <a:extLst>
                <a:ext uri="{FF2B5EF4-FFF2-40B4-BE49-F238E27FC236}">
                  <a16:creationId xmlns:a16="http://schemas.microsoft.com/office/drawing/2014/main" id="{9081BE13-DC49-ABDA-0938-F56067D8C5BC}"/>
                </a:ext>
              </a:extLst>
            </p:cNvPr>
            <p:cNvSpPr txBox="1"/>
            <p:nvPr/>
          </p:nvSpPr>
          <p:spPr>
            <a:xfrm>
              <a:off x="4337802" y="2967600"/>
              <a:ext cx="531967" cy="184666"/>
            </a:xfrm>
            <a:prstGeom prst="rect">
              <a:avLst/>
            </a:prstGeom>
            <a:noFill/>
            <a:effectLst/>
          </p:spPr>
          <p:txBody>
            <a:bodyPr wrap="square" lIns="0" tIns="0" rIns="0" bIns="0" rtlCol="0">
              <a:spAutoFit/>
            </a:bodyPr>
            <a:lstStyle/>
            <a:p>
              <a:r>
                <a:rPr lang="en-GB" sz="600" dirty="0">
                  <a:solidFill>
                    <a:schemeClr val="bg1">
                      <a:lumMod val="65000"/>
                    </a:schemeClr>
                  </a:solidFill>
                  <a:latin typeface="Avenir LT Pro 65 Medium" panose="020B0603020203020204" pitchFamily="34" charset="0"/>
                </a:rPr>
                <a:t>Product Green</a:t>
              </a:r>
            </a:p>
            <a:p>
              <a:r>
                <a:rPr lang="en-GB" sz="600" dirty="0">
                  <a:solidFill>
                    <a:schemeClr val="bg1">
                      <a:lumMod val="65000"/>
                    </a:schemeClr>
                  </a:solidFill>
                  <a:latin typeface="Avenir LT Pro 65 Medium" panose="020B0603020203020204" pitchFamily="34" charset="0"/>
                </a:rPr>
                <a:t>None</a:t>
              </a:r>
            </a:p>
          </p:txBody>
        </p:sp>
        <p:sp>
          <p:nvSpPr>
            <p:cNvPr id="124" name="TextBox 123">
              <a:extLst>
                <a:ext uri="{FF2B5EF4-FFF2-40B4-BE49-F238E27FC236}">
                  <a16:creationId xmlns:a16="http://schemas.microsoft.com/office/drawing/2014/main" id="{D69CE4CA-CEDD-7AE4-EC8C-0FA669A5D5F5}"/>
                </a:ext>
              </a:extLst>
            </p:cNvPr>
            <p:cNvSpPr txBox="1"/>
            <p:nvPr/>
          </p:nvSpPr>
          <p:spPr>
            <a:xfrm>
              <a:off x="5176521" y="2967600"/>
              <a:ext cx="637200" cy="184666"/>
            </a:xfrm>
            <a:prstGeom prst="rect">
              <a:avLst/>
            </a:prstGeom>
            <a:noFill/>
            <a:effectLst/>
          </p:spPr>
          <p:txBody>
            <a:bodyPr wrap="square" lIns="0" tIns="0" rIns="0" bIns="0" rtlCol="0">
              <a:spAutoFit/>
            </a:bodyPr>
            <a:lstStyle/>
            <a:p>
              <a:r>
                <a:rPr lang="en-GB" sz="600" dirty="0">
                  <a:solidFill>
                    <a:schemeClr val="bg1">
                      <a:lumMod val="65000"/>
                    </a:schemeClr>
                  </a:solidFill>
                  <a:latin typeface="Avenir LT Pro 65 Medium" panose="020B0603020203020204" pitchFamily="34" charset="0"/>
                </a:rPr>
                <a:t>Product Cyan</a:t>
              </a:r>
            </a:p>
            <a:p>
              <a:r>
                <a:rPr lang="en-GB" sz="600" dirty="0">
                  <a:solidFill>
                    <a:schemeClr val="bg1">
                      <a:lumMod val="65000"/>
                    </a:schemeClr>
                  </a:solidFill>
                  <a:latin typeface="Avenir LT Pro 65 Medium" panose="020B0603020203020204" pitchFamily="34" charset="0"/>
                </a:rPr>
                <a:t>None</a:t>
              </a:r>
              <a:endParaRPr lang="en-GB" sz="700" dirty="0">
                <a:solidFill>
                  <a:schemeClr val="bg1">
                    <a:lumMod val="65000"/>
                  </a:schemeClr>
                </a:solidFill>
                <a:latin typeface="Avenir LT Pro 65 Medium" panose="020B0603020203020204" pitchFamily="34" charset="0"/>
              </a:endParaRPr>
            </a:p>
          </p:txBody>
        </p:sp>
        <p:pic>
          <p:nvPicPr>
            <p:cNvPr id="125" name="Graphic 124" descr="Balloons with solid fill">
              <a:extLst>
                <a:ext uri="{FF2B5EF4-FFF2-40B4-BE49-F238E27FC236}">
                  <a16:creationId xmlns:a16="http://schemas.microsoft.com/office/drawing/2014/main" id="{CF052AAD-CA69-DA20-B321-7E4D5C5E82F8}"/>
                </a:ext>
              </a:extLst>
            </p:cNvPr>
            <p:cNvPicPr>
              <a:picLocks noChangeAspect="1"/>
            </p:cNvPicPr>
            <p:nvPr/>
          </p:nvPicPr>
          <p:blipFill>
            <a:blip r:embed="rId22" cstate="print">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5019734" y="2991185"/>
              <a:ext cx="144000" cy="144000"/>
            </a:xfrm>
            <a:prstGeom prst="rect">
              <a:avLst/>
            </a:prstGeom>
            <a:effectLst/>
          </p:spPr>
        </p:pic>
        <p:pic>
          <p:nvPicPr>
            <p:cNvPr id="126" name="Graphic 125" descr="Dog with solid fill">
              <a:extLst>
                <a:ext uri="{FF2B5EF4-FFF2-40B4-BE49-F238E27FC236}">
                  <a16:creationId xmlns:a16="http://schemas.microsoft.com/office/drawing/2014/main" id="{29E9F2D4-ECB1-134E-E7EC-5DE246A63278}"/>
                </a:ext>
              </a:extLst>
            </p:cNvPr>
            <p:cNvPicPr>
              <a:picLocks noChangeAspect="1"/>
            </p:cNvPicPr>
            <p:nvPr/>
          </p:nvPicPr>
          <p:blipFill>
            <a:blip r:embed="rId32" cstate="print">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4195776" y="3009069"/>
              <a:ext cx="144000" cy="144000"/>
            </a:xfrm>
            <a:prstGeom prst="rect">
              <a:avLst/>
            </a:prstGeom>
            <a:effectLst/>
          </p:spPr>
        </p:pic>
        <p:sp>
          <p:nvSpPr>
            <p:cNvPr id="128" name="TextBox 127">
              <a:extLst>
                <a:ext uri="{FF2B5EF4-FFF2-40B4-BE49-F238E27FC236}">
                  <a16:creationId xmlns:a16="http://schemas.microsoft.com/office/drawing/2014/main" id="{20CCA867-CB5B-6F5A-F46E-F31C0B3B222D}"/>
                </a:ext>
              </a:extLst>
            </p:cNvPr>
            <p:cNvSpPr txBox="1">
              <a:spLocks noChangeAspect="1"/>
            </p:cNvSpPr>
            <p:nvPr/>
          </p:nvSpPr>
          <p:spPr>
            <a:xfrm>
              <a:off x="5713417" y="2934843"/>
              <a:ext cx="90000" cy="90000"/>
            </a:xfrm>
            <a:prstGeom prst="rect">
              <a:avLst/>
            </a:prstGeom>
            <a:solidFill>
              <a:schemeClr val="accent6">
                <a:lumMod val="75000"/>
              </a:schemeClr>
            </a:solidFill>
            <a:ln>
              <a:noFill/>
            </a:ln>
            <a:effectLst/>
          </p:spPr>
          <p:txBody>
            <a:bodyPr wrap="none" lIns="0" tIns="0" rIns="0" bIns="0" rtlCol="0" anchor="ctr">
              <a:noAutofit/>
            </a:bodyPr>
            <a:lstStyle/>
            <a:p>
              <a:pPr algn="ctr"/>
              <a:r>
                <a:rPr lang="en-GB" sz="500" dirty="0">
                  <a:solidFill>
                    <a:schemeClr val="bg1"/>
                  </a:solidFill>
                  <a:latin typeface="Avenir LT Pro 65 Medium" panose="020B0603020203020204" pitchFamily="34" charset="0"/>
                  <a:cs typeface="Arial" panose="020B0604020202020204" pitchFamily="34" charset="0"/>
                  <a:sym typeface="Wingdings" panose="05000000000000000000" pitchFamily="2" charset="2"/>
                </a:rPr>
                <a:t>+</a:t>
              </a:r>
              <a:endParaRPr lang="en-GB" sz="500" dirty="0">
                <a:solidFill>
                  <a:schemeClr val="bg1"/>
                </a:solidFill>
                <a:latin typeface="Avenir LT Pro 65 Medium" panose="020B0603020203020204" pitchFamily="34" charset="0"/>
                <a:cs typeface="Arial" panose="020B0604020202020204" pitchFamily="34" charset="0"/>
              </a:endParaRPr>
            </a:p>
          </p:txBody>
        </p:sp>
        <p:pic>
          <p:nvPicPr>
            <p:cNvPr id="129" name="Graphic 128" descr="Bottle with solid fill">
              <a:extLst>
                <a:ext uri="{FF2B5EF4-FFF2-40B4-BE49-F238E27FC236}">
                  <a16:creationId xmlns:a16="http://schemas.microsoft.com/office/drawing/2014/main" id="{66E5C1F3-D4AA-4086-39C4-DD5A511FCDF9}"/>
                </a:ext>
              </a:extLst>
            </p:cNvPr>
            <p:cNvPicPr>
              <a:picLocks noChangeAspect="1"/>
            </p:cNvPicPr>
            <p:nvPr/>
          </p:nvPicPr>
          <p:blipFill>
            <a:blip r:embed="rId34" cstate="print">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4157506" y="2244814"/>
              <a:ext cx="201688" cy="180000"/>
            </a:xfrm>
            <a:prstGeom prst="rect">
              <a:avLst/>
            </a:prstGeom>
            <a:effectLst/>
          </p:spPr>
        </p:pic>
        <p:sp>
          <p:nvSpPr>
            <p:cNvPr id="130" name="Rectangle 129">
              <a:extLst>
                <a:ext uri="{FF2B5EF4-FFF2-40B4-BE49-F238E27FC236}">
                  <a16:creationId xmlns:a16="http://schemas.microsoft.com/office/drawing/2014/main" id="{EEE51280-D3B8-9458-CBB1-594D5E09DA29}"/>
                </a:ext>
              </a:extLst>
            </p:cNvPr>
            <p:cNvSpPr>
              <a:spLocks noChangeAspect="1"/>
            </p:cNvSpPr>
            <p:nvPr/>
          </p:nvSpPr>
          <p:spPr>
            <a:xfrm>
              <a:off x="5713417" y="2571279"/>
              <a:ext cx="90000" cy="90000"/>
            </a:xfrm>
            <a:prstGeom prst="rect">
              <a:avLst/>
            </a:prstGeom>
            <a:solidFill>
              <a:srgbClr val="3333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GB" sz="500" dirty="0">
                  <a:latin typeface="Avenir LT Pro 65 Medium" panose="020B0603020203020204" pitchFamily="34" charset="0"/>
                </a:rPr>
                <a:t>2</a:t>
              </a:r>
            </a:p>
          </p:txBody>
        </p:sp>
        <p:sp>
          <p:nvSpPr>
            <p:cNvPr id="131" name="Rectangle 130">
              <a:extLst>
                <a:ext uri="{FF2B5EF4-FFF2-40B4-BE49-F238E27FC236}">
                  <a16:creationId xmlns:a16="http://schemas.microsoft.com/office/drawing/2014/main" id="{DC2E3239-5F99-B0F2-F01F-C815B0224879}"/>
                </a:ext>
              </a:extLst>
            </p:cNvPr>
            <p:cNvSpPr/>
            <p:nvPr/>
          </p:nvSpPr>
          <p:spPr>
            <a:xfrm>
              <a:off x="4172664" y="3262763"/>
              <a:ext cx="1638349" cy="26883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pic>
          <p:nvPicPr>
            <p:cNvPr id="132" name="Graphic 131" descr="Email with solid fill">
              <a:extLst>
                <a:ext uri="{FF2B5EF4-FFF2-40B4-BE49-F238E27FC236}">
                  <a16:creationId xmlns:a16="http://schemas.microsoft.com/office/drawing/2014/main" id="{9A93A59C-0671-9283-B064-4C34212CE246}"/>
                </a:ext>
              </a:extLst>
            </p:cNvPr>
            <p:cNvPicPr>
              <a:picLocks noChangeAspect="1"/>
            </p:cNvPicPr>
            <p:nvPr/>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4771120" y="3328664"/>
              <a:ext cx="138150" cy="138150"/>
            </a:xfrm>
            <a:prstGeom prst="rect">
              <a:avLst/>
            </a:prstGeom>
            <a:effectLst/>
          </p:spPr>
        </p:pic>
        <p:pic>
          <p:nvPicPr>
            <p:cNvPr id="133" name="Graphic 132" descr="Send with solid fill">
              <a:extLst>
                <a:ext uri="{FF2B5EF4-FFF2-40B4-BE49-F238E27FC236}">
                  <a16:creationId xmlns:a16="http://schemas.microsoft.com/office/drawing/2014/main" id="{DA04CDA2-B3B0-2AB1-1F7D-9C2F7837670A}"/>
                </a:ext>
              </a:extLst>
            </p:cNvPr>
            <p:cNvPicPr>
              <a:picLocks noChangeAspect="1"/>
            </p:cNvPicPr>
            <p:nvPr/>
          </p:nvPicPr>
          <p:blipFill>
            <a:blip r:embed="rId37" cstate="print">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5607829" y="3328664"/>
              <a:ext cx="138150" cy="138150"/>
            </a:xfrm>
            <a:prstGeom prst="rect">
              <a:avLst/>
            </a:prstGeom>
            <a:effectLst/>
          </p:spPr>
        </p:pic>
        <p:pic>
          <p:nvPicPr>
            <p:cNvPr id="134" name="Graphic 133" descr="Chat bubble with solid fill">
              <a:extLst>
                <a:ext uri="{FF2B5EF4-FFF2-40B4-BE49-F238E27FC236}">
                  <a16:creationId xmlns:a16="http://schemas.microsoft.com/office/drawing/2014/main" id="{073BC4AF-A428-114E-17DE-EC0AB6C03C53}"/>
                </a:ext>
              </a:extLst>
            </p:cNvPr>
            <p:cNvPicPr>
              <a:picLocks noChangeAspect="1"/>
            </p:cNvPicPr>
            <p:nvPr/>
          </p:nvPicPr>
          <p:blipFill>
            <a:blip r:embed="rId39" cstate="print">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5328926" y="3328664"/>
              <a:ext cx="138150" cy="138150"/>
            </a:xfrm>
            <a:prstGeom prst="rect">
              <a:avLst/>
            </a:prstGeom>
            <a:effectLst/>
          </p:spPr>
        </p:pic>
        <p:pic>
          <p:nvPicPr>
            <p:cNvPr id="135" name="Graphic 134" descr="Receiver with solid fill">
              <a:extLst>
                <a:ext uri="{FF2B5EF4-FFF2-40B4-BE49-F238E27FC236}">
                  <a16:creationId xmlns:a16="http://schemas.microsoft.com/office/drawing/2014/main" id="{FB9DB2E9-D561-F76A-B54C-51969A0ADCC3}"/>
                </a:ext>
              </a:extLst>
            </p:cNvPr>
            <p:cNvPicPr>
              <a:picLocks noChangeAspect="1"/>
            </p:cNvPicPr>
            <p:nvPr/>
          </p:nvPicPr>
          <p:blipFill>
            <a:blip r:embed="rId41" cstate="print">
              <a:extLst>
                <a:ext uri="{28A0092B-C50C-407E-A947-70E740481C1C}">
                  <a14:useLocalDpi xmlns:a14="http://schemas.microsoft.com/office/drawing/2010/main"/>
                </a:ext>
                <a:ext uri="{96DAC541-7B7A-43D3-8B79-37D633B846F1}">
                  <asvg:svgBlip xmlns:asvg="http://schemas.microsoft.com/office/drawing/2016/SVG/main" r:embed="rId42"/>
                </a:ext>
              </a:extLst>
            </a:blip>
            <a:stretch>
              <a:fillRect/>
            </a:stretch>
          </p:blipFill>
          <p:spPr>
            <a:xfrm>
              <a:off x="5050023" y="3328664"/>
              <a:ext cx="138150" cy="138150"/>
            </a:xfrm>
            <a:prstGeom prst="rect">
              <a:avLst/>
            </a:prstGeom>
            <a:effectLst/>
          </p:spPr>
        </p:pic>
        <p:sp>
          <p:nvSpPr>
            <p:cNvPr id="136" name="TextBox 135">
              <a:extLst>
                <a:ext uri="{FF2B5EF4-FFF2-40B4-BE49-F238E27FC236}">
                  <a16:creationId xmlns:a16="http://schemas.microsoft.com/office/drawing/2014/main" id="{3F2C3A25-E878-D986-B6DF-DEAA19B9C831}"/>
                </a:ext>
              </a:extLst>
            </p:cNvPr>
            <p:cNvSpPr txBox="1"/>
            <p:nvPr/>
          </p:nvSpPr>
          <p:spPr>
            <a:xfrm>
              <a:off x="4154786" y="3264940"/>
              <a:ext cx="624783" cy="276999"/>
            </a:xfrm>
            <a:prstGeom prst="rect">
              <a:avLst/>
            </a:prstGeom>
            <a:noFill/>
            <a:effectLst/>
          </p:spPr>
          <p:txBody>
            <a:bodyPr wrap="square" rtlCol="0">
              <a:spAutoFit/>
            </a:bodyPr>
            <a:lstStyle/>
            <a:p>
              <a:pPr algn="ctr"/>
              <a:r>
                <a:rPr lang="en-GB" sz="600" dirty="0">
                  <a:latin typeface="Avenir LT Pro 65 Medium" panose="020B0603020203020204" pitchFamily="34" charset="0"/>
                </a:rPr>
                <a:t>Click to start contact</a:t>
              </a:r>
              <a:endParaRPr lang="en-GB" sz="700" dirty="0">
                <a:latin typeface="Avenir LT Pro 65 Medium" panose="020B0603020203020204" pitchFamily="34" charset="0"/>
              </a:endParaRPr>
            </a:p>
          </p:txBody>
        </p:sp>
        <p:pic>
          <p:nvPicPr>
            <p:cNvPr id="156" name="Graphic 155" descr="House with solid fill">
              <a:extLst>
                <a:ext uri="{FF2B5EF4-FFF2-40B4-BE49-F238E27FC236}">
                  <a16:creationId xmlns:a16="http://schemas.microsoft.com/office/drawing/2014/main" id="{0F70CC63-6BF7-9D1A-43E5-1BAFC2AF605B}"/>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424303" y="3223042"/>
              <a:ext cx="112788" cy="112788"/>
            </a:xfrm>
            <a:prstGeom prst="rect">
              <a:avLst/>
            </a:prstGeom>
          </p:spPr>
        </p:pic>
        <p:sp>
          <p:nvSpPr>
            <p:cNvPr id="157" name="TextBox 156">
              <a:extLst>
                <a:ext uri="{FF2B5EF4-FFF2-40B4-BE49-F238E27FC236}">
                  <a16:creationId xmlns:a16="http://schemas.microsoft.com/office/drawing/2014/main" id="{38D78B15-13C6-6C91-5DCF-BC717DE3954D}"/>
                </a:ext>
              </a:extLst>
            </p:cNvPr>
            <p:cNvSpPr txBox="1"/>
            <p:nvPr/>
          </p:nvSpPr>
          <p:spPr>
            <a:xfrm>
              <a:off x="2107665" y="1363660"/>
              <a:ext cx="89781" cy="76944"/>
            </a:xfrm>
            <a:prstGeom prst="rect">
              <a:avLst/>
            </a:prstGeom>
            <a:solidFill>
              <a:schemeClr val="accent6">
                <a:lumMod val="75000"/>
              </a:schemeClr>
            </a:solidFill>
            <a:effectLst/>
          </p:spPr>
          <p:txBody>
            <a:bodyPr wrap="none" lIns="23025" tIns="0" rIns="23025" bIns="0" rtlCol="0">
              <a:spAutoFit/>
            </a:bodyPr>
            <a:lstStyle/>
            <a:p>
              <a:pPr algn="ctr"/>
              <a:r>
                <a:rPr lang="en-GB" sz="500" dirty="0">
                  <a:solidFill>
                    <a:schemeClr val="bg1"/>
                  </a:solidFill>
                  <a:latin typeface="Avenir LT Pro 65 Medium" panose="020B0603020203020204" pitchFamily="34" charset="0"/>
                  <a:cs typeface="Arial" panose="020B0604020202020204" pitchFamily="34" charset="0"/>
                  <a:sym typeface="Wingdings" panose="05000000000000000000" pitchFamily="2" charset="2"/>
                </a:rPr>
                <a:t>+</a:t>
              </a:r>
              <a:endParaRPr lang="en-GB" sz="500" dirty="0">
                <a:solidFill>
                  <a:schemeClr val="bg1"/>
                </a:solidFill>
                <a:latin typeface="Avenir LT Pro 65 Medium" panose="020B0603020203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D67695EC-90DF-622A-33F9-1010CA765594}"/>
                </a:ext>
              </a:extLst>
            </p:cNvPr>
            <p:cNvSpPr txBox="1"/>
            <p:nvPr/>
          </p:nvSpPr>
          <p:spPr>
            <a:xfrm>
              <a:off x="2107665" y="2483764"/>
              <a:ext cx="89781" cy="76944"/>
            </a:xfrm>
            <a:prstGeom prst="rect">
              <a:avLst/>
            </a:prstGeom>
            <a:solidFill>
              <a:schemeClr val="accent6">
                <a:lumMod val="75000"/>
              </a:schemeClr>
            </a:solidFill>
            <a:effectLst/>
          </p:spPr>
          <p:txBody>
            <a:bodyPr wrap="none" lIns="23025" tIns="0" rIns="23025" bIns="0" rtlCol="0">
              <a:spAutoFit/>
            </a:bodyPr>
            <a:lstStyle/>
            <a:p>
              <a:pPr algn="ctr"/>
              <a:r>
                <a:rPr lang="en-GB" sz="500" dirty="0">
                  <a:solidFill>
                    <a:schemeClr val="bg1"/>
                  </a:solidFill>
                  <a:latin typeface="Avenir LT Pro 65 Medium" panose="020B0603020203020204" pitchFamily="34" charset="0"/>
                  <a:cs typeface="Arial" panose="020B0604020202020204" pitchFamily="34" charset="0"/>
                  <a:sym typeface="Wingdings" panose="05000000000000000000" pitchFamily="2" charset="2"/>
                </a:rPr>
                <a:t>+</a:t>
              </a:r>
              <a:endParaRPr lang="en-GB" sz="500" dirty="0">
                <a:solidFill>
                  <a:schemeClr val="bg1"/>
                </a:solidFill>
                <a:latin typeface="Avenir LT Pro 65 Medium" panose="020B0603020203020204" pitchFamily="34" charset="0"/>
                <a:cs typeface="Arial" panose="020B0604020202020204" pitchFamily="34" charset="0"/>
              </a:endParaRPr>
            </a:p>
          </p:txBody>
        </p:sp>
        <p:sp>
          <p:nvSpPr>
            <p:cNvPr id="74" name="Rectangle 73">
              <a:extLst>
                <a:ext uri="{FF2B5EF4-FFF2-40B4-BE49-F238E27FC236}">
                  <a16:creationId xmlns:a16="http://schemas.microsoft.com/office/drawing/2014/main" id="{6872EC5A-FBC3-DFE0-E3FB-5B3AE2E10E24}"/>
                </a:ext>
              </a:extLst>
            </p:cNvPr>
            <p:cNvSpPr/>
            <p:nvPr/>
          </p:nvSpPr>
          <p:spPr>
            <a:xfrm rot="5400000">
              <a:off x="5353756" y="3185922"/>
              <a:ext cx="45719" cy="860400"/>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161" name="Rectangle 160">
              <a:extLst>
                <a:ext uri="{FF2B5EF4-FFF2-40B4-BE49-F238E27FC236}">
                  <a16:creationId xmlns:a16="http://schemas.microsoft.com/office/drawing/2014/main" id="{CEEC78DB-79EF-78FD-8D9C-10300E55CC5F}"/>
                </a:ext>
              </a:extLst>
            </p:cNvPr>
            <p:cNvSpPr/>
            <p:nvPr/>
          </p:nvSpPr>
          <p:spPr>
            <a:xfrm>
              <a:off x="4123301" y="3633345"/>
              <a:ext cx="780624" cy="27861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78" name="TextBox 77">
              <a:extLst>
                <a:ext uri="{FF2B5EF4-FFF2-40B4-BE49-F238E27FC236}">
                  <a16:creationId xmlns:a16="http://schemas.microsoft.com/office/drawing/2014/main" id="{C1A9ED01-C5BD-0728-9B29-3EC4C5EA7FDA}"/>
                </a:ext>
              </a:extLst>
            </p:cNvPr>
            <p:cNvSpPr txBox="1"/>
            <p:nvPr/>
          </p:nvSpPr>
          <p:spPr>
            <a:xfrm>
              <a:off x="4324471" y="3627991"/>
              <a:ext cx="574348" cy="303536"/>
            </a:xfrm>
            <a:prstGeom prst="rect">
              <a:avLst/>
            </a:prstGeom>
            <a:noFill/>
            <a:effectLst/>
          </p:spPr>
          <p:txBody>
            <a:bodyPr wrap="square" lIns="0" tIns="36000" rIns="0" bIns="36000" rtlCol="0">
              <a:spAutoFit/>
            </a:bodyPr>
            <a:lstStyle/>
            <a:p>
              <a:r>
                <a:rPr lang="en-GB" sz="500" b="1" dirty="0">
                  <a:latin typeface="Avenir LT Pro 65 Medium" panose="020B0603020203020204" pitchFamily="34" charset="0"/>
                </a:rPr>
                <a:t>21</a:t>
              </a:r>
              <a:r>
                <a:rPr lang="en-GB" sz="500" b="1" baseline="30000" dirty="0">
                  <a:latin typeface="Avenir LT Pro 65 Medium" panose="020B0603020203020204" pitchFamily="34" charset="0"/>
                </a:rPr>
                <a:t>st</a:t>
              </a:r>
              <a:r>
                <a:rPr lang="en-GB" sz="500" b="1" dirty="0">
                  <a:latin typeface="Avenir LT Pro 65 Medium" panose="020B0603020203020204" pitchFamily="34" charset="0"/>
                </a:rPr>
                <a:t> August 2023</a:t>
              </a:r>
            </a:p>
            <a:p>
              <a:r>
                <a:rPr lang="en-GB" sz="500" dirty="0">
                  <a:latin typeface="Avenir LT Pro 65 Medium" panose="020B0603020203020204" pitchFamily="34" charset="0"/>
                </a:rPr>
                <a:t>Replacement card issued</a:t>
              </a:r>
            </a:p>
          </p:txBody>
        </p:sp>
        <p:pic>
          <p:nvPicPr>
            <p:cNvPr id="91" name="Graphic 90" descr="Envelope with solid fill">
              <a:extLst>
                <a:ext uri="{FF2B5EF4-FFF2-40B4-BE49-F238E27FC236}">
                  <a16:creationId xmlns:a16="http://schemas.microsoft.com/office/drawing/2014/main" id="{89B2F408-33F1-E925-662B-2643DB26E398}"/>
                </a:ext>
              </a:extLst>
            </p:cNvPr>
            <p:cNvPicPr>
              <a:picLocks noChangeAspect="1"/>
            </p:cNvPicPr>
            <p:nvPr/>
          </p:nvPicPr>
          <p:blipFill>
            <a:blip r:embed="rId45" cstate="print">
              <a:extLst>
                <a:ext uri="{28A0092B-C50C-407E-A947-70E740481C1C}">
                  <a14:useLocalDpi xmlns:a14="http://schemas.microsoft.com/office/drawing/2010/main"/>
                </a:ext>
                <a:ext uri="{96DAC541-7B7A-43D3-8B79-37D633B846F1}">
                  <asvg:svgBlip xmlns:asvg="http://schemas.microsoft.com/office/drawing/2016/SVG/main" r:embed="rId46"/>
                </a:ext>
              </a:extLst>
            </a:blip>
            <a:stretch>
              <a:fillRect/>
            </a:stretch>
          </p:blipFill>
          <p:spPr>
            <a:xfrm>
              <a:off x="4158155" y="3662927"/>
              <a:ext cx="138150" cy="138150"/>
            </a:xfrm>
            <a:prstGeom prst="rect">
              <a:avLst/>
            </a:prstGeom>
            <a:effectLst/>
          </p:spPr>
        </p:pic>
        <p:sp>
          <p:nvSpPr>
            <p:cNvPr id="162" name="Rectangle 161">
              <a:extLst>
                <a:ext uri="{FF2B5EF4-FFF2-40B4-BE49-F238E27FC236}">
                  <a16:creationId xmlns:a16="http://schemas.microsoft.com/office/drawing/2014/main" id="{B2D15422-BE83-A6BC-1D18-EE98A7819380}"/>
                </a:ext>
              </a:extLst>
            </p:cNvPr>
            <p:cNvSpPr/>
            <p:nvPr/>
          </p:nvSpPr>
          <p:spPr>
            <a:xfrm>
              <a:off x="3300188" y="3633345"/>
              <a:ext cx="780624" cy="27861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163" name="Rectangle 162">
              <a:extLst>
                <a:ext uri="{FF2B5EF4-FFF2-40B4-BE49-F238E27FC236}">
                  <a16:creationId xmlns:a16="http://schemas.microsoft.com/office/drawing/2014/main" id="{15E7C364-D577-6358-C617-DAB77546B814}"/>
                </a:ext>
              </a:extLst>
            </p:cNvPr>
            <p:cNvSpPr/>
            <p:nvPr/>
          </p:nvSpPr>
          <p:spPr>
            <a:xfrm>
              <a:off x="2426107" y="3633345"/>
              <a:ext cx="831592" cy="27861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80" name="TextBox 79">
              <a:extLst>
                <a:ext uri="{FF2B5EF4-FFF2-40B4-BE49-F238E27FC236}">
                  <a16:creationId xmlns:a16="http://schemas.microsoft.com/office/drawing/2014/main" id="{7A5CA625-36B4-7941-F9D4-7C2FDEE247BB}"/>
                </a:ext>
              </a:extLst>
            </p:cNvPr>
            <p:cNvSpPr txBox="1"/>
            <p:nvPr/>
          </p:nvSpPr>
          <p:spPr>
            <a:xfrm>
              <a:off x="3486964" y="3627991"/>
              <a:ext cx="562677" cy="303536"/>
            </a:xfrm>
            <a:prstGeom prst="rect">
              <a:avLst/>
            </a:prstGeom>
            <a:noFill/>
            <a:effectLst/>
          </p:spPr>
          <p:txBody>
            <a:bodyPr wrap="square" lIns="0" tIns="36000" rIns="0" bIns="36000" rtlCol="0">
              <a:spAutoFit/>
            </a:bodyPr>
            <a:lstStyle/>
            <a:p>
              <a:r>
                <a:rPr lang="en-GB" sz="500" b="1" dirty="0">
                  <a:latin typeface="Avenir LT Pro 65 Medium" panose="020B0603020203020204" pitchFamily="34" charset="0"/>
                </a:rPr>
                <a:t>13</a:t>
              </a:r>
              <a:r>
                <a:rPr lang="en-GB" sz="500" b="1" baseline="30000" dirty="0">
                  <a:latin typeface="Avenir LT Pro 65 Medium" panose="020B0603020203020204" pitchFamily="34" charset="0"/>
                </a:rPr>
                <a:t>th</a:t>
              </a:r>
              <a:r>
                <a:rPr lang="en-GB" sz="500" b="1" dirty="0">
                  <a:latin typeface="Avenir LT Pro 65 Medium" panose="020B0603020203020204" pitchFamily="34" charset="0"/>
                </a:rPr>
                <a:t> January 2023</a:t>
              </a:r>
            </a:p>
            <a:p>
              <a:r>
                <a:rPr lang="en-GB" sz="500" dirty="0">
                  <a:latin typeface="Avenir LT Pro 65 Medium" panose="020B0603020203020204" pitchFamily="34" charset="0"/>
                </a:rPr>
                <a:t>Product GREEN Delivery</a:t>
              </a:r>
            </a:p>
          </p:txBody>
        </p:sp>
        <p:sp>
          <p:nvSpPr>
            <p:cNvPr id="82" name="TextBox 81">
              <a:extLst>
                <a:ext uri="{FF2B5EF4-FFF2-40B4-BE49-F238E27FC236}">
                  <a16:creationId xmlns:a16="http://schemas.microsoft.com/office/drawing/2014/main" id="{B70D8791-3A5E-7EE0-FCA6-9C30047CCBB0}"/>
                </a:ext>
              </a:extLst>
            </p:cNvPr>
            <p:cNvSpPr txBox="1"/>
            <p:nvPr/>
          </p:nvSpPr>
          <p:spPr>
            <a:xfrm>
              <a:off x="2627231" y="3627991"/>
              <a:ext cx="574348" cy="303536"/>
            </a:xfrm>
            <a:prstGeom prst="rect">
              <a:avLst/>
            </a:prstGeom>
            <a:noFill/>
            <a:effectLst/>
          </p:spPr>
          <p:txBody>
            <a:bodyPr wrap="square" lIns="0" tIns="36000" rIns="0" bIns="36000" rtlCol="0">
              <a:spAutoFit/>
            </a:bodyPr>
            <a:lstStyle/>
            <a:p>
              <a:r>
                <a:rPr lang="en-GB" sz="500" b="1" dirty="0">
                  <a:latin typeface="Avenir LT Pro 65 Medium" panose="020B0603020203020204" pitchFamily="34" charset="0"/>
                </a:rPr>
                <a:t>12</a:t>
              </a:r>
              <a:r>
                <a:rPr lang="en-GB" sz="500" b="1" baseline="30000" dirty="0">
                  <a:latin typeface="Avenir LT Pro 65 Medium" panose="020B0603020203020204" pitchFamily="34" charset="0"/>
                </a:rPr>
                <a:t>th</a:t>
              </a:r>
              <a:r>
                <a:rPr lang="en-GB" sz="500" b="1" dirty="0">
                  <a:latin typeface="Avenir LT Pro 65 Medium" panose="020B0603020203020204" pitchFamily="34" charset="0"/>
                </a:rPr>
                <a:t> July 2023</a:t>
              </a:r>
            </a:p>
            <a:p>
              <a:r>
                <a:rPr lang="en-GB" sz="500" dirty="0">
                  <a:latin typeface="Avenir LT Pro 65 Medium" panose="020B0603020203020204" pitchFamily="34" charset="0"/>
                </a:rPr>
                <a:t>Product MAGENTA follow-up call</a:t>
              </a:r>
            </a:p>
          </p:txBody>
        </p:sp>
        <p:pic>
          <p:nvPicPr>
            <p:cNvPr id="88" name="Graphic 87" descr="Chat with solid fill">
              <a:extLst>
                <a:ext uri="{FF2B5EF4-FFF2-40B4-BE49-F238E27FC236}">
                  <a16:creationId xmlns:a16="http://schemas.microsoft.com/office/drawing/2014/main" id="{D31460DD-1109-ECAE-4DE3-31227E090EF5}"/>
                </a:ext>
              </a:extLst>
            </p:cNvPr>
            <p:cNvPicPr>
              <a:picLocks noChangeAspect="1"/>
            </p:cNvPicPr>
            <p:nvPr/>
          </p:nvPicPr>
          <p:blipFill>
            <a:blip r:embed="rId47" cstate="print">
              <a:extLst>
                <a:ext uri="{28A0092B-C50C-407E-A947-70E740481C1C}">
                  <a14:useLocalDpi xmlns:a14="http://schemas.microsoft.com/office/drawing/2010/main"/>
                </a:ext>
                <a:ext uri="{96DAC541-7B7A-43D3-8B79-37D633B846F1}">
                  <asvg:svgBlip xmlns:asvg="http://schemas.microsoft.com/office/drawing/2016/SVG/main" r:embed="rId48"/>
                </a:ext>
              </a:extLst>
            </a:blip>
            <a:stretch>
              <a:fillRect/>
            </a:stretch>
          </p:blipFill>
          <p:spPr>
            <a:xfrm>
              <a:off x="2457315" y="3662927"/>
              <a:ext cx="138150" cy="138150"/>
            </a:xfrm>
            <a:prstGeom prst="rect">
              <a:avLst/>
            </a:prstGeom>
            <a:effectLst/>
          </p:spPr>
        </p:pic>
        <p:pic>
          <p:nvPicPr>
            <p:cNvPr id="89" name="Graphic 88" descr="Shopping cart with solid fill">
              <a:extLst>
                <a:ext uri="{FF2B5EF4-FFF2-40B4-BE49-F238E27FC236}">
                  <a16:creationId xmlns:a16="http://schemas.microsoft.com/office/drawing/2014/main" id="{0364C2C9-452B-9C99-E5D1-15336C150919}"/>
                </a:ext>
              </a:extLst>
            </p:cNvPr>
            <p:cNvPicPr>
              <a:picLocks noChangeAspect="1"/>
            </p:cNvPicPr>
            <p:nvPr/>
          </p:nvPicPr>
          <p:blipFill>
            <a:blip r:embed="rId49" cstate="print">
              <a:extLst>
                <a:ext uri="{28A0092B-C50C-407E-A947-70E740481C1C}">
                  <a14:useLocalDpi xmlns:a14="http://schemas.microsoft.com/office/drawing/2010/main"/>
                </a:ext>
                <a:ext uri="{96DAC541-7B7A-43D3-8B79-37D633B846F1}">
                  <asvg:svgBlip xmlns:asvg="http://schemas.microsoft.com/office/drawing/2016/SVG/main" r:embed="rId50"/>
                </a:ext>
              </a:extLst>
            </a:blip>
            <a:stretch>
              <a:fillRect/>
            </a:stretch>
          </p:blipFill>
          <p:spPr>
            <a:xfrm>
              <a:off x="3323584" y="3662927"/>
              <a:ext cx="138150" cy="138150"/>
            </a:xfrm>
            <a:prstGeom prst="rect">
              <a:avLst/>
            </a:prstGeom>
            <a:effectLst/>
          </p:spPr>
        </p:pic>
        <p:sp>
          <p:nvSpPr>
            <p:cNvPr id="164" name="Rectangle 163">
              <a:extLst>
                <a:ext uri="{FF2B5EF4-FFF2-40B4-BE49-F238E27FC236}">
                  <a16:creationId xmlns:a16="http://schemas.microsoft.com/office/drawing/2014/main" id="{A7CC214A-F0AC-D01A-F489-C10CC84D2719}"/>
                </a:ext>
              </a:extLst>
            </p:cNvPr>
            <p:cNvSpPr/>
            <p:nvPr/>
          </p:nvSpPr>
          <p:spPr>
            <a:xfrm>
              <a:off x="1582950" y="3633345"/>
              <a:ext cx="801091" cy="27861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84" name="TextBox 83">
              <a:extLst>
                <a:ext uri="{FF2B5EF4-FFF2-40B4-BE49-F238E27FC236}">
                  <a16:creationId xmlns:a16="http://schemas.microsoft.com/office/drawing/2014/main" id="{1557C46B-612A-0089-E298-9D0F755C7623}"/>
                </a:ext>
              </a:extLst>
            </p:cNvPr>
            <p:cNvSpPr txBox="1"/>
            <p:nvPr/>
          </p:nvSpPr>
          <p:spPr>
            <a:xfrm>
              <a:off x="1775662" y="3627991"/>
              <a:ext cx="590307" cy="303536"/>
            </a:xfrm>
            <a:prstGeom prst="rect">
              <a:avLst/>
            </a:prstGeom>
            <a:noFill/>
            <a:effectLst/>
          </p:spPr>
          <p:txBody>
            <a:bodyPr wrap="square" lIns="0" tIns="36000" rIns="0" bIns="36000" rtlCol="0">
              <a:spAutoFit/>
            </a:bodyPr>
            <a:lstStyle/>
            <a:p>
              <a:r>
                <a:rPr lang="en-GB" sz="500" b="1" dirty="0">
                  <a:latin typeface="Avenir LT Pro 65 Medium" panose="020B0603020203020204" pitchFamily="34" charset="0"/>
                </a:rPr>
                <a:t>6</a:t>
              </a:r>
              <a:r>
                <a:rPr lang="en-GB" sz="500" b="1" baseline="30000" dirty="0">
                  <a:latin typeface="Avenir LT Pro 65 Medium" panose="020B0603020203020204" pitchFamily="34" charset="0"/>
                </a:rPr>
                <a:t>th</a:t>
              </a:r>
              <a:r>
                <a:rPr lang="en-GB" sz="500" b="1" dirty="0">
                  <a:latin typeface="Avenir LT Pro 65 Medium" panose="020B0603020203020204" pitchFamily="34" charset="0"/>
                </a:rPr>
                <a:t> July 2023</a:t>
              </a:r>
            </a:p>
            <a:p>
              <a:r>
                <a:rPr lang="en-GB" sz="500" dirty="0">
                  <a:latin typeface="Avenir LT Pro 65 Medium" panose="020B0603020203020204" pitchFamily="34" charset="0"/>
                </a:rPr>
                <a:t>Product MAGENTA appointment</a:t>
              </a:r>
            </a:p>
          </p:txBody>
        </p:sp>
        <p:pic>
          <p:nvPicPr>
            <p:cNvPr id="90" name="Graphic 89" descr="Daily calendar with solid fill">
              <a:extLst>
                <a:ext uri="{FF2B5EF4-FFF2-40B4-BE49-F238E27FC236}">
                  <a16:creationId xmlns:a16="http://schemas.microsoft.com/office/drawing/2014/main" id="{EA78280E-32C4-1755-1B84-1BB96322D20E}"/>
                </a:ext>
              </a:extLst>
            </p:cNvPr>
            <p:cNvPicPr>
              <a:picLocks noChangeAspect="1"/>
            </p:cNvPicPr>
            <p:nvPr/>
          </p:nvPicPr>
          <p:blipFill>
            <a:blip r:embed="rId51" cstate="print">
              <a:extLst>
                <a:ext uri="{28A0092B-C50C-407E-A947-70E740481C1C}">
                  <a14:useLocalDpi xmlns:a14="http://schemas.microsoft.com/office/drawing/2010/main"/>
                </a:ext>
                <a:ext uri="{96DAC541-7B7A-43D3-8B79-37D633B846F1}">
                  <asvg:svgBlip xmlns:asvg="http://schemas.microsoft.com/office/drawing/2016/SVG/main" r:embed="rId52"/>
                </a:ext>
              </a:extLst>
            </a:blip>
            <a:stretch>
              <a:fillRect/>
            </a:stretch>
          </p:blipFill>
          <p:spPr>
            <a:xfrm>
              <a:off x="1614254" y="3662927"/>
              <a:ext cx="138150" cy="138150"/>
            </a:xfrm>
            <a:prstGeom prst="rect">
              <a:avLst/>
            </a:prstGeom>
            <a:effectLst/>
          </p:spPr>
        </p:pic>
        <p:sp>
          <p:nvSpPr>
            <p:cNvPr id="165" name="Rectangle 164">
              <a:extLst>
                <a:ext uri="{FF2B5EF4-FFF2-40B4-BE49-F238E27FC236}">
                  <a16:creationId xmlns:a16="http://schemas.microsoft.com/office/drawing/2014/main" id="{B4F6AF30-6245-6658-0AD5-1ECD8C9F9298}"/>
                </a:ext>
              </a:extLst>
            </p:cNvPr>
            <p:cNvSpPr/>
            <p:nvPr/>
          </p:nvSpPr>
          <p:spPr>
            <a:xfrm>
              <a:off x="1352143" y="3633345"/>
              <a:ext cx="187087" cy="27861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86" name="Isosceles Triangle 85">
              <a:extLst>
                <a:ext uri="{FF2B5EF4-FFF2-40B4-BE49-F238E27FC236}">
                  <a16:creationId xmlns:a16="http://schemas.microsoft.com/office/drawing/2014/main" id="{C16835DE-B938-7E20-15A6-CD835B09C4B3}"/>
                </a:ext>
              </a:extLst>
            </p:cNvPr>
            <p:cNvSpPr/>
            <p:nvPr/>
          </p:nvSpPr>
          <p:spPr>
            <a:xfrm rot="16200000">
              <a:off x="1278769" y="3742377"/>
              <a:ext cx="229150" cy="51512"/>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latin typeface="Avenir LT Pro 65 Medium" panose="020B0603020203020204" pitchFamily="34" charset="0"/>
              </a:endParaRPr>
            </a:p>
          </p:txBody>
        </p:sp>
        <p:sp>
          <p:nvSpPr>
            <p:cNvPr id="166" name="TextBox 165">
              <a:extLst>
                <a:ext uri="{FF2B5EF4-FFF2-40B4-BE49-F238E27FC236}">
                  <a16:creationId xmlns:a16="http://schemas.microsoft.com/office/drawing/2014/main" id="{3FD4068F-E00D-C7C6-1C98-DC7E88114506}"/>
                </a:ext>
              </a:extLst>
            </p:cNvPr>
            <p:cNvSpPr txBox="1">
              <a:spLocks noChangeAspect="1"/>
            </p:cNvSpPr>
            <p:nvPr/>
          </p:nvSpPr>
          <p:spPr>
            <a:xfrm>
              <a:off x="4880878" y="2200629"/>
              <a:ext cx="90000" cy="90000"/>
            </a:xfrm>
            <a:prstGeom prst="rect">
              <a:avLst/>
            </a:prstGeom>
            <a:solidFill>
              <a:schemeClr val="accent6">
                <a:lumMod val="75000"/>
              </a:schemeClr>
            </a:solidFill>
            <a:ln>
              <a:noFill/>
            </a:ln>
            <a:effectLst/>
          </p:spPr>
          <p:txBody>
            <a:bodyPr wrap="none" lIns="0" tIns="0" rIns="0" bIns="0" rtlCol="0" anchor="ctr">
              <a:noAutofit/>
            </a:bodyPr>
            <a:lstStyle/>
            <a:p>
              <a:pPr algn="ctr"/>
              <a:r>
                <a:rPr lang="en-GB" sz="500" dirty="0">
                  <a:solidFill>
                    <a:schemeClr val="bg1"/>
                  </a:solidFill>
                  <a:latin typeface="Avenir LT Pro 65 Medium" panose="020B0603020203020204" pitchFamily="34" charset="0"/>
                  <a:cs typeface="Arial" panose="020B0604020202020204" pitchFamily="34" charset="0"/>
                  <a:sym typeface="Wingdings" panose="05000000000000000000" pitchFamily="2" charset="2"/>
                </a:rPr>
                <a:t>+</a:t>
              </a:r>
              <a:endParaRPr lang="en-GB" sz="500" dirty="0">
                <a:solidFill>
                  <a:schemeClr val="bg1"/>
                </a:solidFill>
                <a:latin typeface="Avenir LT Pro 65 Medium" panose="020B0603020203020204" pitchFamily="34" charset="0"/>
                <a:cs typeface="Arial" panose="020B0604020202020204" pitchFamily="34" charset="0"/>
              </a:endParaRPr>
            </a:p>
          </p:txBody>
        </p:sp>
        <p:sp>
          <p:nvSpPr>
            <p:cNvPr id="167" name="TextBox 166">
              <a:extLst>
                <a:ext uri="{FF2B5EF4-FFF2-40B4-BE49-F238E27FC236}">
                  <a16:creationId xmlns:a16="http://schemas.microsoft.com/office/drawing/2014/main" id="{33319A45-9947-C1FC-F193-BD9BD691225A}"/>
                </a:ext>
              </a:extLst>
            </p:cNvPr>
            <p:cNvSpPr txBox="1">
              <a:spLocks noChangeAspect="1"/>
            </p:cNvSpPr>
            <p:nvPr/>
          </p:nvSpPr>
          <p:spPr>
            <a:xfrm>
              <a:off x="4880878" y="1829096"/>
              <a:ext cx="90000" cy="90000"/>
            </a:xfrm>
            <a:prstGeom prst="rect">
              <a:avLst/>
            </a:prstGeom>
            <a:solidFill>
              <a:srgbClr val="3333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defPPr>
                <a:defRPr lang="en-US"/>
              </a:defPPr>
              <a:lvl1pPr algn="ctr">
                <a:defRPr sz="500">
                  <a:solidFill>
                    <a:schemeClr val="lt1"/>
                  </a:solidFill>
                  <a:latin typeface="Avenir LT Pro 65 Medium" panose="020B0603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sym typeface="Wingdings" panose="05000000000000000000" pitchFamily="2" charset="2"/>
                </a:rPr>
                <a:t>1</a:t>
              </a:r>
              <a:endParaRPr lang="en-GB" dirty="0"/>
            </a:p>
          </p:txBody>
        </p:sp>
        <p:sp>
          <p:nvSpPr>
            <p:cNvPr id="168" name="TextBox 167">
              <a:extLst>
                <a:ext uri="{FF2B5EF4-FFF2-40B4-BE49-F238E27FC236}">
                  <a16:creationId xmlns:a16="http://schemas.microsoft.com/office/drawing/2014/main" id="{0C0E82A7-23A7-ABE5-53FB-1E28CA900004}"/>
                </a:ext>
              </a:extLst>
            </p:cNvPr>
            <p:cNvSpPr txBox="1">
              <a:spLocks noChangeAspect="1"/>
            </p:cNvSpPr>
            <p:nvPr/>
          </p:nvSpPr>
          <p:spPr>
            <a:xfrm>
              <a:off x="4880878" y="2934843"/>
              <a:ext cx="90000" cy="90000"/>
            </a:xfrm>
            <a:prstGeom prst="rect">
              <a:avLst/>
            </a:prstGeom>
            <a:solidFill>
              <a:schemeClr val="accent6">
                <a:lumMod val="75000"/>
              </a:schemeClr>
            </a:solidFill>
            <a:ln>
              <a:noFill/>
            </a:ln>
            <a:effectLst/>
          </p:spPr>
          <p:txBody>
            <a:bodyPr wrap="none" lIns="0" tIns="0" rIns="0" bIns="0" rtlCol="0" anchor="ctr">
              <a:noAutofit/>
            </a:bodyPr>
            <a:lstStyle/>
            <a:p>
              <a:pPr algn="ctr"/>
              <a:r>
                <a:rPr lang="en-GB" sz="500" dirty="0">
                  <a:solidFill>
                    <a:schemeClr val="bg1"/>
                  </a:solidFill>
                  <a:latin typeface="Avenir LT Pro 65 Medium" panose="020B0603020203020204" pitchFamily="34" charset="0"/>
                  <a:cs typeface="Arial" panose="020B0604020202020204" pitchFamily="34" charset="0"/>
                  <a:sym typeface="Wingdings" panose="05000000000000000000" pitchFamily="2" charset="2"/>
                </a:rPr>
                <a:t>+</a:t>
              </a:r>
              <a:endParaRPr lang="en-GB" sz="500" dirty="0">
                <a:solidFill>
                  <a:schemeClr val="bg1"/>
                </a:solidFill>
                <a:latin typeface="Avenir LT Pro 65 Medium" panose="020B0603020203020204" pitchFamily="34" charset="0"/>
                <a:cs typeface="Arial" panose="020B0604020202020204" pitchFamily="34" charset="0"/>
              </a:endParaRPr>
            </a:p>
          </p:txBody>
        </p:sp>
        <p:sp>
          <p:nvSpPr>
            <p:cNvPr id="169" name="Oval 168">
              <a:extLst>
                <a:ext uri="{FF2B5EF4-FFF2-40B4-BE49-F238E27FC236}">
                  <a16:creationId xmlns:a16="http://schemas.microsoft.com/office/drawing/2014/main" id="{E1707C51-4A8D-A601-F62A-C7594C2C6E26}"/>
                </a:ext>
              </a:extLst>
            </p:cNvPr>
            <p:cNvSpPr>
              <a:spLocks noChangeAspect="1"/>
            </p:cNvSpPr>
            <p:nvPr/>
          </p:nvSpPr>
          <p:spPr>
            <a:xfrm>
              <a:off x="4880878" y="2571279"/>
              <a:ext cx="90000" cy="900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GB" sz="500" dirty="0">
                  <a:latin typeface="Avenir LT Pro 65 Medium" panose="020B0603020203020204" pitchFamily="34" charset="0"/>
                </a:rPr>
                <a:t>1</a:t>
              </a:r>
            </a:p>
          </p:txBody>
        </p:sp>
      </p:grpSp>
      <p:sp>
        <p:nvSpPr>
          <p:cNvPr id="3" name="Title 1">
            <a:extLst>
              <a:ext uri="{FF2B5EF4-FFF2-40B4-BE49-F238E27FC236}">
                <a16:creationId xmlns:a16="http://schemas.microsoft.com/office/drawing/2014/main" id="{1953C3E4-ED83-C4F8-7E9E-B9327238F4E0}"/>
              </a:ext>
            </a:extLst>
          </p:cNvPr>
          <p:cNvSpPr txBox="1">
            <a:spLocks/>
          </p:cNvSpPr>
          <p:nvPr/>
        </p:nvSpPr>
        <p:spPr>
          <a:xfrm>
            <a:off x="2736318" y="3941825"/>
            <a:ext cx="316070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pPr algn="r"/>
            <a:r>
              <a:rPr lang="en-GB" sz="900" dirty="0">
                <a:solidFill>
                  <a:srgbClr val="003F48"/>
                </a:solidFill>
                <a:latin typeface="Avenir LT Pro 65 Medium" panose="020B0603020203020204" pitchFamily="34" charset="0"/>
              </a:rPr>
              <a:t>Example #1 – can be shared with customers</a:t>
            </a:r>
          </a:p>
        </p:txBody>
      </p:sp>
    </p:spTree>
    <p:extLst>
      <p:ext uri="{BB962C8B-B14F-4D97-AF65-F5344CB8AC3E}">
        <p14:creationId xmlns:p14="http://schemas.microsoft.com/office/powerpoint/2010/main" val="17187597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73</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grpSp>
        <p:nvGrpSpPr>
          <p:cNvPr id="4" name="Group 3">
            <a:extLst>
              <a:ext uri="{FF2B5EF4-FFF2-40B4-BE49-F238E27FC236}">
                <a16:creationId xmlns:a16="http://schemas.microsoft.com/office/drawing/2014/main" id="{3F511FA4-6955-7EA2-F0A2-AAF5B236E2AF}"/>
              </a:ext>
            </a:extLst>
          </p:cNvPr>
          <p:cNvGrpSpPr/>
          <p:nvPr/>
        </p:nvGrpSpPr>
        <p:grpSpPr>
          <a:xfrm>
            <a:off x="475916" y="773528"/>
            <a:ext cx="5101370" cy="3193431"/>
            <a:chOff x="617171" y="773528"/>
            <a:chExt cx="5101370" cy="3193431"/>
          </a:xfrm>
          <a:effectLst>
            <a:outerShdw blurRad="63500" sx="101000" sy="101000" algn="ctr" rotWithShape="0">
              <a:prstClr val="black">
                <a:alpha val="40000"/>
              </a:prstClr>
            </a:outerShdw>
          </a:effectLst>
        </p:grpSpPr>
        <p:sp>
          <p:nvSpPr>
            <p:cNvPr id="181" name="Rectangle 180">
              <a:extLst>
                <a:ext uri="{FF2B5EF4-FFF2-40B4-BE49-F238E27FC236}">
                  <a16:creationId xmlns:a16="http://schemas.microsoft.com/office/drawing/2014/main" id="{6F9BCE29-1959-4C57-B5DB-086714249641}"/>
                </a:ext>
              </a:extLst>
            </p:cNvPr>
            <p:cNvSpPr/>
            <p:nvPr/>
          </p:nvSpPr>
          <p:spPr>
            <a:xfrm>
              <a:off x="1766770" y="778310"/>
              <a:ext cx="3951771" cy="31886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5191">
                <a:defRPr/>
              </a:pPr>
              <a:endParaRPr lang="en-GB" sz="936">
                <a:solidFill>
                  <a:srgbClr val="DCDEE0"/>
                </a:solidFill>
                <a:latin typeface="Impact"/>
              </a:endParaRPr>
            </a:p>
          </p:txBody>
        </p:sp>
        <p:sp>
          <p:nvSpPr>
            <p:cNvPr id="182" name="Rectangle 181">
              <a:extLst>
                <a:ext uri="{FF2B5EF4-FFF2-40B4-BE49-F238E27FC236}">
                  <a16:creationId xmlns:a16="http://schemas.microsoft.com/office/drawing/2014/main" id="{422D7B22-F94B-4476-9372-01559E72A438}"/>
                </a:ext>
              </a:extLst>
            </p:cNvPr>
            <p:cNvSpPr/>
            <p:nvPr/>
          </p:nvSpPr>
          <p:spPr>
            <a:xfrm>
              <a:off x="617171" y="778310"/>
              <a:ext cx="1155551" cy="318864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5191">
                <a:defRPr/>
              </a:pPr>
              <a:endParaRPr lang="en-GB" sz="936">
                <a:solidFill>
                  <a:srgbClr val="DCDEE0"/>
                </a:solidFill>
                <a:latin typeface="Impact"/>
              </a:endParaRPr>
            </a:p>
          </p:txBody>
        </p:sp>
        <p:sp>
          <p:nvSpPr>
            <p:cNvPr id="183" name="Rectangle 182">
              <a:extLst>
                <a:ext uri="{FF2B5EF4-FFF2-40B4-BE49-F238E27FC236}">
                  <a16:creationId xmlns:a16="http://schemas.microsoft.com/office/drawing/2014/main" id="{CF6BCDB6-6EF5-4877-8CE9-8E7C016710A4}"/>
                </a:ext>
              </a:extLst>
            </p:cNvPr>
            <p:cNvSpPr/>
            <p:nvPr/>
          </p:nvSpPr>
          <p:spPr>
            <a:xfrm>
              <a:off x="617171" y="773528"/>
              <a:ext cx="5101370" cy="2117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p>
          </p:txBody>
        </p:sp>
        <p:sp>
          <p:nvSpPr>
            <p:cNvPr id="184" name="Rectangle 183">
              <a:extLst>
                <a:ext uri="{FF2B5EF4-FFF2-40B4-BE49-F238E27FC236}">
                  <a16:creationId xmlns:a16="http://schemas.microsoft.com/office/drawing/2014/main" id="{34A487F7-58CF-40E2-A22E-81FBC44FE5BF}"/>
                </a:ext>
              </a:extLst>
            </p:cNvPr>
            <p:cNvSpPr/>
            <p:nvPr/>
          </p:nvSpPr>
          <p:spPr>
            <a:xfrm>
              <a:off x="1878080" y="2306132"/>
              <a:ext cx="495437" cy="200317"/>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518" tIns="23759" rIns="47518" bIns="23759" numCol="1" spcCol="0" rtlCol="0" fromWordArt="0" anchor="ctr" anchorCtr="0" forceAA="0" compatLnSpc="1">
              <a:prstTxWarp prst="textNoShape">
                <a:avLst/>
              </a:prstTxWarp>
              <a:noAutofit/>
            </a:bodyPr>
            <a:lstStyle/>
            <a:p>
              <a:pPr algn="ctr" defTabSz="475191">
                <a:defRPr/>
              </a:pPr>
              <a:endParaRPr lang="en-GB" sz="936">
                <a:solidFill>
                  <a:srgbClr val="DCDEE0"/>
                </a:solidFill>
                <a:latin typeface="Impact"/>
                <a:sym typeface="Helvetica Light"/>
              </a:endParaRPr>
            </a:p>
          </p:txBody>
        </p:sp>
        <p:sp>
          <p:nvSpPr>
            <p:cNvPr id="185" name="TextBox 184">
              <a:extLst>
                <a:ext uri="{FF2B5EF4-FFF2-40B4-BE49-F238E27FC236}">
                  <a16:creationId xmlns:a16="http://schemas.microsoft.com/office/drawing/2014/main" id="{3AE4B462-C943-41CB-ABCB-440AD81FEAAF}"/>
                </a:ext>
              </a:extLst>
            </p:cNvPr>
            <p:cNvSpPr txBox="1"/>
            <p:nvPr/>
          </p:nvSpPr>
          <p:spPr>
            <a:xfrm>
              <a:off x="1878080" y="2321734"/>
              <a:ext cx="495400" cy="16635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ctr">
              <a:spAutoFit/>
            </a:bodyPr>
            <a:lstStyle/>
            <a:p>
              <a:pPr algn="ctr" defTabSz="305060" hangingPunct="0">
                <a:defRPr/>
              </a:pPr>
              <a:r>
                <a:rPr lang="en-GB" sz="512" b="1" dirty="0">
                  <a:latin typeface="Avenir Next LT Pro" panose="020B0504020202020204" pitchFamily="34" charset="0"/>
                  <a:ea typeface="Gill Sans Light"/>
                  <a:cs typeface="Gill Sans Light"/>
                  <a:sym typeface="Gill Sans Light"/>
                </a:rPr>
                <a:t>£11,773</a:t>
              </a:r>
            </a:p>
            <a:p>
              <a:pPr algn="ctr" defTabSz="305060" hangingPunct="0"/>
              <a:r>
                <a:rPr lang="en-GB" sz="384" dirty="0">
                  <a:latin typeface="Avenir Next LT Pro" panose="020B0504020202020204" pitchFamily="34" charset="0"/>
                  <a:sym typeface="Gill Sans Light"/>
                </a:rPr>
                <a:t>+£2,453 vs 12M ago</a:t>
              </a:r>
            </a:p>
          </p:txBody>
        </p:sp>
        <p:sp>
          <p:nvSpPr>
            <p:cNvPr id="186" name="Rectangle 185">
              <a:extLst>
                <a:ext uri="{FF2B5EF4-FFF2-40B4-BE49-F238E27FC236}">
                  <a16:creationId xmlns:a16="http://schemas.microsoft.com/office/drawing/2014/main" id="{C0103122-9D82-4584-A6F5-E893C01D5531}"/>
                </a:ext>
              </a:extLst>
            </p:cNvPr>
            <p:cNvSpPr/>
            <p:nvPr/>
          </p:nvSpPr>
          <p:spPr>
            <a:xfrm>
              <a:off x="2914065" y="2310772"/>
              <a:ext cx="787774" cy="637645"/>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518" tIns="23759" rIns="47518" bIns="23759" numCol="1" spcCol="0" rtlCol="0" fromWordArt="0" anchor="ctr" anchorCtr="0" forceAA="0" compatLnSpc="1">
              <a:prstTxWarp prst="textNoShape">
                <a:avLst/>
              </a:prstTxWarp>
              <a:noAutofit/>
            </a:bodyPr>
            <a:lstStyle/>
            <a:p>
              <a:pPr algn="ctr" defTabSz="475191">
                <a:defRPr/>
              </a:pPr>
              <a:endParaRPr lang="en-GB" sz="936">
                <a:solidFill>
                  <a:srgbClr val="DCDEE0"/>
                </a:solidFill>
                <a:latin typeface="Impact"/>
                <a:sym typeface="Helvetica Light"/>
              </a:endParaRPr>
            </a:p>
          </p:txBody>
        </p:sp>
        <p:sp>
          <p:nvSpPr>
            <p:cNvPr id="187" name="TextBox 186">
              <a:extLst>
                <a:ext uri="{FF2B5EF4-FFF2-40B4-BE49-F238E27FC236}">
                  <a16:creationId xmlns:a16="http://schemas.microsoft.com/office/drawing/2014/main" id="{83D549B0-1380-4CD8-87FB-8D22C33BE351}"/>
                </a:ext>
              </a:extLst>
            </p:cNvPr>
            <p:cNvSpPr txBox="1"/>
            <p:nvPr/>
          </p:nvSpPr>
          <p:spPr>
            <a:xfrm>
              <a:off x="689768" y="1075906"/>
              <a:ext cx="344225"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defPPr>
                <a:defRPr lang="en-US"/>
              </a:defPPr>
              <a:lvl1pPr marR="0" lvl="0" indent="0" defTabSz="587022" fontAlgn="auto" hangingPunct="0">
                <a:lnSpc>
                  <a:spcPct val="100000"/>
                </a:lnSpc>
                <a:spcBef>
                  <a:spcPts val="0"/>
                </a:spcBef>
                <a:spcAft>
                  <a:spcPts val="0"/>
                </a:spcAft>
                <a:buClrTx/>
                <a:buSzTx/>
                <a:buFontTx/>
                <a:buNone/>
                <a:tabLst/>
                <a:defRPr kumimoji="0" sz="1000" b="1" i="0" u="none" strike="noStrike" cap="none" spc="0" normalizeH="0" baseline="0">
                  <a:ln>
                    <a:noFill/>
                  </a:ln>
                  <a:solidFill>
                    <a:srgbClr val="53585F"/>
                  </a:solidFill>
                  <a:effectLst/>
                  <a:uLnTx/>
                  <a:uFillTx/>
                  <a:latin typeface="Avenir Next LT Pro" panose="020B0504020202020204" pitchFamily="34" charset="0"/>
                  <a:ea typeface="Gill Sans Light"/>
                  <a:cs typeface="Gill Sans Light"/>
                </a:defRPr>
              </a:lvl1pPr>
            </a:lstStyle>
            <a:p>
              <a:r>
                <a:rPr lang="en-GB" sz="416" dirty="0">
                  <a:solidFill>
                    <a:schemeClr val="bg1">
                      <a:lumMod val="50000"/>
                    </a:schemeClr>
                  </a:solidFill>
                  <a:sym typeface="Gill Sans Light"/>
                </a:rPr>
                <a:t>CUSTOMER </a:t>
              </a:r>
            </a:p>
          </p:txBody>
        </p:sp>
        <p:sp>
          <p:nvSpPr>
            <p:cNvPr id="188" name="TextBox 187">
              <a:extLst>
                <a:ext uri="{FF2B5EF4-FFF2-40B4-BE49-F238E27FC236}">
                  <a16:creationId xmlns:a16="http://schemas.microsoft.com/office/drawing/2014/main" id="{59B8EC8D-87AA-4416-B0F0-CDE98F5B7B6F}"/>
                </a:ext>
              </a:extLst>
            </p:cNvPr>
            <p:cNvSpPr txBox="1"/>
            <p:nvPr/>
          </p:nvSpPr>
          <p:spPr>
            <a:xfrm>
              <a:off x="689768" y="1163611"/>
              <a:ext cx="466053" cy="13185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p>
              <a:pPr defTabSz="305060" hangingPunct="0">
                <a:defRPr/>
              </a:pPr>
              <a:r>
                <a:rPr lang="en-GB" sz="672" b="1" dirty="0">
                  <a:solidFill>
                    <a:schemeClr val="bg1"/>
                  </a:solidFill>
                  <a:latin typeface="Avenir Next LT Pro Light" panose="020B0304020202020204" pitchFamily="34" charset="0"/>
                  <a:ea typeface="Gill Sans Light"/>
                  <a:cs typeface="Gill Sans Light"/>
                  <a:sym typeface="Gill Sans Light"/>
                </a:rPr>
                <a:t>John Smith</a:t>
              </a:r>
            </a:p>
          </p:txBody>
        </p:sp>
        <p:sp>
          <p:nvSpPr>
            <p:cNvPr id="189" name="TextBox 188">
              <a:extLst>
                <a:ext uri="{FF2B5EF4-FFF2-40B4-BE49-F238E27FC236}">
                  <a16:creationId xmlns:a16="http://schemas.microsoft.com/office/drawing/2014/main" id="{CA459FFF-7454-4786-82F7-30B01E753D3C}"/>
                </a:ext>
              </a:extLst>
            </p:cNvPr>
            <p:cNvSpPr txBox="1"/>
            <p:nvPr/>
          </p:nvSpPr>
          <p:spPr>
            <a:xfrm>
              <a:off x="689768" y="1368508"/>
              <a:ext cx="382697"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defPPr>
                <a:defRPr lang="en-US"/>
              </a:defPPr>
              <a:lvl1pPr marR="0" lvl="0" indent="0" defTabSz="587022" fontAlgn="auto" hangingPunct="0">
                <a:lnSpc>
                  <a:spcPct val="100000"/>
                </a:lnSpc>
                <a:spcBef>
                  <a:spcPts val="0"/>
                </a:spcBef>
                <a:spcAft>
                  <a:spcPts val="0"/>
                </a:spcAft>
                <a:buClrTx/>
                <a:buSzTx/>
                <a:buFontTx/>
                <a:buNone/>
                <a:tabLst/>
                <a:defRPr kumimoji="0" sz="1000" b="1" i="0" u="none" strike="noStrike" cap="none" spc="0" normalizeH="0" baseline="0">
                  <a:ln>
                    <a:noFill/>
                  </a:ln>
                  <a:solidFill>
                    <a:srgbClr val="53585F"/>
                  </a:solidFill>
                  <a:effectLst/>
                  <a:uLnTx/>
                  <a:uFillTx/>
                  <a:latin typeface="Avenir Next LT Pro" panose="020B0504020202020204" pitchFamily="34" charset="0"/>
                  <a:ea typeface="Gill Sans Light"/>
                  <a:cs typeface="Gill Sans Light"/>
                </a:defRPr>
              </a:lvl1pPr>
            </a:lstStyle>
            <a:p>
              <a:r>
                <a:rPr lang="en-GB" sz="416" dirty="0">
                  <a:solidFill>
                    <a:schemeClr val="bg1">
                      <a:lumMod val="50000"/>
                    </a:schemeClr>
                  </a:solidFill>
                  <a:sym typeface="Gill Sans Light"/>
                </a:rPr>
                <a:t>ACCOUNT  ID</a:t>
              </a:r>
            </a:p>
          </p:txBody>
        </p:sp>
        <p:sp>
          <p:nvSpPr>
            <p:cNvPr id="190" name="TextBox 189">
              <a:extLst>
                <a:ext uri="{FF2B5EF4-FFF2-40B4-BE49-F238E27FC236}">
                  <a16:creationId xmlns:a16="http://schemas.microsoft.com/office/drawing/2014/main" id="{B3016DE2-35C2-471B-97F6-C12623B16504}"/>
                </a:ext>
              </a:extLst>
            </p:cNvPr>
            <p:cNvSpPr txBox="1"/>
            <p:nvPr/>
          </p:nvSpPr>
          <p:spPr>
            <a:xfrm>
              <a:off x="689768" y="1456719"/>
              <a:ext cx="403536" cy="10845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p>
              <a:pPr defTabSz="305060" hangingPunct="0">
                <a:defRPr/>
              </a:pPr>
              <a:r>
                <a:rPr lang="en-GB" sz="520" dirty="0">
                  <a:solidFill>
                    <a:schemeClr val="bg1"/>
                  </a:solidFill>
                  <a:latin typeface="Avenir Next LT Pro Light" panose="020B0304020202020204" pitchFamily="34" charset="0"/>
                  <a:ea typeface="Gill Sans Light"/>
                  <a:cs typeface="Gill Sans Light"/>
                  <a:sym typeface="Gill Sans Light"/>
                </a:rPr>
                <a:t>A-12345678</a:t>
              </a:r>
            </a:p>
          </p:txBody>
        </p:sp>
        <p:sp>
          <p:nvSpPr>
            <p:cNvPr id="191" name="TextBox 190">
              <a:extLst>
                <a:ext uri="{FF2B5EF4-FFF2-40B4-BE49-F238E27FC236}">
                  <a16:creationId xmlns:a16="http://schemas.microsoft.com/office/drawing/2014/main" id="{FA61D855-F9FF-4457-A4E1-BC072F42F230}"/>
                </a:ext>
              </a:extLst>
            </p:cNvPr>
            <p:cNvSpPr txBox="1"/>
            <p:nvPr/>
          </p:nvSpPr>
          <p:spPr>
            <a:xfrm>
              <a:off x="822319" y="2368777"/>
              <a:ext cx="688870" cy="973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p>
              <a:pPr defTabSz="305060" hangingPunct="0">
                <a:defRPr/>
              </a:pPr>
              <a:r>
                <a:rPr lang="en-GB" sz="448" dirty="0">
                  <a:solidFill>
                    <a:schemeClr val="bg1"/>
                  </a:solidFill>
                  <a:latin typeface="Avenir Next LT Pro Light" panose="020B0304020202020204" pitchFamily="34" charset="0"/>
                  <a:ea typeface="Gill Sans Light"/>
                  <a:cs typeface="Gill Sans Light"/>
                  <a:sym typeface="Gill Sans Light"/>
                </a:rPr>
                <a:t>John.smith@hotmail.com</a:t>
              </a:r>
            </a:p>
          </p:txBody>
        </p:sp>
        <p:sp>
          <p:nvSpPr>
            <p:cNvPr id="192" name="TextBox 191">
              <a:extLst>
                <a:ext uri="{FF2B5EF4-FFF2-40B4-BE49-F238E27FC236}">
                  <a16:creationId xmlns:a16="http://schemas.microsoft.com/office/drawing/2014/main" id="{922CAA9B-F20F-480A-9968-DB1C2D02AEAF}"/>
                </a:ext>
              </a:extLst>
            </p:cNvPr>
            <p:cNvSpPr txBox="1"/>
            <p:nvPr/>
          </p:nvSpPr>
          <p:spPr>
            <a:xfrm>
              <a:off x="822319" y="2892117"/>
              <a:ext cx="272089" cy="973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p>
              <a:pPr defTabSz="305060" hangingPunct="0">
                <a:defRPr/>
              </a:pPr>
              <a:r>
                <a:rPr lang="en-GB" sz="448" dirty="0">
                  <a:solidFill>
                    <a:schemeClr val="bg1"/>
                  </a:solidFill>
                  <a:latin typeface="Avenir Next LT Pro Light" panose="020B0304020202020204" pitchFamily="34" charset="0"/>
                  <a:ea typeface="Gill Sans Light"/>
                  <a:cs typeface="Gill Sans Light"/>
                  <a:sym typeface="Gill Sans Light"/>
                </a:rPr>
                <a:t>? Missing</a:t>
              </a:r>
              <a:endParaRPr lang="en-GB" sz="448" dirty="0">
                <a:solidFill>
                  <a:srgbClr val="FF0000"/>
                </a:solidFill>
                <a:latin typeface="Avenir Next LT Pro Light" panose="020B0304020202020204" pitchFamily="34" charset="0"/>
                <a:ea typeface="Gill Sans Light"/>
                <a:cs typeface="Gill Sans Light"/>
                <a:sym typeface="Gill Sans Light"/>
              </a:endParaRPr>
            </a:p>
          </p:txBody>
        </p:sp>
        <p:sp>
          <p:nvSpPr>
            <p:cNvPr id="193" name="TextBox 192">
              <a:extLst>
                <a:ext uri="{FF2B5EF4-FFF2-40B4-BE49-F238E27FC236}">
                  <a16:creationId xmlns:a16="http://schemas.microsoft.com/office/drawing/2014/main" id="{B47567C9-733D-4EF3-81E8-AF661D254591}"/>
                </a:ext>
              </a:extLst>
            </p:cNvPr>
            <p:cNvSpPr txBox="1"/>
            <p:nvPr/>
          </p:nvSpPr>
          <p:spPr>
            <a:xfrm>
              <a:off x="822319" y="3177755"/>
              <a:ext cx="992386" cy="23522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t">
              <a:spAutoFit/>
            </a:bodyPr>
            <a:lstStyle/>
            <a:p>
              <a:pPr defTabSz="305060" hangingPunct="0">
                <a:defRPr/>
              </a:pPr>
              <a:r>
                <a:rPr lang="en-GB" sz="448" dirty="0">
                  <a:solidFill>
                    <a:schemeClr val="bg1"/>
                  </a:solidFill>
                  <a:latin typeface="Avenir Next LT Pro Light" panose="020B0304020202020204" pitchFamily="34" charset="0"/>
                  <a:ea typeface="Gill Sans Light"/>
                  <a:cs typeface="Gill Sans Light"/>
                  <a:sym typeface="Gill Sans Light"/>
                </a:rPr>
                <a:t>18, Acacia Avenue, West Home, </a:t>
              </a:r>
              <a:r>
                <a:rPr lang="en-GB" sz="448" dirty="0" err="1">
                  <a:solidFill>
                    <a:schemeClr val="bg1"/>
                  </a:solidFill>
                  <a:latin typeface="Avenir Next LT Pro Light" panose="020B0304020202020204" pitchFamily="34" charset="0"/>
                  <a:ea typeface="Gill Sans Light"/>
                  <a:cs typeface="Gill Sans Light"/>
                  <a:sym typeface="Gill Sans Light"/>
                </a:rPr>
                <a:t>Runstable</a:t>
              </a:r>
              <a:r>
                <a:rPr lang="en-GB" sz="448" dirty="0">
                  <a:solidFill>
                    <a:schemeClr val="bg1"/>
                  </a:solidFill>
                  <a:latin typeface="Avenir Next LT Pro Light" panose="020B0304020202020204" pitchFamily="34" charset="0"/>
                  <a:ea typeface="Gill Sans Light"/>
                  <a:cs typeface="Gill Sans Light"/>
                  <a:sym typeface="Gill Sans Light"/>
                </a:rPr>
                <a:t>, </a:t>
              </a:r>
              <a:r>
                <a:rPr lang="en-GB" sz="448" dirty="0" err="1">
                  <a:solidFill>
                    <a:schemeClr val="bg1"/>
                  </a:solidFill>
                  <a:latin typeface="Avenir Next LT Pro Light" panose="020B0304020202020204" pitchFamily="34" charset="0"/>
                  <a:ea typeface="Gill Sans Light"/>
                  <a:cs typeface="Gill Sans Light"/>
                  <a:sym typeface="Gill Sans Light"/>
                </a:rPr>
                <a:t>Aberduneshire</a:t>
              </a:r>
              <a:endParaRPr lang="en-GB" sz="448" dirty="0">
                <a:solidFill>
                  <a:schemeClr val="bg1"/>
                </a:solidFill>
                <a:latin typeface="Avenir Next LT Pro Light" panose="020B0304020202020204" pitchFamily="34" charset="0"/>
                <a:ea typeface="Gill Sans Light"/>
                <a:cs typeface="Gill Sans Light"/>
                <a:sym typeface="Gill Sans Light"/>
              </a:endParaRPr>
            </a:p>
            <a:p>
              <a:pPr defTabSz="305060" hangingPunct="0">
                <a:defRPr/>
              </a:pPr>
              <a:r>
                <a:rPr lang="en-GB" sz="448" dirty="0">
                  <a:solidFill>
                    <a:schemeClr val="bg1"/>
                  </a:solidFill>
                  <a:latin typeface="Avenir Next LT Pro Light" panose="020B0304020202020204" pitchFamily="34" charset="0"/>
                  <a:ea typeface="Gill Sans Light"/>
                  <a:cs typeface="Gill Sans Light"/>
                  <a:sym typeface="Gill Sans Light"/>
                </a:rPr>
                <a:t>AB12 8BA</a:t>
              </a:r>
            </a:p>
          </p:txBody>
        </p:sp>
        <p:sp>
          <p:nvSpPr>
            <p:cNvPr id="194" name="TextBox 193">
              <a:extLst>
                <a:ext uri="{FF2B5EF4-FFF2-40B4-BE49-F238E27FC236}">
                  <a16:creationId xmlns:a16="http://schemas.microsoft.com/office/drawing/2014/main" id="{83F60FA9-FA96-46D4-BBAF-701678157CB0}"/>
                </a:ext>
              </a:extLst>
            </p:cNvPr>
            <p:cNvSpPr txBox="1"/>
            <p:nvPr/>
          </p:nvSpPr>
          <p:spPr>
            <a:xfrm>
              <a:off x="2907785" y="2212519"/>
              <a:ext cx="587882"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defPPr>
                <a:defRPr lang="en-US"/>
              </a:defPPr>
              <a:lvl1pPr marR="0" lvl="0" indent="0" defTabSz="587022" fontAlgn="auto" hangingPunct="0">
                <a:lnSpc>
                  <a:spcPct val="100000"/>
                </a:lnSpc>
                <a:spcBef>
                  <a:spcPts val="0"/>
                </a:spcBef>
                <a:spcAft>
                  <a:spcPts val="0"/>
                </a:spcAft>
                <a:buClrTx/>
                <a:buSzTx/>
                <a:buFontTx/>
                <a:buNone/>
                <a:tabLst/>
                <a:defRPr kumimoji="0" sz="800" b="1" i="0" u="none" strike="noStrike" cap="none" spc="0" normalizeH="0" baseline="0">
                  <a:ln>
                    <a:noFill/>
                  </a:ln>
                  <a:solidFill>
                    <a:srgbClr val="53585F"/>
                  </a:solidFill>
                  <a:effectLst/>
                  <a:uLnTx/>
                  <a:uFillTx/>
                  <a:latin typeface="Avenir Next LT Pro" panose="020B0504020202020204" pitchFamily="34" charset="0"/>
                  <a:ea typeface="Gill Sans Light"/>
                  <a:cs typeface="Gill Sans Light"/>
                </a:defRPr>
              </a:lvl1pPr>
            </a:lstStyle>
            <a:p>
              <a:r>
                <a:rPr lang="en-GB" sz="416" dirty="0">
                  <a:solidFill>
                    <a:schemeClr val="tx1">
                      <a:lumMod val="50000"/>
                      <a:lumOff val="50000"/>
                    </a:schemeClr>
                  </a:solidFill>
                  <a:sym typeface="Gill Sans Light"/>
                </a:rPr>
                <a:t>NEXT BEST PRODUCT</a:t>
              </a:r>
            </a:p>
          </p:txBody>
        </p:sp>
        <p:sp>
          <p:nvSpPr>
            <p:cNvPr id="195" name="TextBox 194">
              <a:extLst>
                <a:ext uri="{FF2B5EF4-FFF2-40B4-BE49-F238E27FC236}">
                  <a16:creationId xmlns:a16="http://schemas.microsoft.com/office/drawing/2014/main" id="{58307F74-B93B-4F15-A57B-2C82B7CBF2A2}"/>
                </a:ext>
              </a:extLst>
            </p:cNvPr>
            <p:cNvSpPr txBox="1"/>
            <p:nvPr/>
          </p:nvSpPr>
          <p:spPr>
            <a:xfrm>
              <a:off x="2967293" y="2349399"/>
              <a:ext cx="709882" cy="50856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t">
              <a:spAutoFit/>
            </a:bodyPr>
            <a:lstStyle/>
            <a:p>
              <a:pPr marL="95698" indent="-95698" defTabSz="305060" hangingPunct="0">
                <a:buFont typeface="+mj-lt"/>
                <a:buAutoNum type="arabicPeriod"/>
                <a:defRPr/>
              </a:pPr>
              <a:r>
                <a:rPr lang="en-GB" sz="520" b="1" dirty="0">
                  <a:latin typeface="Avenir Next LT Pro" panose="020B0504020202020204" pitchFamily="34" charset="0"/>
                  <a:ea typeface="Gill Sans Light"/>
                  <a:cs typeface="Gill Sans Light"/>
                  <a:sym typeface="Gill Sans Light"/>
                </a:rPr>
                <a:t>Purple</a:t>
              </a:r>
            </a:p>
            <a:p>
              <a:pPr defTabSz="305060" hangingPunct="0">
                <a:defRPr/>
              </a:pPr>
              <a:endParaRPr lang="en-GB" sz="520" b="1" dirty="0">
                <a:latin typeface="Avenir Next LT Pro" panose="020B0504020202020204" pitchFamily="34" charset="0"/>
                <a:ea typeface="Gill Sans Light"/>
                <a:cs typeface="Gill Sans Light"/>
                <a:sym typeface="Gill Sans Light"/>
              </a:endParaRPr>
            </a:p>
            <a:p>
              <a:pPr marL="95698" indent="-95698" defTabSz="305060" hangingPunct="0">
                <a:buFont typeface="+mj-lt"/>
                <a:buAutoNum type="arabicPeriod" startAt="2"/>
                <a:defRPr/>
              </a:pPr>
              <a:r>
                <a:rPr lang="en-GB" sz="520" dirty="0">
                  <a:latin typeface="Avenir Next LT Pro" panose="020B0504020202020204" pitchFamily="34" charset="0"/>
                  <a:ea typeface="Gill Sans Light"/>
                  <a:cs typeface="Gill Sans Light"/>
                  <a:sym typeface="Gill Sans Light"/>
                </a:rPr>
                <a:t>Blue</a:t>
              </a:r>
            </a:p>
            <a:p>
              <a:pPr marL="95698" indent="-95698" defTabSz="305060" hangingPunct="0">
                <a:buFont typeface="+mj-lt"/>
                <a:buAutoNum type="arabicPeriod" startAt="2"/>
                <a:defRPr/>
              </a:pPr>
              <a:r>
                <a:rPr lang="en-GB" sz="520" dirty="0">
                  <a:latin typeface="Avenir Next LT Pro" panose="020B0504020202020204" pitchFamily="34" charset="0"/>
                  <a:ea typeface="Gill Sans Light"/>
                  <a:cs typeface="Gill Sans Light"/>
                  <a:sym typeface="Gill Sans Light"/>
                </a:rPr>
                <a:t>Magenta</a:t>
              </a:r>
            </a:p>
            <a:p>
              <a:pPr marL="95698" indent="-95698" defTabSz="305060" hangingPunct="0">
                <a:buFont typeface="+mj-lt"/>
                <a:buAutoNum type="arabicPeriod" startAt="2"/>
                <a:defRPr/>
              </a:pPr>
              <a:r>
                <a:rPr lang="en-GB" sz="520" dirty="0">
                  <a:latin typeface="Avenir Next LT Pro" panose="020B0504020202020204" pitchFamily="34" charset="0"/>
                  <a:ea typeface="Gill Sans Light"/>
                  <a:cs typeface="Gill Sans Light"/>
                  <a:sym typeface="Gill Sans Light"/>
                </a:rPr>
                <a:t>Green</a:t>
              </a:r>
            </a:p>
            <a:p>
              <a:pPr marL="95698" indent="-95698" defTabSz="305060" hangingPunct="0">
                <a:buFont typeface="+mj-lt"/>
                <a:buAutoNum type="arabicPeriod" startAt="2"/>
                <a:defRPr/>
              </a:pPr>
              <a:r>
                <a:rPr lang="en-GB" sz="520" dirty="0">
                  <a:latin typeface="Avenir Next LT Pro" panose="020B0504020202020204" pitchFamily="34" charset="0"/>
                  <a:ea typeface="Gill Sans Light"/>
                  <a:cs typeface="Gill Sans Light"/>
                  <a:sym typeface="Gill Sans Light"/>
                </a:rPr>
                <a:t>Cyan</a:t>
              </a:r>
            </a:p>
          </p:txBody>
        </p:sp>
        <p:sp>
          <p:nvSpPr>
            <p:cNvPr id="196" name="TextBox 195">
              <a:extLst>
                <a:ext uri="{FF2B5EF4-FFF2-40B4-BE49-F238E27FC236}">
                  <a16:creationId xmlns:a16="http://schemas.microsoft.com/office/drawing/2014/main" id="{C4A6F50B-881B-414C-903C-0AFDA15A180D}"/>
                </a:ext>
              </a:extLst>
            </p:cNvPr>
            <p:cNvSpPr txBox="1"/>
            <p:nvPr/>
          </p:nvSpPr>
          <p:spPr>
            <a:xfrm>
              <a:off x="3885836" y="784134"/>
              <a:ext cx="851122" cy="18604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ctr">
              <a:spAutoFit/>
            </a:bodyPr>
            <a:lstStyle/>
            <a:p>
              <a:pPr algn="r" defTabSz="305060" hangingPunct="0">
                <a:defRPr/>
              </a:pPr>
              <a:r>
                <a:rPr lang="en-GB" sz="512" dirty="0">
                  <a:solidFill>
                    <a:schemeClr val="bg1"/>
                  </a:solidFill>
                  <a:latin typeface="Avenir Next LT Pro" panose="020B0504020202020204" pitchFamily="34" charset="0"/>
                  <a:ea typeface="Gill Sans Light"/>
                  <a:cs typeface="Gill Sans Light"/>
                  <a:sym typeface="Gill Sans Light"/>
                </a:rPr>
                <a:t>Karen </a:t>
              </a:r>
            </a:p>
            <a:p>
              <a:pPr algn="r" defTabSz="305060" hangingPunct="0">
                <a:defRPr/>
              </a:pPr>
              <a:r>
                <a:rPr lang="en-GB" sz="512" dirty="0">
                  <a:solidFill>
                    <a:schemeClr val="bg1"/>
                  </a:solidFill>
                  <a:latin typeface="Avenir Next LT Pro" panose="020B0504020202020204" pitchFamily="34" charset="0"/>
                  <a:ea typeface="Gill Sans Light"/>
                  <a:cs typeface="Gill Sans Light"/>
                  <a:sym typeface="Gill Sans Light"/>
                </a:rPr>
                <a:t>Fukuda</a:t>
              </a:r>
            </a:p>
          </p:txBody>
        </p:sp>
        <p:sp>
          <p:nvSpPr>
            <p:cNvPr id="197" name="TextBox 196">
              <a:extLst>
                <a:ext uri="{FF2B5EF4-FFF2-40B4-BE49-F238E27FC236}">
                  <a16:creationId xmlns:a16="http://schemas.microsoft.com/office/drawing/2014/main" id="{812151F5-3FA1-438B-9B26-AF919B2149CA}"/>
                </a:ext>
              </a:extLst>
            </p:cNvPr>
            <p:cNvSpPr txBox="1"/>
            <p:nvPr/>
          </p:nvSpPr>
          <p:spPr>
            <a:xfrm>
              <a:off x="1197359" y="1671838"/>
              <a:ext cx="517349"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defPPr>
                <a:defRPr lang="en-US"/>
              </a:defPPr>
              <a:lvl1pPr marR="0" lvl="0" indent="0" defTabSz="587022" fontAlgn="auto" hangingPunct="0">
                <a:lnSpc>
                  <a:spcPct val="100000"/>
                </a:lnSpc>
                <a:spcBef>
                  <a:spcPts val="0"/>
                </a:spcBef>
                <a:spcAft>
                  <a:spcPts val="0"/>
                </a:spcAft>
                <a:buClrTx/>
                <a:buSzTx/>
                <a:buFontTx/>
                <a:buNone/>
                <a:tabLst/>
                <a:defRPr kumimoji="0" sz="1000" b="1" i="0" u="none" strike="noStrike" cap="none" spc="0" normalizeH="0" baseline="0">
                  <a:ln>
                    <a:noFill/>
                  </a:ln>
                  <a:solidFill>
                    <a:srgbClr val="53585F"/>
                  </a:solidFill>
                  <a:effectLst/>
                  <a:uLnTx/>
                  <a:uFillTx/>
                  <a:latin typeface="Avenir Next LT Pro" panose="020B0504020202020204" pitchFamily="34" charset="0"/>
                  <a:ea typeface="Gill Sans Light"/>
                  <a:cs typeface="Gill Sans Light"/>
                </a:defRPr>
              </a:lvl1pPr>
            </a:lstStyle>
            <a:p>
              <a:r>
                <a:rPr lang="en-GB" sz="416" dirty="0">
                  <a:solidFill>
                    <a:schemeClr val="bg1">
                      <a:lumMod val="50000"/>
                    </a:schemeClr>
                  </a:solidFill>
                  <a:sym typeface="Gill Sans Light"/>
                </a:rPr>
                <a:t>CUSTOMER  SINCE</a:t>
              </a:r>
            </a:p>
          </p:txBody>
        </p:sp>
        <p:sp>
          <p:nvSpPr>
            <p:cNvPr id="198" name="TextBox 197">
              <a:extLst>
                <a:ext uri="{FF2B5EF4-FFF2-40B4-BE49-F238E27FC236}">
                  <a16:creationId xmlns:a16="http://schemas.microsoft.com/office/drawing/2014/main" id="{0D751B4D-EB6D-42DE-9C55-AEBFD1B40CF6}"/>
                </a:ext>
              </a:extLst>
            </p:cNvPr>
            <p:cNvSpPr txBox="1"/>
            <p:nvPr/>
          </p:nvSpPr>
          <p:spPr>
            <a:xfrm>
              <a:off x="1197359" y="1752672"/>
              <a:ext cx="445214" cy="15641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t">
              <a:spAutoFit/>
            </a:bodyPr>
            <a:lstStyle/>
            <a:p>
              <a:pPr defTabSz="305060" hangingPunct="0">
                <a:defRPr/>
              </a:pPr>
              <a:r>
                <a:rPr lang="en-GB" sz="416" dirty="0">
                  <a:solidFill>
                    <a:srgbClr val="FEFFFF"/>
                  </a:solidFill>
                  <a:latin typeface="Avenir Next LT Pro Light" panose="020B0304020202020204" pitchFamily="34" charset="0"/>
                  <a:ea typeface="Gill Sans Light"/>
                  <a:cs typeface="Gill Sans Light"/>
                  <a:sym typeface="Gill Sans Light"/>
                </a:rPr>
                <a:t>23/05/2019</a:t>
              </a:r>
            </a:p>
            <a:p>
              <a:pPr defTabSz="305060" hangingPunct="0">
                <a:defRPr/>
              </a:pPr>
              <a:r>
                <a:rPr lang="en-GB" sz="416" dirty="0">
                  <a:solidFill>
                    <a:schemeClr val="bg1">
                      <a:lumMod val="50000"/>
                    </a:schemeClr>
                  </a:solidFill>
                  <a:latin typeface="Avenir Next LT Pro Light" panose="020B0304020202020204" pitchFamily="34" charset="0"/>
                  <a:ea typeface="Gill Sans Light"/>
                  <a:cs typeface="Gill Sans Light"/>
                  <a:sym typeface="Gill Sans Light"/>
                </a:rPr>
                <a:t>4 years, 3 months</a:t>
              </a:r>
            </a:p>
          </p:txBody>
        </p:sp>
        <p:sp>
          <p:nvSpPr>
            <p:cNvPr id="199" name="TextBox 198">
              <a:extLst>
                <a:ext uri="{FF2B5EF4-FFF2-40B4-BE49-F238E27FC236}">
                  <a16:creationId xmlns:a16="http://schemas.microsoft.com/office/drawing/2014/main" id="{0A38DB17-D6FA-47C1-A89B-4EC022F68548}"/>
                </a:ext>
              </a:extLst>
            </p:cNvPr>
            <p:cNvSpPr txBox="1"/>
            <p:nvPr/>
          </p:nvSpPr>
          <p:spPr>
            <a:xfrm>
              <a:off x="822319" y="2453116"/>
              <a:ext cx="256059" cy="973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p>
              <a:pPr defTabSz="305060" hangingPunct="0">
                <a:defRPr/>
              </a:pPr>
              <a:r>
                <a:rPr lang="en-GB" sz="448" dirty="0">
                  <a:solidFill>
                    <a:schemeClr val="bg1">
                      <a:lumMod val="50000"/>
                    </a:schemeClr>
                  </a:solidFill>
                  <a:latin typeface="Avenir Next LT Pro Light" panose="020B0304020202020204" pitchFamily="34" charset="0"/>
                  <a:ea typeface="Gill Sans Light"/>
                  <a:cs typeface="Gill Sans Light"/>
                  <a:sym typeface="Gill Sans Light"/>
                </a:rPr>
                <a:t>✓ Opt-in</a:t>
              </a:r>
            </a:p>
          </p:txBody>
        </p:sp>
        <p:grpSp>
          <p:nvGrpSpPr>
            <p:cNvPr id="200" name="Group 199">
              <a:extLst>
                <a:ext uri="{FF2B5EF4-FFF2-40B4-BE49-F238E27FC236}">
                  <a16:creationId xmlns:a16="http://schemas.microsoft.com/office/drawing/2014/main" id="{A4B9000A-1BCA-4A7E-B47D-40AF9C667B93}"/>
                </a:ext>
              </a:extLst>
            </p:cNvPr>
            <p:cNvGrpSpPr>
              <a:grpSpLocks noChangeAspect="1"/>
            </p:cNvGrpSpPr>
            <p:nvPr/>
          </p:nvGrpSpPr>
          <p:grpSpPr>
            <a:xfrm>
              <a:off x="5229794" y="835711"/>
              <a:ext cx="139115" cy="88925"/>
              <a:chOff x="8653341" y="709737"/>
              <a:chExt cx="265152" cy="169490"/>
            </a:xfrm>
            <a:solidFill>
              <a:schemeClr val="bg1">
                <a:lumMod val="50000"/>
              </a:schemeClr>
            </a:solidFill>
          </p:grpSpPr>
          <p:sp>
            <p:nvSpPr>
              <p:cNvPr id="201" name="Rectangle 200">
                <a:extLst>
                  <a:ext uri="{FF2B5EF4-FFF2-40B4-BE49-F238E27FC236}">
                    <a16:creationId xmlns:a16="http://schemas.microsoft.com/office/drawing/2014/main" id="{E876C310-B3D0-4F1D-98DC-7C8B2A2D9279}"/>
                  </a:ext>
                </a:extLst>
              </p:cNvPr>
              <p:cNvSpPr>
                <a:spLocks noChangeAspect="1"/>
              </p:cNvSpPr>
              <p:nvPr/>
            </p:nvSpPr>
            <p:spPr>
              <a:xfrm>
                <a:off x="8692719" y="741841"/>
                <a:ext cx="37147" cy="13738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518" tIns="23759" rIns="47518" bIns="23759" numCol="1" spcCol="0" rtlCol="0" fromWordArt="0" anchor="ctr" anchorCtr="0" forceAA="0" compatLnSpc="1">
                <a:prstTxWarp prst="textNoShape">
                  <a:avLst/>
                </a:prstTxWarp>
                <a:noAutofit/>
              </a:bodyPr>
              <a:lstStyle/>
              <a:p>
                <a:pPr algn="ctr" defTabSz="475191">
                  <a:defRPr/>
                </a:pPr>
                <a:endParaRPr lang="en-GB" sz="936">
                  <a:solidFill>
                    <a:srgbClr val="DCDEE0"/>
                  </a:solidFill>
                  <a:latin typeface="Impact"/>
                  <a:sym typeface="Helvetica Light"/>
                </a:endParaRPr>
              </a:p>
            </p:txBody>
          </p:sp>
          <p:sp>
            <p:nvSpPr>
              <p:cNvPr id="202" name="Rectangle 201">
                <a:extLst>
                  <a:ext uri="{FF2B5EF4-FFF2-40B4-BE49-F238E27FC236}">
                    <a16:creationId xmlns:a16="http://schemas.microsoft.com/office/drawing/2014/main" id="{B47CF44F-674D-4AAE-A9FC-F53C35A06744}"/>
                  </a:ext>
                </a:extLst>
              </p:cNvPr>
              <p:cNvSpPr>
                <a:spLocks noChangeAspect="1"/>
              </p:cNvSpPr>
              <p:nvPr/>
            </p:nvSpPr>
            <p:spPr>
              <a:xfrm>
                <a:off x="8742599" y="808872"/>
                <a:ext cx="42005" cy="70354"/>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518" tIns="23759" rIns="47518" bIns="23759" numCol="1" spcCol="0" rtlCol="0" fromWordArt="0" anchor="ctr" anchorCtr="0" forceAA="0" compatLnSpc="1">
                <a:prstTxWarp prst="textNoShape">
                  <a:avLst/>
                </a:prstTxWarp>
                <a:noAutofit/>
              </a:bodyPr>
              <a:lstStyle/>
              <a:p>
                <a:pPr algn="ctr" defTabSz="475191">
                  <a:defRPr/>
                </a:pPr>
                <a:endParaRPr lang="en-GB" sz="936">
                  <a:solidFill>
                    <a:srgbClr val="DCDEE0"/>
                  </a:solidFill>
                  <a:latin typeface="Impact"/>
                  <a:sym typeface="Helvetica Light"/>
                </a:endParaRPr>
              </a:p>
            </p:txBody>
          </p:sp>
          <p:sp>
            <p:nvSpPr>
              <p:cNvPr id="203" name="Rectangle 202">
                <a:extLst>
                  <a:ext uri="{FF2B5EF4-FFF2-40B4-BE49-F238E27FC236}">
                    <a16:creationId xmlns:a16="http://schemas.microsoft.com/office/drawing/2014/main" id="{2BD351D4-44AD-49D7-8C42-870471EB261B}"/>
                  </a:ext>
                </a:extLst>
              </p:cNvPr>
              <p:cNvSpPr>
                <a:spLocks noChangeAspect="1"/>
              </p:cNvSpPr>
              <p:nvPr/>
            </p:nvSpPr>
            <p:spPr>
              <a:xfrm>
                <a:off x="8795105" y="770718"/>
                <a:ext cx="37147" cy="10850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518" tIns="23759" rIns="47518" bIns="23759" numCol="1" spcCol="0" rtlCol="0" fromWordArt="0" anchor="ctr" anchorCtr="0" forceAA="0" compatLnSpc="1">
                <a:prstTxWarp prst="textNoShape">
                  <a:avLst/>
                </a:prstTxWarp>
                <a:noAutofit/>
              </a:bodyPr>
              <a:lstStyle/>
              <a:p>
                <a:pPr algn="ctr" defTabSz="475191">
                  <a:defRPr/>
                </a:pPr>
                <a:endParaRPr lang="en-GB" sz="936">
                  <a:solidFill>
                    <a:srgbClr val="DCDEE0"/>
                  </a:solidFill>
                  <a:latin typeface="Impact"/>
                  <a:sym typeface="Helvetica Light"/>
                </a:endParaRPr>
              </a:p>
            </p:txBody>
          </p:sp>
          <p:sp>
            <p:nvSpPr>
              <p:cNvPr id="204" name="Rectangle 203">
                <a:extLst>
                  <a:ext uri="{FF2B5EF4-FFF2-40B4-BE49-F238E27FC236}">
                    <a16:creationId xmlns:a16="http://schemas.microsoft.com/office/drawing/2014/main" id="{97C4390B-5DF2-4192-8204-0E5301D4A5DE}"/>
                  </a:ext>
                </a:extLst>
              </p:cNvPr>
              <p:cNvSpPr>
                <a:spLocks noChangeAspect="1"/>
              </p:cNvSpPr>
              <p:nvPr/>
            </p:nvSpPr>
            <p:spPr>
              <a:xfrm>
                <a:off x="8847610" y="709737"/>
                <a:ext cx="37147" cy="16949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518" tIns="23759" rIns="47518" bIns="23759" numCol="1" spcCol="0" rtlCol="0" fromWordArt="0" anchor="ctr" anchorCtr="0" forceAA="0" compatLnSpc="1">
                <a:prstTxWarp prst="textNoShape">
                  <a:avLst/>
                </a:prstTxWarp>
                <a:noAutofit/>
              </a:bodyPr>
              <a:lstStyle/>
              <a:p>
                <a:pPr algn="ctr" defTabSz="475191">
                  <a:defRPr/>
                </a:pPr>
                <a:endParaRPr lang="en-GB" sz="936">
                  <a:solidFill>
                    <a:srgbClr val="DCDEE0"/>
                  </a:solidFill>
                  <a:latin typeface="Impact"/>
                  <a:sym typeface="Helvetica Light"/>
                </a:endParaRPr>
              </a:p>
            </p:txBody>
          </p:sp>
          <p:cxnSp>
            <p:nvCxnSpPr>
              <p:cNvPr id="205" name="Straight Connector 204">
                <a:extLst>
                  <a:ext uri="{FF2B5EF4-FFF2-40B4-BE49-F238E27FC236}">
                    <a16:creationId xmlns:a16="http://schemas.microsoft.com/office/drawing/2014/main" id="{0770581C-E18C-4927-BFA1-4ED50865E112}"/>
                  </a:ext>
                </a:extLst>
              </p:cNvPr>
              <p:cNvCxnSpPr>
                <a:cxnSpLocks noChangeAspect="1"/>
              </p:cNvCxnSpPr>
              <p:nvPr/>
            </p:nvCxnSpPr>
            <p:spPr>
              <a:xfrm>
                <a:off x="8653341" y="879226"/>
                <a:ext cx="265152" cy="0"/>
              </a:xfrm>
              <a:prstGeom prst="line">
                <a:avLst/>
              </a:prstGeom>
              <a:grpFill/>
              <a:ln w="12700" cap="flat">
                <a:solidFill>
                  <a:schemeClr val="bg1">
                    <a:lumMod val="50000"/>
                  </a:schemeClr>
                </a:solidFill>
                <a:prstDash val="solid"/>
                <a:miter lim="400000"/>
              </a:ln>
              <a:effectLst/>
              <a:sp3d/>
            </p:spPr>
            <p:style>
              <a:lnRef idx="0">
                <a:scrgbClr r="0" g="0" b="0"/>
              </a:lnRef>
              <a:fillRef idx="0">
                <a:scrgbClr r="0" g="0" b="0"/>
              </a:fillRef>
              <a:effectRef idx="0">
                <a:scrgbClr r="0" g="0" b="0"/>
              </a:effectRef>
              <a:fontRef idx="none"/>
            </p:style>
          </p:cxnSp>
        </p:grpSp>
        <p:sp>
          <p:nvSpPr>
            <p:cNvPr id="206" name="Rectangle 205">
              <a:extLst>
                <a:ext uri="{FF2B5EF4-FFF2-40B4-BE49-F238E27FC236}">
                  <a16:creationId xmlns:a16="http://schemas.microsoft.com/office/drawing/2014/main" id="{3B3054F0-A7C5-4D7D-91ED-9E2178D0A4B2}"/>
                </a:ext>
              </a:extLst>
            </p:cNvPr>
            <p:cNvSpPr/>
            <p:nvPr/>
          </p:nvSpPr>
          <p:spPr>
            <a:xfrm>
              <a:off x="1874182" y="3125499"/>
              <a:ext cx="3720396" cy="738624"/>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518" tIns="23759" rIns="47518" bIns="23759" numCol="1" spcCol="0" rtlCol="0" fromWordArt="0" anchor="ctr" anchorCtr="0" forceAA="0" compatLnSpc="1">
              <a:prstTxWarp prst="textNoShape">
                <a:avLst/>
              </a:prstTxWarp>
              <a:noAutofit/>
            </a:bodyPr>
            <a:lstStyle/>
            <a:p>
              <a:pPr algn="ctr" defTabSz="475191">
                <a:defRPr/>
              </a:pPr>
              <a:endParaRPr lang="en-GB" sz="936">
                <a:solidFill>
                  <a:srgbClr val="DCDEE0"/>
                </a:solidFill>
                <a:latin typeface="Impact"/>
                <a:sym typeface="Helvetica Light"/>
              </a:endParaRPr>
            </a:p>
          </p:txBody>
        </p:sp>
        <p:sp>
          <p:nvSpPr>
            <p:cNvPr id="207" name="TextBox 206">
              <a:extLst>
                <a:ext uri="{FF2B5EF4-FFF2-40B4-BE49-F238E27FC236}">
                  <a16:creationId xmlns:a16="http://schemas.microsoft.com/office/drawing/2014/main" id="{A2B9EC18-9BBC-4A88-8C95-9949849A58DF}"/>
                </a:ext>
              </a:extLst>
            </p:cNvPr>
            <p:cNvSpPr txBox="1"/>
            <p:nvPr/>
          </p:nvSpPr>
          <p:spPr>
            <a:xfrm>
              <a:off x="1867825" y="3034923"/>
              <a:ext cx="643986"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defPPr>
                <a:defRPr lang="en-US"/>
              </a:defPPr>
              <a:lvl1pPr defTabSz="476955" hangingPunct="0">
                <a:defRPr sz="650" b="1">
                  <a:solidFill>
                    <a:schemeClr val="tx1">
                      <a:lumMod val="50000"/>
                      <a:lumOff val="50000"/>
                    </a:schemeClr>
                  </a:solidFill>
                  <a:latin typeface="Avenir Next LT Pro" panose="020B0504020202020204" pitchFamily="34" charset="0"/>
                  <a:ea typeface="Gill Sans Light"/>
                  <a:cs typeface="Gill Sans Light"/>
                </a:defRPr>
              </a:lvl1pPr>
            </a:lstStyle>
            <a:p>
              <a:r>
                <a:rPr lang="en-GB" sz="416" dirty="0">
                  <a:sym typeface="Gill Sans Light"/>
                </a:rPr>
                <a:t>INTERACTION HISTORY</a:t>
              </a:r>
            </a:p>
          </p:txBody>
        </p:sp>
        <p:cxnSp>
          <p:nvCxnSpPr>
            <p:cNvPr id="208" name="Straight Arrow Connector 207">
              <a:extLst>
                <a:ext uri="{FF2B5EF4-FFF2-40B4-BE49-F238E27FC236}">
                  <a16:creationId xmlns:a16="http://schemas.microsoft.com/office/drawing/2014/main" id="{46F57758-F8BE-455F-89F1-D2E7A0AAEBFD}"/>
                </a:ext>
              </a:extLst>
            </p:cNvPr>
            <p:cNvCxnSpPr>
              <a:cxnSpLocks/>
              <a:stCxn id="275" idx="3"/>
              <a:endCxn id="277" idx="3"/>
            </p:cNvCxnSpPr>
            <p:nvPr/>
          </p:nvCxnSpPr>
          <p:spPr>
            <a:xfrm>
              <a:off x="2455406" y="3458198"/>
              <a:ext cx="2972953" cy="0"/>
            </a:xfrm>
            <a:prstGeom prst="straightConnector1">
              <a:avLst/>
            </a:prstGeom>
            <a:noFill/>
            <a:ln w="28575" cap="flat">
              <a:solidFill>
                <a:schemeClr val="bg1">
                  <a:lumMod val="75000"/>
                </a:schemeClr>
              </a:solidFill>
              <a:prstDash val="solid"/>
              <a:miter lim="400000"/>
              <a:headEnd type="none" w="lg" len="lg"/>
              <a:tailEnd type="none" w="med" len="med"/>
            </a:ln>
            <a:effectLst/>
            <a:sp3d/>
          </p:spPr>
          <p:style>
            <a:lnRef idx="0">
              <a:scrgbClr r="0" g="0" b="0"/>
            </a:lnRef>
            <a:fillRef idx="0">
              <a:scrgbClr r="0" g="0" b="0"/>
            </a:fillRef>
            <a:effectRef idx="0">
              <a:scrgbClr r="0" g="0" b="0"/>
            </a:effectRef>
            <a:fontRef idx="none"/>
          </p:style>
        </p:cxnSp>
        <p:cxnSp>
          <p:nvCxnSpPr>
            <p:cNvPr id="209" name="Straight Connector 208">
              <a:extLst>
                <a:ext uri="{FF2B5EF4-FFF2-40B4-BE49-F238E27FC236}">
                  <a16:creationId xmlns:a16="http://schemas.microsoft.com/office/drawing/2014/main" id="{8117A3AD-7827-493A-ACD5-222B58610515}"/>
                </a:ext>
              </a:extLst>
            </p:cNvPr>
            <p:cNvCxnSpPr>
              <a:cxnSpLocks/>
            </p:cNvCxnSpPr>
            <p:nvPr/>
          </p:nvCxnSpPr>
          <p:spPr>
            <a:xfrm>
              <a:off x="2667134" y="3457546"/>
              <a:ext cx="0" cy="42995"/>
            </a:xfrm>
            <a:prstGeom prst="line">
              <a:avLst/>
            </a:prstGeom>
            <a:noFill/>
            <a:ln w="28575"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210" name="Straight Connector 209">
              <a:extLst>
                <a:ext uri="{FF2B5EF4-FFF2-40B4-BE49-F238E27FC236}">
                  <a16:creationId xmlns:a16="http://schemas.microsoft.com/office/drawing/2014/main" id="{593240C1-6A2D-40F4-9D1A-BAFAABAEF927}"/>
                </a:ext>
              </a:extLst>
            </p:cNvPr>
            <p:cNvCxnSpPr>
              <a:cxnSpLocks/>
            </p:cNvCxnSpPr>
            <p:nvPr/>
          </p:nvCxnSpPr>
          <p:spPr>
            <a:xfrm>
              <a:off x="2611871" y="3414550"/>
              <a:ext cx="0" cy="42995"/>
            </a:xfrm>
            <a:prstGeom prst="line">
              <a:avLst/>
            </a:prstGeom>
            <a:noFill/>
            <a:ln w="28575"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211" name="Straight Connector 210">
              <a:extLst>
                <a:ext uri="{FF2B5EF4-FFF2-40B4-BE49-F238E27FC236}">
                  <a16:creationId xmlns:a16="http://schemas.microsoft.com/office/drawing/2014/main" id="{E56334FB-8F23-4CF4-ABF7-78C13B8E6D4A}"/>
                </a:ext>
              </a:extLst>
            </p:cNvPr>
            <p:cNvCxnSpPr>
              <a:cxnSpLocks/>
            </p:cNvCxnSpPr>
            <p:nvPr/>
          </p:nvCxnSpPr>
          <p:spPr>
            <a:xfrm>
              <a:off x="3032977" y="3414550"/>
              <a:ext cx="0" cy="42995"/>
            </a:xfrm>
            <a:prstGeom prst="line">
              <a:avLst/>
            </a:prstGeom>
            <a:noFill/>
            <a:ln w="28575"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212" name="TextBox 211">
              <a:extLst>
                <a:ext uri="{FF2B5EF4-FFF2-40B4-BE49-F238E27FC236}">
                  <a16:creationId xmlns:a16="http://schemas.microsoft.com/office/drawing/2014/main" id="{233C4544-1D4E-4DC6-96D2-EF6BDDFA7E36}"/>
                </a:ext>
              </a:extLst>
            </p:cNvPr>
            <p:cNvSpPr txBox="1"/>
            <p:nvPr/>
          </p:nvSpPr>
          <p:spPr>
            <a:xfrm>
              <a:off x="2535061" y="3504174"/>
              <a:ext cx="274127" cy="302467"/>
            </a:xfrm>
            <a:prstGeom prst="rect">
              <a:avLst/>
            </a:prstGeom>
            <a:solidFill>
              <a:schemeClr val="bg1"/>
            </a:solidFill>
            <a:ln w="127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3025" tIns="23025" rIns="23025" bIns="23025" numCol="1" spcCol="38100" rtlCol="0" anchor="t">
              <a:spAutoFit/>
            </a:bodyPr>
            <a:lstStyle/>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BILLING</a:t>
              </a:r>
            </a:p>
            <a:p>
              <a:pPr algn="ctr" defTabSz="305060" hangingPunct="0">
                <a:defRPr/>
              </a:pPr>
              <a:r>
                <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rPr>
                <a:t>11/11/21</a:t>
              </a:r>
            </a:p>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INVOICE</a:t>
              </a:r>
            </a:p>
            <a:p>
              <a:pPr algn="ctr" defTabSz="305060" hangingPunct="0">
                <a:defRPr/>
              </a:pPr>
              <a:r>
                <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rPr>
                <a:t>EMAIL</a:t>
              </a:r>
            </a:p>
          </p:txBody>
        </p:sp>
        <p:sp>
          <p:nvSpPr>
            <p:cNvPr id="213" name="TextBox 212">
              <a:extLst>
                <a:ext uri="{FF2B5EF4-FFF2-40B4-BE49-F238E27FC236}">
                  <a16:creationId xmlns:a16="http://schemas.microsoft.com/office/drawing/2014/main" id="{687CE6CE-7405-4181-8144-3ADA9262B7A7}"/>
                </a:ext>
              </a:extLst>
            </p:cNvPr>
            <p:cNvSpPr txBox="1"/>
            <p:nvPr/>
          </p:nvSpPr>
          <p:spPr>
            <a:xfrm>
              <a:off x="2504000" y="3175682"/>
              <a:ext cx="290157" cy="238475"/>
            </a:xfrm>
            <a:prstGeom prst="rect">
              <a:avLst/>
            </a:prstGeom>
            <a:solidFill>
              <a:schemeClr val="bg1"/>
            </a:solidFill>
            <a:ln w="127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3025" tIns="23025" rIns="23025" bIns="23025" numCol="1" spcCol="38100" rtlCol="0" anchor="b">
              <a:spAutoFit/>
            </a:bodyPr>
            <a:lstStyle/>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ACCMAN</a:t>
              </a:r>
            </a:p>
            <a:p>
              <a:pPr algn="ctr" defTabSz="305060" hangingPunct="0">
                <a:defRPr/>
              </a:pPr>
              <a:r>
                <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rPr>
                <a:t>08/11/21</a:t>
              </a:r>
            </a:p>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MIXED</a:t>
              </a:r>
            </a:p>
          </p:txBody>
        </p:sp>
        <p:sp>
          <p:nvSpPr>
            <p:cNvPr id="214" name="TextBox 213">
              <a:extLst>
                <a:ext uri="{FF2B5EF4-FFF2-40B4-BE49-F238E27FC236}">
                  <a16:creationId xmlns:a16="http://schemas.microsoft.com/office/drawing/2014/main" id="{59296659-2F09-4D59-A1A9-F3B23F71138B}"/>
                </a:ext>
              </a:extLst>
            </p:cNvPr>
            <p:cNvSpPr txBox="1"/>
            <p:nvPr/>
          </p:nvSpPr>
          <p:spPr>
            <a:xfrm>
              <a:off x="2899120" y="3175681"/>
              <a:ext cx="267714" cy="238475"/>
            </a:xfrm>
            <a:prstGeom prst="rect">
              <a:avLst/>
            </a:prstGeom>
            <a:solidFill>
              <a:schemeClr val="bg1"/>
            </a:solidFill>
            <a:ln w="127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3025" tIns="23025" rIns="23025" bIns="23025" numCol="1" spcCol="38100" rtlCol="0" anchor="b">
              <a:spAutoFit/>
            </a:bodyPr>
            <a:lstStyle/>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WEB</a:t>
              </a:r>
              <a:endPar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endParaRPr>
            </a:p>
            <a:p>
              <a:pPr algn="ctr" defTabSz="305060" hangingPunct="0">
                <a:defRPr/>
              </a:pPr>
              <a:r>
                <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rPr>
                <a:t>16/11/21</a:t>
              </a:r>
            </a:p>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5x BLUE</a:t>
              </a:r>
            </a:p>
          </p:txBody>
        </p:sp>
        <p:cxnSp>
          <p:nvCxnSpPr>
            <p:cNvPr id="215" name="Straight Connector 214">
              <a:extLst>
                <a:ext uri="{FF2B5EF4-FFF2-40B4-BE49-F238E27FC236}">
                  <a16:creationId xmlns:a16="http://schemas.microsoft.com/office/drawing/2014/main" id="{EC9CE698-363E-490A-A25C-A2078F4FB433}"/>
                </a:ext>
              </a:extLst>
            </p:cNvPr>
            <p:cNvCxnSpPr>
              <a:cxnSpLocks/>
            </p:cNvCxnSpPr>
            <p:nvPr/>
          </p:nvCxnSpPr>
          <p:spPr>
            <a:xfrm>
              <a:off x="5154682" y="3414550"/>
              <a:ext cx="0" cy="42995"/>
            </a:xfrm>
            <a:prstGeom prst="line">
              <a:avLst/>
            </a:prstGeom>
            <a:noFill/>
            <a:ln w="28575"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216" name="TextBox 215">
              <a:extLst>
                <a:ext uri="{FF2B5EF4-FFF2-40B4-BE49-F238E27FC236}">
                  <a16:creationId xmlns:a16="http://schemas.microsoft.com/office/drawing/2014/main" id="{7612E09A-AB2A-4894-8B85-CEB8BEDC1BDD}"/>
                </a:ext>
              </a:extLst>
            </p:cNvPr>
            <p:cNvSpPr txBox="1"/>
            <p:nvPr/>
          </p:nvSpPr>
          <p:spPr>
            <a:xfrm>
              <a:off x="4981458" y="3175682"/>
              <a:ext cx="362292" cy="238475"/>
            </a:xfrm>
            <a:prstGeom prst="rect">
              <a:avLst/>
            </a:prstGeom>
            <a:solidFill>
              <a:schemeClr val="bg1"/>
            </a:solidFill>
            <a:ln w="127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3025" tIns="23025" rIns="23025" bIns="23025" numCol="1" spcCol="38100" rtlCol="0" anchor="b">
              <a:spAutoFit/>
            </a:bodyPr>
            <a:lstStyle/>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TELESALES</a:t>
              </a:r>
              <a:endPar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endParaRPr>
            </a:p>
            <a:p>
              <a:pPr algn="ctr" defTabSz="305060" hangingPunct="0">
                <a:defRPr/>
              </a:pPr>
              <a:r>
                <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rPr>
                <a:t>20/05/22</a:t>
              </a:r>
            </a:p>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15x PURPLE</a:t>
              </a:r>
            </a:p>
          </p:txBody>
        </p:sp>
        <p:sp>
          <p:nvSpPr>
            <p:cNvPr id="217" name="TextBox 216">
              <a:extLst>
                <a:ext uri="{FF2B5EF4-FFF2-40B4-BE49-F238E27FC236}">
                  <a16:creationId xmlns:a16="http://schemas.microsoft.com/office/drawing/2014/main" id="{8B2083C0-D70E-44A2-8943-A647C86D40FD}"/>
                </a:ext>
              </a:extLst>
            </p:cNvPr>
            <p:cNvSpPr txBox="1"/>
            <p:nvPr/>
          </p:nvSpPr>
          <p:spPr>
            <a:xfrm>
              <a:off x="689768" y="1667247"/>
              <a:ext cx="421169"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defPPr>
                <a:defRPr lang="en-US"/>
              </a:defPPr>
              <a:lvl1pPr marR="0" lvl="0" indent="0" defTabSz="587022" fontAlgn="auto" hangingPunct="0">
                <a:lnSpc>
                  <a:spcPct val="100000"/>
                </a:lnSpc>
                <a:spcBef>
                  <a:spcPts val="0"/>
                </a:spcBef>
                <a:spcAft>
                  <a:spcPts val="0"/>
                </a:spcAft>
                <a:buClrTx/>
                <a:buSzTx/>
                <a:buFontTx/>
                <a:buNone/>
                <a:tabLst/>
                <a:defRPr kumimoji="0" sz="1000" b="1" i="0" u="none" strike="noStrike" cap="none" spc="0" normalizeH="0" baseline="0">
                  <a:ln>
                    <a:noFill/>
                  </a:ln>
                  <a:solidFill>
                    <a:srgbClr val="53585F"/>
                  </a:solidFill>
                  <a:effectLst/>
                  <a:uLnTx/>
                  <a:uFillTx/>
                  <a:latin typeface="Avenir Next LT Pro" panose="020B0504020202020204" pitchFamily="34" charset="0"/>
                  <a:ea typeface="Gill Sans Light"/>
                  <a:cs typeface="Gill Sans Light"/>
                </a:defRPr>
              </a:lvl1pPr>
            </a:lstStyle>
            <a:p>
              <a:r>
                <a:rPr lang="en-GB" sz="416" dirty="0">
                  <a:solidFill>
                    <a:schemeClr val="bg1">
                      <a:lumMod val="50000"/>
                    </a:schemeClr>
                  </a:solidFill>
                  <a:sym typeface="Gill Sans Light"/>
                </a:rPr>
                <a:t>RELATIONSHIP</a:t>
              </a:r>
            </a:p>
          </p:txBody>
        </p:sp>
        <p:sp>
          <p:nvSpPr>
            <p:cNvPr id="218" name="TextBox 217">
              <a:extLst>
                <a:ext uri="{FF2B5EF4-FFF2-40B4-BE49-F238E27FC236}">
                  <a16:creationId xmlns:a16="http://schemas.microsoft.com/office/drawing/2014/main" id="{32A8EA86-013C-4A54-8285-150652D1847E}"/>
                </a:ext>
              </a:extLst>
            </p:cNvPr>
            <p:cNvSpPr txBox="1"/>
            <p:nvPr/>
          </p:nvSpPr>
          <p:spPr>
            <a:xfrm>
              <a:off x="689768" y="1764255"/>
              <a:ext cx="406742" cy="20771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t">
              <a:spAutoFit/>
            </a:bodyPr>
            <a:lstStyle/>
            <a:p>
              <a:pPr defTabSz="305060" hangingPunct="0">
                <a:spcAft>
                  <a:spcPts val="156"/>
                </a:spcAft>
                <a:defRPr/>
              </a:pPr>
              <a:r>
                <a:rPr lang="en-GB" sz="416" dirty="0">
                  <a:solidFill>
                    <a:schemeClr val="bg1"/>
                  </a:solidFill>
                  <a:latin typeface="Avenir Next LT Pro Light" panose="020B0304020202020204" pitchFamily="34" charset="0"/>
                  <a:ea typeface="Gill Sans Light"/>
                  <a:cs typeface="Gill Sans Light"/>
                  <a:sym typeface="Gill Sans Light"/>
                </a:rPr>
                <a:t>SUBSCRIPTION</a:t>
              </a:r>
            </a:p>
            <a:p>
              <a:pPr defTabSz="305060" hangingPunct="0">
                <a:spcAft>
                  <a:spcPts val="156"/>
                </a:spcAft>
                <a:defRPr/>
              </a:pPr>
              <a:r>
                <a:rPr lang="en-GB" sz="416" dirty="0">
                  <a:solidFill>
                    <a:schemeClr val="bg1"/>
                  </a:solidFill>
                  <a:latin typeface="Avenir Next LT Pro Light" panose="020B0304020202020204" pitchFamily="34" charset="0"/>
                  <a:ea typeface="Gill Sans Light"/>
                  <a:cs typeface="Gill Sans Light"/>
                  <a:sym typeface="Gill Sans Light"/>
                </a:rPr>
                <a:t>ACCMAN</a:t>
              </a:r>
            </a:p>
          </p:txBody>
        </p:sp>
        <p:cxnSp>
          <p:nvCxnSpPr>
            <p:cNvPr id="219" name="Straight Connector 218">
              <a:extLst>
                <a:ext uri="{FF2B5EF4-FFF2-40B4-BE49-F238E27FC236}">
                  <a16:creationId xmlns:a16="http://schemas.microsoft.com/office/drawing/2014/main" id="{55C63BD6-0ADD-4798-A65D-EE50161D748E}"/>
                </a:ext>
              </a:extLst>
            </p:cNvPr>
            <p:cNvCxnSpPr>
              <a:cxnSpLocks/>
            </p:cNvCxnSpPr>
            <p:nvPr/>
          </p:nvCxnSpPr>
          <p:spPr>
            <a:xfrm>
              <a:off x="4701849" y="3457546"/>
              <a:ext cx="0" cy="42995"/>
            </a:xfrm>
            <a:prstGeom prst="line">
              <a:avLst/>
            </a:prstGeom>
            <a:noFill/>
            <a:ln w="28575"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220" name="TextBox 219">
              <a:extLst>
                <a:ext uri="{FF2B5EF4-FFF2-40B4-BE49-F238E27FC236}">
                  <a16:creationId xmlns:a16="http://schemas.microsoft.com/office/drawing/2014/main" id="{D06C4256-BF87-4DEF-8A84-B685A2CA0F71}"/>
                </a:ext>
              </a:extLst>
            </p:cNvPr>
            <p:cNvSpPr txBox="1"/>
            <p:nvPr/>
          </p:nvSpPr>
          <p:spPr>
            <a:xfrm>
              <a:off x="4508861" y="3504173"/>
              <a:ext cx="395954" cy="302467"/>
            </a:xfrm>
            <a:prstGeom prst="rect">
              <a:avLst/>
            </a:prstGeom>
            <a:solidFill>
              <a:schemeClr val="bg1"/>
            </a:solidFill>
            <a:ln w="127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3025" tIns="23025" rIns="23025" bIns="23025" numCol="1" spcCol="38100" rtlCol="0" anchor="t">
              <a:spAutoFit/>
            </a:bodyPr>
            <a:lstStyle/>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MARKETING</a:t>
              </a:r>
            </a:p>
            <a:p>
              <a:pPr algn="ctr" defTabSz="305060" hangingPunct="0">
                <a:defRPr/>
              </a:pPr>
              <a:r>
                <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rPr>
                <a:t>25/02/22</a:t>
              </a:r>
            </a:p>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EASTER BLUE</a:t>
              </a:r>
            </a:p>
            <a:p>
              <a:pPr algn="ctr" defTabSz="305060" hangingPunct="0">
                <a:defRPr/>
              </a:pPr>
              <a:r>
                <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rPr>
                <a:t>EMAIL</a:t>
              </a:r>
            </a:p>
          </p:txBody>
        </p:sp>
        <p:sp>
          <p:nvSpPr>
            <p:cNvPr id="221" name="TextBox 220">
              <a:extLst>
                <a:ext uri="{FF2B5EF4-FFF2-40B4-BE49-F238E27FC236}">
                  <a16:creationId xmlns:a16="http://schemas.microsoft.com/office/drawing/2014/main" id="{84E5A929-F143-4ACE-BE94-58F7B1A61EBA}"/>
                </a:ext>
              </a:extLst>
            </p:cNvPr>
            <p:cNvSpPr txBox="1"/>
            <p:nvPr/>
          </p:nvSpPr>
          <p:spPr>
            <a:xfrm>
              <a:off x="1878080" y="1467840"/>
              <a:ext cx="289723"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p>
              <a:pP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SEGMENT</a:t>
              </a:r>
            </a:p>
          </p:txBody>
        </p:sp>
        <p:pic>
          <p:nvPicPr>
            <p:cNvPr id="222" name="Graphic 221" descr="Target Audience">
              <a:extLst>
                <a:ext uri="{FF2B5EF4-FFF2-40B4-BE49-F238E27FC236}">
                  <a16:creationId xmlns:a16="http://schemas.microsoft.com/office/drawing/2014/main" id="{0BD84C14-543E-41DF-9363-21B65B540A2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008290" y="801574"/>
              <a:ext cx="157201" cy="157201"/>
            </a:xfrm>
            <a:prstGeom prst="rect">
              <a:avLst/>
            </a:prstGeom>
          </p:spPr>
        </p:pic>
        <p:cxnSp>
          <p:nvCxnSpPr>
            <p:cNvPr id="223" name="Straight Connector 222">
              <a:extLst>
                <a:ext uri="{FF2B5EF4-FFF2-40B4-BE49-F238E27FC236}">
                  <a16:creationId xmlns:a16="http://schemas.microsoft.com/office/drawing/2014/main" id="{C1B65634-BE20-4F15-8329-05BE75415085}"/>
                </a:ext>
              </a:extLst>
            </p:cNvPr>
            <p:cNvCxnSpPr>
              <a:cxnSpLocks/>
            </p:cNvCxnSpPr>
            <p:nvPr/>
          </p:nvCxnSpPr>
          <p:spPr>
            <a:xfrm>
              <a:off x="2993183" y="3457546"/>
              <a:ext cx="0" cy="42995"/>
            </a:xfrm>
            <a:prstGeom prst="line">
              <a:avLst/>
            </a:prstGeom>
            <a:noFill/>
            <a:ln w="28575"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224" name="TextBox 223">
              <a:extLst>
                <a:ext uri="{FF2B5EF4-FFF2-40B4-BE49-F238E27FC236}">
                  <a16:creationId xmlns:a16="http://schemas.microsoft.com/office/drawing/2014/main" id="{2838C4A8-31DF-454B-ABAC-80EB3FEC6819}"/>
                </a:ext>
              </a:extLst>
            </p:cNvPr>
            <p:cNvSpPr txBox="1"/>
            <p:nvPr/>
          </p:nvSpPr>
          <p:spPr>
            <a:xfrm>
              <a:off x="2845078" y="3504174"/>
              <a:ext cx="306187" cy="302467"/>
            </a:xfrm>
            <a:prstGeom prst="rect">
              <a:avLst/>
            </a:prstGeom>
            <a:solidFill>
              <a:schemeClr val="bg1"/>
            </a:solidFill>
            <a:ln w="127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3025" tIns="23025" rIns="23025" bIns="23025" numCol="1" spcCol="38100" rtlCol="0" anchor="t">
              <a:spAutoFit/>
            </a:bodyPr>
            <a:lstStyle/>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SERVICE</a:t>
              </a:r>
            </a:p>
            <a:p>
              <a:pPr algn="ctr" defTabSz="305060" hangingPunct="0">
                <a:defRPr/>
              </a:pPr>
              <a:r>
                <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rPr>
                <a:t>15/11/21</a:t>
              </a:r>
            </a:p>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DELIVERY</a:t>
              </a:r>
            </a:p>
            <a:p>
              <a:pPr algn="ctr" defTabSz="305060" hangingPunct="0">
                <a:defRPr/>
              </a:pPr>
              <a:r>
                <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rPr>
                <a:t>TWITTER</a:t>
              </a:r>
            </a:p>
          </p:txBody>
        </p:sp>
        <p:pic>
          <p:nvPicPr>
            <p:cNvPr id="225" name="Graphic 224" descr="Email">
              <a:extLst>
                <a:ext uri="{FF2B5EF4-FFF2-40B4-BE49-F238E27FC236}">
                  <a16:creationId xmlns:a16="http://schemas.microsoft.com/office/drawing/2014/main" id="{58868DB0-5D82-473D-AD70-1DC01777723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5151" y="2415877"/>
              <a:ext cx="104612" cy="104612"/>
            </a:xfrm>
            <a:prstGeom prst="rect">
              <a:avLst/>
            </a:prstGeom>
          </p:spPr>
        </p:pic>
        <p:pic>
          <p:nvPicPr>
            <p:cNvPr id="226" name="Graphic 225" descr="Open envelope">
              <a:extLst>
                <a:ext uri="{FF2B5EF4-FFF2-40B4-BE49-F238E27FC236}">
                  <a16:creationId xmlns:a16="http://schemas.microsoft.com/office/drawing/2014/main" id="{8E33D32A-B939-488D-8AC0-E45D36AB688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82058" y="3182981"/>
              <a:ext cx="104612" cy="104612"/>
            </a:xfrm>
            <a:prstGeom prst="rect">
              <a:avLst/>
            </a:prstGeom>
          </p:spPr>
        </p:pic>
        <p:grpSp>
          <p:nvGrpSpPr>
            <p:cNvPr id="227" name="Group 226">
              <a:extLst>
                <a:ext uri="{FF2B5EF4-FFF2-40B4-BE49-F238E27FC236}">
                  <a16:creationId xmlns:a16="http://schemas.microsoft.com/office/drawing/2014/main" id="{DC9A0F11-EBEA-45D2-AFAD-0928ADE5AD3F}"/>
                </a:ext>
              </a:extLst>
            </p:cNvPr>
            <p:cNvGrpSpPr/>
            <p:nvPr/>
          </p:nvGrpSpPr>
          <p:grpSpPr>
            <a:xfrm>
              <a:off x="694781" y="2926463"/>
              <a:ext cx="105352" cy="108404"/>
              <a:chOff x="5440950" y="1714518"/>
              <a:chExt cx="331200" cy="332453"/>
            </a:xfrm>
            <a:solidFill>
              <a:schemeClr val="bg1"/>
            </a:solidFill>
          </p:grpSpPr>
          <p:pic>
            <p:nvPicPr>
              <p:cNvPr id="228" name="Graphic 227" descr="Receiver">
                <a:extLst>
                  <a:ext uri="{FF2B5EF4-FFF2-40B4-BE49-F238E27FC236}">
                    <a16:creationId xmlns:a16="http://schemas.microsoft.com/office/drawing/2014/main" id="{17C2E47C-84F5-4B76-A114-57915E4237A2}"/>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440950" y="1715771"/>
                <a:ext cx="331200" cy="331200"/>
              </a:xfrm>
              <a:prstGeom prst="rect">
                <a:avLst/>
              </a:prstGeom>
            </p:spPr>
          </p:pic>
          <p:sp>
            <p:nvSpPr>
              <p:cNvPr id="229" name="Arrow: Right 228">
                <a:extLst>
                  <a:ext uri="{FF2B5EF4-FFF2-40B4-BE49-F238E27FC236}">
                    <a16:creationId xmlns:a16="http://schemas.microsoft.com/office/drawing/2014/main" id="{2874B103-6E33-4E55-B63C-B15993C7A1BE}"/>
                  </a:ext>
                </a:extLst>
              </p:cNvPr>
              <p:cNvSpPr/>
              <p:nvPr/>
            </p:nvSpPr>
            <p:spPr>
              <a:xfrm>
                <a:off x="5606550" y="1714518"/>
                <a:ext cx="121023" cy="147900"/>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36"/>
              </a:p>
            </p:txBody>
          </p:sp>
        </p:grpSp>
        <p:pic>
          <p:nvPicPr>
            <p:cNvPr id="230" name="Graphic 229" descr="Daily calendar">
              <a:extLst>
                <a:ext uri="{FF2B5EF4-FFF2-40B4-BE49-F238E27FC236}">
                  <a16:creationId xmlns:a16="http://schemas.microsoft.com/office/drawing/2014/main" id="{9A4372DE-6161-4A93-A189-485178A0631C}"/>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791583" y="803972"/>
              <a:ext cx="152404" cy="152404"/>
            </a:xfrm>
            <a:prstGeom prst="rect">
              <a:avLst/>
            </a:prstGeom>
          </p:spPr>
        </p:pic>
        <p:sp>
          <p:nvSpPr>
            <p:cNvPr id="231" name="TextBox 230">
              <a:extLst>
                <a:ext uri="{FF2B5EF4-FFF2-40B4-BE49-F238E27FC236}">
                  <a16:creationId xmlns:a16="http://schemas.microsoft.com/office/drawing/2014/main" id="{0D515FBA-FA26-42AC-9879-2E407A3019E6}"/>
                </a:ext>
              </a:extLst>
            </p:cNvPr>
            <p:cNvSpPr txBox="1"/>
            <p:nvPr/>
          </p:nvSpPr>
          <p:spPr>
            <a:xfrm>
              <a:off x="1878080" y="2209965"/>
              <a:ext cx="382697"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p>
              <a:pP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ASSET VALUE</a:t>
              </a:r>
            </a:p>
          </p:txBody>
        </p:sp>
        <p:pic>
          <p:nvPicPr>
            <p:cNvPr id="232" name="Graphic 231" descr="Truck with solid fill">
              <a:extLst>
                <a:ext uri="{FF2B5EF4-FFF2-40B4-BE49-F238E27FC236}">
                  <a16:creationId xmlns:a16="http://schemas.microsoft.com/office/drawing/2014/main" id="{DB225FAE-492A-41C8-B51A-574F5877CC8C}"/>
                </a:ext>
              </a:extLst>
            </p:cNvPr>
            <p:cNvPicPr>
              <a:picLocks noChangeAspect="1"/>
            </p:cNvPicPr>
            <p:nvPr/>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82925" y="3627594"/>
              <a:ext cx="121531" cy="121531"/>
            </a:xfrm>
            <a:prstGeom prst="rect">
              <a:avLst/>
            </a:prstGeom>
          </p:spPr>
        </p:pic>
        <p:pic>
          <p:nvPicPr>
            <p:cNvPr id="233" name="Graphic 232" descr="Smart Phone with solid fill">
              <a:extLst>
                <a:ext uri="{FF2B5EF4-FFF2-40B4-BE49-F238E27FC236}">
                  <a16:creationId xmlns:a16="http://schemas.microsoft.com/office/drawing/2014/main" id="{1340E5D1-FBDA-439F-99D6-C38327A0E503}"/>
                </a:ext>
              </a:extLst>
            </p:cNvPr>
            <p:cNvPicPr>
              <a:picLocks noChangeAspect="1"/>
            </p:cNvPicPr>
            <p:nvPr/>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74961" y="2659521"/>
              <a:ext cx="137459" cy="137459"/>
            </a:xfrm>
            <a:prstGeom prst="rect">
              <a:avLst/>
            </a:prstGeom>
          </p:spPr>
        </p:pic>
        <p:sp>
          <p:nvSpPr>
            <p:cNvPr id="234" name="TextBox 233">
              <a:extLst>
                <a:ext uri="{FF2B5EF4-FFF2-40B4-BE49-F238E27FC236}">
                  <a16:creationId xmlns:a16="http://schemas.microsoft.com/office/drawing/2014/main" id="{ADDCBDB9-9E0B-4D92-906B-0B2DC4C9C4A0}"/>
                </a:ext>
              </a:extLst>
            </p:cNvPr>
            <p:cNvSpPr txBox="1"/>
            <p:nvPr/>
          </p:nvSpPr>
          <p:spPr>
            <a:xfrm>
              <a:off x="822319" y="2637221"/>
              <a:ext cx="544600" cy="973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p>
              <a:pPr defTabSz="305060" hangingPunct="0">
                <a:defRPr/>
              </a:pPr>
              <a:r>
                <a:rPr lang="en-GB" sz="448" dirty="0">
                  <a:solidFill>
                    <a:schemeClr val="bg1"/>
                  </a:solidFill>
                  <a:latin typeface="Avenir Next LT Pro Light" panose="020B0304020202020204" pitchFamily="34" charset="0"/>
                  <a:ea typeface="Gill Sans Light"/>
                  <a:cs typeface="Gill Sans Light"/>
                  <a:sym typeface="Gill Sans Light"/>
                </a:rPr>
                <a:t>(44) 0777 777 7777</a:t>
              </a:r>
            </a:p>
          </p:txBody>
        </p:sp>
        <p:sp>
          <p:nvSpPr>
            <p:cNvPr id="235" name="TextBox 234">
              <a:extLst>
                <a:ext uri="{FF2B5EF4-FFF2-40B4-BE49-F238E27FC236}">
                  <a16:creationId xmlns:a16="http://schemas.microsoft.com/office/drawing/2014/main" id="{1487C8C4-47E1-47CC-B7A5-4E340D337304}"/>
                </a:ext>
              </a:extLst>
            </p:cNvPr>
            <p:cNvSpPr txBox="1"/>
            <p:nvPr/>
          </p:nvSpPr>
          <p:spPr>
            <a:xfrm>
              <a:off x="1198367" y="1372559"/>
              <a:ext cx="430787"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defPPr>
                <a:defRPr lang="en-US"/>
              </a:defPPr>
              <a:lvl1pPr marR="0" lvl="0" indent="0" defTabSz="587022" fontAlgn="auto" hangingPunct="0">
                <a:lnSpc>
                  <a:spcPct val="100000"/>
                </a:lnSpc>
                <a:spcBef>
                  <a:spcPts val="0"/>
                </a:spcBef>
                <a:spcAft>
                  <a:spcPts val="0"/>
                </a:spcAft>
                <a:buClrTx/>
                <a:buSzTx/>
                <a:buFontTx/>
                <a:buNone/>
                <a:tabLst/>
                <a:defRPr kumimoji="0" sz="1000" b="1" i="0" u="none" strike="noStrike" cap="none" spc="0" normalizeH="0" baseline="0">
                  <a:ln>
                    <a:noFill/>
                  </a:ln>
                  <a:solidFill>
                    <a:srgbClr val="53585F"/>
                  </a:solidFill>
                  <a:effectLst/>
                  <a:uLnTx/>
                  <a:uFillTx/>
                  <a:latin typeface="Avenir Next LT Pro" panose="020B0504020202020204" pitchFamily="34" charset="0"/>
                  <a:ea typeface="Gill Sans Light"/>
                  <a:cs typeface="Gill Sans Light"/>
                </a:defRPr>
              </a:lvl1pPr>
            </a:lstStyle>
            <a:p>
              <a:r>
                <a:rPr lang="en-GB" sz="416" dirty="0">
                  <a:solidFill>
                    <a:schemeClr val="bg1">
                      <a:lumMod val="50000"/>
                    </a:schemeClr>
                  </a:solidFill>
                  <a:sym typeface="Gill Sans Light"/>
                </a:rPr>
                <a:t>DATE OF BIRTH</a:t>
              </a:r>
            </a:p>
          </p:txBody>
        </p:sp>
        <p:sp>
          <p:nvSpPr>
            <p:cNvPr id="236" name="TextBox 235">
              <a:extLst>
                <a:ext uri="{FF2B5EF4-FFF2-40B4-BE49-F238E27FC236}">
                  <a16:creationId xmlns:a16="http://schemas.microsoft.com/office/drawing/2014/main" id="{60758D51-A929-4C52-93CB-DC845C5899B1}"/>
                </a:ext>
              </a:extLst>
            </p:cNvPr>
            <p:cNvSpPr txBox="1"/>
            <p:nvPr/>
          </p:nvSpPr>
          <p:spPr>
            <a:xfrm>
              <a:off x="1198367" y="1469567"/>
              <a:ext cx="355446"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t">
              <a:spAutoFit/>
            </a:bodyPr>
            <a:lstStyle/>
            <a:p>
              <a:pPr defTabSz="305060" hangingPunct="0">
                <a:defRPr/>
              </a:pPr>
              <a:r>
                <a:rPr lang="en-GB" sz="416" dirty="0">
                  <a:solidFill>
                    <a:schemeClr val="bg1"/>
                  </a:solidFill>
                  <a:latin typeface="Avenir Next LT Pro Light" panose="020B0304020202020204" pitchFamily="34" charset="0"/>
                  <a:ea typeface="Gill Sans Light"/>
                  <a:cs typeface="Gill Sans Light"/>
                  <a:sym typeface="Gill Sans Light"/>
                </a:rPr>
                <a:t>20/07/72 </a:t>
              </a:r>
              <a:r>
                <a:rPr lang="en-GB" sz="416" dirty="0">
                  <a:solidFill>
                    <a:schemeClr val="bg1">
                      <a:lumMod val="50000"/>
                    </a:schemeClr>
                  </a:solidFill>
                  <a:latin typeface="Avenir Next LT Pro Light" panose="020B0304020202020204" pitchFamily="34" charset="0"/>
                  <a:ea typeface="Gill Sans Light"/>
                  <a:cs typeface="Gill Sans Light"/>
                  <a:sym typeface="Gill Sans Light"/>
                </a:rPr>
                <a:t>(50)</a:t>
              </a:r>
            </a:p>
          </p:txBody>
        </p:sp>
        <p:sp>
          <p:nvSpPr>
            <p:cNvPr id="237" name="TextBox 236">
              <a:extLst>
                <a:ext uri="{FF2B5EF4-FFF2-40B4-BE49-F238E27FC236}">
                  <a16:creationId xmlns:a16="http://schemas.microsoft.com/office/drawing/2014/main" id="{66E08A59-7F28-4053-A44B-154CCCF80D72}"/>
                </a:ext>
              </a:extLst>
            </p:cNvPr>
            <p:cNvSpPr txBox="1"/>
            <p:nvPr/>
          </p:nvSpPr>
          <p:spPr>
            <a:xfrm>
              <a:off x="822319" y="2712950"/>
              <a:ext cx="256059" cy="973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p>
              <a:pPr defTabSz="305060" hangingPunct="0">
                <a:defRPr/>
              </a:pPr>
              <a:r>
                <a:rPr lang="en-GB" sz="448" dirty="0">
                  <a:solidFill>
                    <a:schemeClr val="bg1">
                      <a:lumMod val="50000"/>
                    </a:schemeClr>
                  </a:solidFill>
                  <a:latin typeface="Avenir Next LT Pro Light" panose="020B0304020202020204" pitchFamily="34" charset="0"/>
                  <a:sym typeface="Gill Sans Light"/>
                </a:rPr>
                <a:t>✓ Opt-in</a:t>
              </a:r>
            </a:p>
          </p:txBody>
        </p:sp>
        <p:sp>
          <p:nvSpPr>
            <p:cNvPr id="238" name="TextBox 237">
              <a:extLst>
                <a:ext uri="{FF2B5EF4-FFF2-40B4-BE49-F238E27FC236}">
                  <a16:creationId xmlns:a16="http://schemas.microsoft.com/office/drawing/2014/main" id="{2A600B1D-49E6-4724-ADD4-849FD1A0FF0E}"/>
                </a:ext>
              </a:extLst>
            </p:cNvPr>
            <p:cNvSpPr txBox="1"/>
            <p:nvPr/>
          </p:nvSpPr>
          <p:spPr>
            <a:xfrm>
              <a:off x="822319" y="2980884"/>
              <a:ext cx="450023" cy="973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p>
              <a:pPr defTabSz="305060" hangingPunct="0">
                <a:defRPr/>
              </a:pPr>
              <a:r>
                <a:rPr lang="en-GB" sz="448" dirty="0">
                  <a:solidFill>
                    <a:schemeClr val="bg1">
                      <a:lumMod val="50000"/>
                    </a:schemeClr>
                  </a:solidFill>
                  <a:latin typeface="Avenir Next LT Pro Light" panose="020B0304020202020204" pitchFamily="34" charset="0"/>
                  <a:sym typeface="Wingdings" panose="05000000000000000000" pitchFamily="2" charset="2"/>
                </a:rPr>
                <a:t></a:t>
              </a:r>
              <a:r>
                <a:rPr lang="en-GB" sz="448" dirty="0">
                  <a:solidFill>
                    <a:schemeClr val="bg1">
                      <a:lumMod val="50000"/>
                    </a:schemeClr>
                  </a:solidFill>
                  <a:latin typeface="Avenir Next LT Pro Light" panose="020B0304020202020204" pitchFamily="34" charset="0"/>
                  <a:sym typeface="Gill Sans Light"/>
                </a:rPr>
                <a:t> Please update</a:t>
              </a:r>
            </a:p>
          </p:txBody>
        </p:sp>
        <p:sp>
          <p:nvSpPr>
            <p:cNvPr id="239" name="TextBox 238">
              <a:extLst>
                <a:ext uri="{FF2B5EF4-FFF2-40B4-BE49-F238E27FC236}">
                  <a16:creationId xmlns:a16="http://schemas.microsoft.com/office/drawing/2014/main" id="{53520FB7-4CB9-4424-9A16-8106628DF698}"/>
                </a:ext>
              </a:extLst>
            </p:cNvPr>
            <p:cNvSpPr txBox="1"/>
            <p:nvPr/>
          </p:nvSpPr>
          <p:spPr>
            <a:xfrm>
              <a:off x="822319" y="3402381"/>
              <a:ext cx="288119" cy="973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p>
              <a:pPr defTabSz="305060" hangingPunct="0">
                <a:defRPr/>
              </a:pPr>
              <a:r>
                <a:rPr lang="en-GB" sz="448" dirty="0">
                  <a:solidFill>
                    <a:schemeClr val="bg1">
                      <a:lumMod val="50000"/>
                    </a:schemeClr>
                  </a:solidFill>
                  <a:latin typeface="Avenir Next LT Pro Light" panose="020B0304020202020204" pitchFamily="34" charset="0"/>
                  <a:sym typeface="Wingdings" panose="05000000000000000000" pitchFamily="2" charset="2"/>
                </a:rPr>
                <a:t></a:t>
              </a:r>
              <a:r>
                <a:rPr lang="en-GB" sz="448" dirty="0">
                  <a:solidFill>
                    <a:schemeClr val="bg1">
                      <a:lumMod val="50000"/>
                    </a:schemeClr>
                  </a:solidFill>
                  <a:latin typeface="Avenir Next LT Pro Light" panose="020B0304020202020204" pitchFamily="34" charset="0"/>
                  <a:sym typeface="Gill Sans Light"/>
                </a:rPr>
                <a:t> Opt-out</a:t>
              </a:r>
            </a:p>
          </p:txBody>
        </p:sp>
        <p:sp>
          <p:nvSpPr>
            <p:cNvPr id="240" name="Rectangle 239">
              <a:extLst>
                <a:ext uri="{FF2B5EF4-FFF2-40B4-BE49-F238E27FC236}">
                  <a16:creationId xmlns:a16="http://schemas.microsoft.com/office/drawing/2014/main" id="{CE3616B0-5E4D-4D3D-9D86-B4B7B4AFF73B}"/>
                </a:ext>
              </a:extLst>
            </p:cNvPr>
            <p:cNvSpPr/>
            <p:nvPr/>
          </p:nvSpPr>
          <p:spPr>
            <a:xfrm>
              <a:off x="3775046" y="1568176"/>
              <a:ext cx="1164232" cy="138024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518" tIns="23759" rIns="47518" bIns="23759" numCol="1" spcCol="0" rtlCol="0" fromWordArt="0" anchor="ctr" anchorCtr="0" forceAA="0" compatLnSpc="1">
              <a:prstTxWarp prst="textNoShape">
                <a:avLst/>
              </a:prstTxWarp>
              <a:noAutofit/>
            </a:bodyPr>
            <a:lstStyle/>
            <a:p>
              <a:pPr algn="ctr" defTabSz="475191">
                <a:defRPr/>
              </a:pPr>
              <a:endParaRPr lang="en-GB" sz="936">
                <a:solidFill>
                  <a:srgbClr val="DCDEE0"/>
                </a:solidFill>
                <a:latin typeface="Impact"/>
                <a:sym typeface="Helvetica Light"/>
              </a:endParaRPr>
            </a:p>
          </p:txBody>
        </p:sp>
        <p:sp>
          <p:nvSpPr>
            <p:cNvPr id="241" name="TextBox 240">
              <a:extLst>
                <a:ext uri="{FF2B5EF4-FFF2-40B4-BE49-F238E27FC236}">
                  <a16:creationId xmlns:a16="http://schemas.microsoft.com/office/drawing/2014/main" id="{71FA9393-B048-4950-B460-11AD7BFC3A45}"/>
                </a:ext>
              </a:extLst>
            </p:cNvPr>
            <p:cNvSpPr txBox="1"/>
            <p:nvPr/>
          </p:nvSpPr>
          <p:spPr>
            <a:xfrm>
              <a:off x="3771742" y="1467840"/>
              <a:ext cx="209573"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defPPr>
                <a:defRPr lang="en-US"/>
              </a:defPPr>
              <a:lvl1pPr marR="0" lvl="0" indent="0" defTabSz="587022" fontAlgn="auto" hangingPunct="0">
                <a:lnSpc>
                  <a:spcPct val="100000"/>
                </a:lnSpc>
                <a:spcBef>
                  <a:spcPts val="0"/>
                </a:spcBef>
                <a:spcAft>
                  <a:spcPts val="0"/>
                </a:spcAft>
                <a:buClrTx/>
                <a:buSzTx/>
                <a:buFontTx/>
                <a:buNone/>
                <a:tabLst/>
                <a:defRPr kumimoji="0" sz="800" b="1" i="0" u="none" strike="noStrike" cap="none" spc="0" normalizeH="0" baseline="0">
                  <a:ln>
                    <a:noFill/>
                  </a:ln>
                  <a:solidFill>
                    <a:srgbClr val="53585F"/>
                  </a:solidFill>
                  <a:effectLst/>
                  <a:uFillTx/>
                  <a:latin typeface="Avenir Next LT Pro" panose="020B0504020202020204" pitchFamily="34" charset="0"/>
                  <a:ea typeface="Gill Sans Light"/>
                  <a:cs typeface="Gill Sans Light"/>
                </a:defRPr>
              </a:lvl1pPr>
            </a:lstStyle>
            <a:p>
              <a:r>
                <a:rPr lang="en-GB" sz="416" dirty="0">
                  <a:solidFill>
                    <a:schemeClr val="tx1">
                      <a:lumMod val="50000"/>
                      <a:lumOff val="50000"/>
                    </a:schemeClr>
                  </a:solidFill>
                  <a:sym typeface="Gill Sans Light"/>
                </a:rPr>
                <a:t>NOTES</a:t>
              </a:r>
            </a:p>
          </p:txBody>
        </p:sp>
        <p:sp>
          <p:nvSpPr>
            <p:cNvPr id="242" name="TextBox 241">
              <a:extLst>
                <a:ext uri="{FF2B5EF4-FFF2-40B4-BE49-F238E27FC236}">
                  <a16:creationId xmlns:a16="http://schemas.microsoft.com/office/drawing/2014/main" id="{D8A7D0EC-272C-4FAE-A48F-39A2CF07D016}"/>
                </a:ext>
              </a:extLst>
            </p:cNvPr>
            <p:cNvSpPr txBox="1"/>
            <p:nvPr/>
          </p:nvSpPr>
          <p:spPr>
            <a:xfrm>
              <a:off x="1310699" y="3404850"/>
              <a:ext cx="196749"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p>
              <a:pPr defTabSz="305060" hangingPunct="0">
                <a:defRPr/>
              </a:pPr>
              <a:r>
                <a:rPr lang="en-GB" sz="416" dirty="0">
                  <a:solidFill>
                    <a:srgbClr val="DCDEE0"/>
                  </a:solidFill>
                  <a:latin typeface="Avenir Next LT Pro Light" panose="020B0304020202020204" pitchFamily="34" charset="0"/>
                  <a:ea typeface="Gill Sans Light"/>
                  <a:cs typeface="Gill Sans Light"/>
                  <a:sym typeface="Gill Sans Light"/>
                </a:rPr>
                <a:t>&gt;50km</a:t>
              </a:r>
            </a:p>
          </p:txBody>
        </p:sp>
        <p:pic>
          <p:nvPicPr>
            <p:cNvPr id="243" name="Graphic 242" descr="Shopping cart with solid fill">
              <a:extLst>
                <a:ext uri="{FF2B5EF4-FFF2-40B4-BE49-F238E27FC236}">
                  <a16:creationId xmlns:a16="http://schemas.microsoft.com/office/drawing/2014/main" id="{5E40E578-1D87-4630-A7F9-207B139E94A0}"/>
                </a:ext>
              </a:extLst>
            </p:cNvPr>
            <p:cNvPicPr>
              <a:picLocks noChangeAspect="1"/>
            </p:cNvPicPr>
            <p:nvPr/>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211602" y="3404857"/>
              <a:ext cx="92410" cy="92410"/>
            </a:xfrm>
            <a:prstGeom prst="rect">
              <a:avLst/>
            </a:prstGeom>
          </p:spPr>
        </p:pic>
        <p:sp>
          <p:nvSpPr>
            <p:cNvPr id="244" name="Rectangle 243">
              <a:extLst>
                <a:ext uri="{FF2B5EF4-FFF2-40B4-BE49-F238E27FC236}">
                  <a16:creationId xmlns:a16="http://schemas.microsoft.com/office/drawing/2014/main" id="{9A2FC97E-64A6-4AC2-A4A6-22326B9887D3}"/>
                </a:ext>
              </a:extLst>
            </p:cNvPr>
            <p:cNvSpPr/>
            <p:nvPr/>
          </p:nvSpPr>
          <p:spPr>
            <a:xfrm>
              <a:off x="2423977" y="1562231"/>
              <a:ext cx="421357" cy="200019"/>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518" tIns="23759" rIns="47518" bIns="23759" numCol="1" spcCol="0" rtlCol="0" fromWordArt="0" anchor="ctr" anchorCtr="0" forceAA="0" compatLnSpc="1">
              <a:prstTxWarp prst="textNoShape">
                <a:avLst/>
              </a:prstTxWarp>
              <a:noAutofit/>
            </a:bodyPr>
            <a:lstStyle/>
            <a:p>
              <a:pPr algn="ctr" defTabSz="475191">
                <a:defRPr/>
              </a:pPr>
              <a:endParaRPr lang="en-GB" sz="936">
                <a:solidFill>
                  <a:schemeClr val="tx1"/>
                </a:solidFill>
                <a:latin typeface="Impact"/>
                <a:sym typeface="Helvetica Light"/>
              </a:endParaRPr>
            </a:p>
          </p:txBody>
        </p:sp>
        <p:sp>
          <p:nvSpPr>
            <p:cNvPr id="245" name="TextBox 244">
              <a:extLst>
                <a:ext uri="{FF2B5EF4-FFF2-40B4-BE49-F238E27FC236}">
                  <a16:creationId xmlns:a16="http://schemas.microsoft.com/office/drawing/2014/main" id="{8E70AAA5-9244-4BED-A17F-C612B6580F8D}"/>
                </a:ext>
              </a:extLst>
            </p:cNvPr>
            <p:cNvSpPr txBox="1"/>
            <p:nvPr/>
          </p:nvSpPr>
          <p:spPr>
            <a:xfrm>
              <a:off x="2423977" y="1467840"/>
              <a:ext cx="411551"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p>
              <a:pP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ENGAGEMENT</a:t>
              </a:r>
            </a:p>
          </p:txBody>
        </p:sp>
        <p:pic>
          <p:nvPicPr>
            <p:cNvPr id="246" name="Graphic 245" descr="Crying face with solid fill with solid fill">
              <a:extLst>
                <a:ext uri="{FF2B5EF4-FFF2-40B4-BE49-F238E27FC236}">
                  <a16:creationId xmlns:a16="http://schemas.microsoft.com/office/drawing/2014/main" id="{9FFDF2FB-5CEC-47D2-995E-A1605B1A99D7}"/>
                </a:ext>
              </a:extLst>
            </p:cNvPr>
            <p:cNvPicPr>
              <a:picLocks noChangeAspect="1"/>
            </p:cNvPicPr>
            <p:nvPr/>
          </p:nvPicPr>
          <p:blipFill>
            <a:blip r:embed="rId20" cstate="print">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2559733" y="1586012"/>
              <a:ext cx="154837" cy="154837"/>
            </a:xfrm>
            <a:prstGeom prst="rect">
              <a:avLst/>
            </a:prstGeom>
          </p:spPr>
        </p:pic>
        <p:sp>
          <p:nvSpPr>
            <p:cNvPr id="247" name="Rectangle 246">
              <a:extLst>
                <a:ext uri="{FF2B5EF4-FFF2-40B4-BE49-F238E27FC236}">
                  <a16:creationId xmlns:a16="http://schemas.microsoft.com/office/drawing/2014/main" id="{4E154155-6920-4DAB-85B7-0566A967ED15}"/>
                </a:ext>
              </a:extLst>
            </p:cNvPr>
            <p:cNvSpPr/>
            <p:nvPr/>
          </p:nvSpPr>
          <p:spPr>
            <a:xfrm>
              <a:off x="1878080" y="1563137"/>
              <a:ext cx="495437" cy="200019"/>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518" tIns="23759" rIns="47518" bIns="23759" numCol="1" spcCol="0" rtlCol="0" fromWordArt="0" anchor="ctr" anchorCtr="0" forceAA="0" compatLnSpc="1">
              <a:prstTxWarp prst="textNoShape">
                <a:avLst/>
              </a:prstTxWarp>
              <a:noAutofit/>
            </a:bodyPr>
            <a:lstStyle/>
            <a:p>
              <a:pPr algn="ctr" defTabSz="475191">
                <a:defRPr/>
              </a:pPr>
              <a:endParaRPr lang="en-GB" sz="936">
                <a:solidFill>
                  <a:schemeClr val="tx1"/>
                </a:solidFill>
                <a:latin typeface="Impact"/>
                <a:sym typeface="Helvetica Light"/>
              </a:endParaRPr>
            </a:p>
          </p:txBody>
        </p:sp>
        <p:sp>
          <p:nvSpPr>
            <p:cNvPr id="248" name="TextBox 247">
              <a:extLst>
                <a:ext uri="{FF2B5EF4-FFF2-40B4-BE49-F238E27FC236}">
                  <a16:creationId xmlns:a16="http://schemas.microsoft.com/office/drawing/2014/main" id="{29DE0AED-0675-48D0-9E9D-6B61F86F964C}"/>
                </a:ext>
              </a:extLst>
            </p:cNvPr>
            <p:cNvSpPr txBox="1"/>
            <p:nvPr/>
          </p:nvSpPr>
          <p:spPr>
            <a:xfrm>
              <a:off x="1878080" y="1614191"/>
              <a:ext cx="502570" cy="10723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ctr">
              <a:spAutoFit/>
            </a:bodyPr>
            <a:lstStyle/>
            <a:p>
              <a:pPr algn="ctr" defTabSz="305060" hangingPunct="0">
                <a:defRPr/>
              </a:pPr>
              <a:r>
                <a:rPr lang="en-GB" sz="512" b="1" dirty="0">
                  <a:latin typeface="Avenir Next LT Pro" panose="020B0504020202020204" pitchFamily="34" charset="0"/>
                  <a:ea typeface="Gill Sans Light"/>
                  <a:cs typeface="Gill Sans Light"/>
                  <a:sym typeface="Gill Sans Light"/>
                </a:rPr>
                <a:t>SILVER </a:t>
              </a:r>
            </a:p>
          </p:txBody>
        </p:sp>
        <p:sp>
          <p:nvSpPr>
            <p:cNvPr id="249" name="Rectangle 248">
              <a:extLst>
                <a:ext uri="{FF2B5EF4-FFF2-40B4-BE49-F238E27FC236}">
                  <a16:creationId xmlns:a16="http://schemas.microsoft.com/office/drawing/2014/main" id="{3C75E5E5-FFFE-4298-AD68-EE5739EAC260}"/>
                </a:ext>
              </a:extLst>
            </p:cNvPr>
            <p:cNvSpPr/>
            <p:nvPr/>
          </p:nvSpPr>
          <p:spPr>
            <a:xfrm>
              <a:off x="1878080" y="1942262"/>
              <a:ext cx="495437" cy="200019"/>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518" tIns="23759" rIns="47518" bIns="23759" numCol="1" spcCol="0" rtlCol="0" fromWordArt="0" anchor="ctr" anchorCtr="0" forceAA="0" compatLnSpc="1">
              <a:prstTxWarp prst="textNoShape">
                <a:avLst/>
              </a:prstTxWarp>
              <a:noAutofit/>
            </a:bodyPr>
            <a:lstStyle/>
            <a:p>
              <a:pPr algn="ctr" defTabSz="475191">
                <a:defRPr/>
              </a:pPr>
              <a:endParaRPr lang="en-GB" sz="936">
                <a:solidFill>
                  <a:schemeClr val="tx1"/>
                </a:solidFill>
                <a:latin typeface="Impact"/>
                <a:sym typeface="Helvetica Light"/>
              </a:endParaRPr>
            </a:p>
          </p:txBody>
        </p:sp>
        <p:sp>
          <p:nvSpPr>
            <p:cNvPr id="250" name="TextBox 249">
              <a:extLst>
                <a:ext uri="{FF2B5EF4-FFF2-40B4-BE49-F238E27FC236}">
                  <a16:creationId xmlns:a16="http://schemas.microsoft.com/office/drawing/2014/main" id="{C6635B8C-B862-4B3A-B120-89DDB2ED3777}"/>
                </a:ext>
              </a:extLst>
            </p:cNvPr>
            <p:cNvSpPr txBox="1"/>
            <p:nvPr/>
          </p:nvSpPr>
          <p:spPr>
            <a:xfrm>
              <a:off x="1878080" y="1847469"/>
              <a:ext cx="478520"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ctr">
              <a:spAutoFit/>
            </a:bodyPr>
            <a:lstStyle/>
            <a:p>
              <a:pP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AVERAGE SPEND</a:t>
              </a:r>
            </a:p>
          </p:txBody>
        </p:sp>
        <p:sp>
          <p:nvSpPr>
            <p:cNvPr id="251" name="TextBox 250">
              <a:extLst>
                <a:ext uri="{FF2B5EF4-FFF2-40B4-BE49-F238E27FC236}">
                  <a16:creationId xmlns:a16="http://schemas.microsoft.com/office/drawing/2014/main" id="{C609119F-BF64-4E2A-B776-CDB49439A30F}"/>
                </a:ext>
              </a:extLst>
            </p:cNvPr>
            <p:cNvSpPr txBox="1"/>
            <p:nvPr/>
          </p:nvSpPr>
          <p:spPr>
            <a:xfrm>
              <a:off x="1878080" y="1956478"/>
              <a:ext cx="492507" cy="16635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ctr">
              <a:spAutoFit/>
            </a:bodyPr>
            <a:lstStyle/>
            <a:p>
              <a:pPr algn="ctr" defTabSz="305060" hangingPunct="0">
                <a:defRPr/>
              </a:pPr>
              <a:r>
                <a:rPr lang="en-GB" sz="512" b="1" dirty="0">
                  <a:latin typeface="Avenir Next LT Pro" panose="020B0504020202020204" pitchFamily="34" charset="0"/>
                  <a:ea typeface="Gill Sans Light"/>
                  <a:cs typeface="Gill Sans Light"/>
                  <a:sym typeface="Gill Sans Light"/>
                </a:rPr>
                <a:t>£328.43</a:t>
              </a:r>
            </a:p>
            <a:p>
              <a:pPr algn="ctr" defTabSz="305060" hangingPunct="0">
                <a:defRPr/>
              </a:pPr>
              <a:r>
                <a:rPr lang="en-GB" sz="384" dirty="0">
                  <a:latin typeface="Avenir Next LT Pro" panose="020B0504020202020204" pitchFamily="34" charset="0"/>
                  <a:sym typeface="Gill Sans Light"/>
                </a:rPr>
                <a:t>per month</a:t>
              </a:r>
              <a:endParaRPr lang="en-GB" sz="895" b="1" dirty="0">
                <a:latin typeface="Avenir Next LT Pro" panose="020B0504020202020204" pitchFamily="34" charset="0"/>
                <a:ea typeface="Gill Sans Light"/>
                <a:cs typeface="Gill Sans Light"/>
                <a:sym typeface="Gill Sans Light"/>
              </a:endParaRPr>
            </a:p>
          </p:txBody>
        </p:sp>
        <p:sp>
          <p:nvSpPr>
            <p:cNvPr id="253" name="Rectangle 252">
              <a:extLst>
                <a:ext uri="{FF2B5EF4-FFF2-40B4-BE49-F238E27FC236}">
                  <a16:creationId xmlns:a16="http://schemas.microsoft.com/office/drawing/2014/main" id="{77D60BF0-94AB-47CB-97F5-C99C6DF4D765}"/>
                </a:ext>
              </a:extLst>
            </p:cNvPr>
            <p:cNvSpPr/>
            <p:nvPr/>
          </p:nvSpPr>
          <p:spPr>
            <a:xfrm>
              <a:off x="2897296" y="1564367"/>
              <a:ext cx="815899" cy="57834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518" tIns="23759" rIns="47518" bIns="23759" numCol="1" spcCol="0" rtlCol="0" fromWordArt="0" anchor="ctr" anchorCtr="0" forceAA="0" compatLnSpc="1">
              <a:prstTxWarp prst="textNoShape">
                <a:avLst/>
              </a:prstTxWarp>
              <a:noAutofit/>
            </a:bodyPr>
            <a:lstStyle/>
            <a:p>
              <a:pPr algn="ctr" defTabSz="475191">
                <a:defRPr/>
              </a:pPr>
              <a:endParaRPr lang="en-GB" sz="936">
                <a:solidFill>
                  <a:srgbClr val="DCDEE0"/>
                </a:solidFill>
                <a:latin typeface="Impact"/>
                <a:sym typeface="Helvetica Light"/>
              </a:endParaRPr>
            </a:p>
          </p:txBody>
        </p:sp>
        <p:sp>
          <p:nvSpPr>
            <p:cNvPr id="254" name="TextBox 253">
              <a:extLst>
                <a:ext uri="{FF2B5EF4-FFF2-40B4-BE49-F238E27FC236}">
                  <a16:creationId xmlns:a16="http://schemas.microsoft.com/office/drawing/2014/main" id="{472167A4-8FA2-4B8C-B84C-9FDFA05CD4EA}"/>
                </a:ext>
              </a:extLst>
            </p:cNvPr>
            <p:cNvSpPr txBox="1"/>
            <p:nvPr/>
          </p:nvSpPr>
          <p:spPr>
            <a:xfrm>
              <a:off x="2905984" y="1605343"/>
              <a:ext cx="812204" cy="51277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t">
              <a:noAutofit/>
            </a:bodyPr>
            <a:lstStyle>
              <a:defPPr>
                <a:defRPr lang="en-US"/>
              </a:defPPr>
              <a:lvl1pPr marL="184150" marR="0" indent="-184150" defTabSz="587022" fontAlgn="auto" hangingPunct="0">
                <a:lnSpc>
                  <a:spcPct val="100000"/>
                </a:lnSpc>
                <a:spcBef>
                  <a:spcPts val="0"/>
                </a:spcBef>
                <a:spcAft>
                  <a:spcPts val="0"/>
                </a:spcAft>
                <a:buClrTx/>
                <a:buSzTx/>
                <a:buFont typeface="+mj-lt"/>
                <a:buAutoNum type="arabicPeriod"/>
                <a:defRPr kumimoji="0" sz="1200" u="none" strike="noStrike" cap="none" spc="0" normalizeH="0" baseline="0">
                  <a:ln>
                    <a:noFill/>
                  </a:ln>
                  <a:solidFill>
                    <a:schemeClr val="bg1"/>
                  </a:solidFill>
                  <a:effectLst/>
                  <a:uFillTx/>
                  <a:latin typeface="Gill Sans MT" panose="020B0502020104020203" pitchFamily="34" charset="77"/>
                  <a:ea typeface="Gill Sans Light"/>
                  <a:cs typeface="Gill Sans Light"/>
                </a:defRPr>
              </a:lvl1pPr>
            </a:lstStyle>
            <a:p>
              <a:pPr marL="57876" indent="-57876">
                <a:spcAft>
                  <a:spcPts val="384"/>
                </a:spcAft>
                <a:buClr>
                  <a:srgbClr val="C00000"/>
                </a:buClr>
                <a:buFont typeface="Webdings" panose="05030102010509060703" pitchFamily="18" charset="2"/>
                <a:buChar char="ê"/>
                <a:defRPr/>
              </a:pPr>
              <a:r>
                <a:rPr lang="en-GB" sz="384" dirty="0">
                  <a:solidFill>
                    <a:schemeClr val="tx1"/>
                  </a:solidFill>
                  <a:latin typeface="Avenir Next LT Pro" panose="020B0504020202020204" pitchFamily="34" charset="0"/>
                  <a:sym typeface="Gill Sans Light"/>
                </a:rPr>
                <a:t>Open Case</a:t>
              </a:r>
              <a:br>
                <a:rPr lang="en-GB" sz="384" dirty="0">
                  <a:solidFill>
                    <a:schemeClr val="tx1"/>
                  </a:solidFill>
                  <a:latin typeface="Avenir Next LT Pro" panose="020B0504020202020204" pitchFamily="34" charset="0"/>
                  <a:sym typeface="Gill Sans Light"/>
                </a:rPr>
              </a:br>
              <a:r>
                <a:rPr lang="en-GB" sz="384" dirty="0">
                  <a:solidFill>
                    <a:schemeClr val="tx1">
                      <a:lumMod val="50000"/>
                      <a:lumOff val="50000"/>
                    </a:schemeClr>
                  </a:solidFill>
                  <a:latin typeface="Avenir Next LT Pro" panose="020B0504020202020204" pitchFamily="34" charset="0"/>
                  <a:sym typeface="Gill Sans Light"/>
                </a:rPr>
                <a:t>#62342</a:t>
              </a:r>
            </a:p>
            <a:p>
              <a:pPr marL="57876" indent="-57876">
                <a:spcAft>
                  <a:spcPts val="384"/>
                </a:spcAft>
                <a:buClr>
                  <a:srgbClr val="C00000"/>
                </a:buClr>
                <a:buFont typeface="Webdings" panose="05030102010509060703" pitchFamily="18" charset="2"/>
                <a:buChar char="ê"/>
                <a:defRPr/>
              </a:pPr>
              <a:r>
                <a:rPr lang="en-GB" sz="384" dirty="0">
                  <a:solidFill>
                    <a:schemeClr val="tx1"/>
                  </a:solidFill>
                  <a:latin typeface="Avenir Next LT Pro" panose="020B0504020202020204" pitchFamily="34" charset="0"/>
                  <a:sym typeface="Gill Sans Light"/>
                </a:rPr>
                <a:t>Overdue invoice</a:t>
              </a:r>
              <a:br>
                <a:rPr lang="en-GB" sz="384" dirty="0">
                  <a:solidFill>
                    <a:schemeClr val="tx1"/>
                  </a:solidFill>
                  <a:latin typeface="Avenir Next LT Pro" panose="020B0504020202020204" pitchFamily="34" charset="0"/>
                  <a:sym typeface="Gill Sans Light"/>
                </a:rPr>
              </a:br>
              <a:r>
                <a:rPr lang="en-GB" sz="384" dirty="0">
                  <a:solidFill>
                    <a:schemeClr val="tx1">
                      <a:lumMod val="50000"/>
                      <a:lumOff val="50000"/>
                    </a:schemeClr>
                  </a:solidFill>
                  <a:latin typeface="Avenir Next LT Pro" panose="020B0504020202020204" pitchFamily="34" charset="0"/>
                  <a:sym typeface="Gill Sans Light"/>
                </a:rPr>
                <a:t>On hold</a:t>
              </a:r>
            </a:p>
            <a:p>
              <a:pPr marL="57876" indent="-57876">
                <a:spcAft>
                  <a:spcPts val="384"/>
                </a:spcAft>
                <a:buClr>
                  <a:srgbClr val="C00000"/>
                </a:buClr>
                <a:buFont typeface="Webdings" panose="05030102010509060703" pitchFamily="18" charset="2"/>
                <a:buChar char="ê"/>
                <a:defRPr/>
              </a:pPr>
              <a:r>
                <a:rPr lang="en-GB" sz="384" dirty="0">
                  <a:solidFill>
                    <a:schemeClr val="tx1"/>
                  </a:solidFill>
                  <a:latin typeface="Avenir Next LT Pro" panose="020B0504020202020204" pitchFamily="34" charset="0"/>
                  <a:sym typeface="Gill Sans Light"/>
                </a:rPr>
                <a:t>Behavioural trigger</a:t>
              </a:r>
              <a:br>
                <a:rPr lang="en-GB" sz="384" dirty="0">
                  <a:solidFill>
                    <a:schemeClr val="tx1"/>
                  </a:solidFill>
                  <a:latin typeface="Avenir Next LT Pro" panose="020B0504020202020204" pitchFamily="34" charset="0"/>
                  <a:sym typeface="Gill Sans Light"/>
                </a:rPr>
              </a:br>
              <a:r>
                <a:rPr lang="en-GB" sz="384" dirty="0">
                  <a:solidFill>
                    <a:schemeClr val="tx1">
                      <a:lumMod val="50000"/>
                      <a:lumOff val="50000"/>
                    </a:schemeClr>
                  </a:solidFill>
                  <a:latin typeface="Avenir Next LT Pro" panose="020B0504020202020204" pitchFamily="34" charset="0"/>
                  <a:sym typeface="Gill Sans Light"/>
                </a:rPr>
                <a:t>Recent purchase &gt;£500</a:t>
              </a:r>
              <a:endParaRPr lang="en-GB" sz="512" dirty="0">
                <a:solidFill>
                  <a:schemeClr val="tx1">
                    <a:lumMod val="50000"/>
                    <a:lumOff val="50000"/>
                  </a:schemeClr>
                </a:solidFill>
                <a:latin typeface="Avenir Next LT Pro" panose="020B0504020202020204" pitchFamily="34" charset="0"/>
                <a:sym typeface="Gill Sans Light"/>
              </a:endParaRPr>
            </a:p>
          </p:txBody>
        </p:sp>
        <p:cxnSp>
          <p:nvCxnSpPr>
            <p:cNvPr id="255" name="Straight Connector 254">
              <a:extLst>
                <a:ext uri="{FF2B5EF4-FFF2-40B4-BE49-F238E27FC236}">
                  <a16:creationId xmlns:a16="http://schemas.microsoft.com/office/drawing/2014/main" id="{7B16F528-989F-4DC4-970A-1F85A4DBF26A}"/>
                </a:ext>
              </a:extLst>
            </p:cNvPr>
            <p:cNvCxnSpPr>
              <a:cxnSpLocks/>
            </p:cNvCxnSpPr>
            <p:nvPr/>
          </p:nvCxnSpPr>
          <p:spPr>
            <a:xfrm>
              <a:off x="694781" y="2849480"/>
              <a:ext cx="10131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9237741-7069-4EDF-A456-9B1BF1EF57E8}"/>
                </a:ext>
              </a:extLst>
            </p:cNvPr>
            <p:cNvCxnSpPr>
              <a:cxnSpLocks/>
            </p:cNvCxnSpPr>
            <p:nvPr/>
          </p:nvCxnSpPr>
          <p:spPr>
            <a:xfrm>
              <a:off x="694781" y="1336575"/>
              <a:ext cx="10131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DD674006-D308-4517-A3E9-6E3C733A8BDB}"/>
                </a:ext>
              </a:extLst>
            </p:cNvPr>
            <p:cNvCxnSpPr/>
            <p:nvPr/>
          </p:nvCxnSpPr>
          <p:spPr>
            <a:xfrm>
              <a:off x="665388" y="846350"/>
              <a:ext cx="690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081275CA-7866-46A7-A25F-8E7C10AF32D5}"/>
                </a:ext>
              </a:extLst>
            </p:cNvPr>
            <p:cNvCxnSpPr/>
            <p:nvPr/>
          </p:nvCxnSpPr>
          <p:spPr>
            <a:xfrm>
              <a:off x="665388" y="883485"/>
              <a:ext cx="690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6602AE85-5A4C-406F-AF37-95E13E6470D1}"/>
                </a:ext>
              </a:extLst>
            </p:cNvPr>
            <p:cNvCxnSpPr/>
            <p:nvPr/>
          </p:nvCxnSpPr>
          <p:spPr>
            <a:xfrm>
              <a:off x="665388" y="920619"/>
              <a:ext cx="690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60" name="Graphic 259" descr="Magnifying glass with solid fill">
              <a:extLst>
                <a:ext uri="{FF2B5EF4-FFF2-40B4-BE49-F238E27FC236}">
                  <a16:creationId xmlns:a16="http://schemas.microsoft.com/office/drawing/2014/main" id="{C786BE7E-DFF8-454D-ADC5-1D5A2657C12F}"/>
                </a:ext>
              </a:extLst>
            </p:cNvPr>
            <p:cNvPicPr>
              <a:picLocks noChangeAspect="1"/>
            </p:cNvPicPr>
            <p:nvPr/>
          </p:nvPicPr>
          <p:blipFill>
            <a:blip r:embed="rId22" cstate="print">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822241" y="790907"/>
              <a:ext cx="160242" cy="160242"/>
            </a:xfrm>
            <a:prstGeom prst="rect">
              <a:avLst/>
            </a:prstGeom>
          </p:spPr>
        </p:pic>
        <p:sp>
          <p:nvSpPr>
            <p:cNvPr id="261" name="Rectangle 260">
              <a:extLst>
                <a:ext uri="{FF2B5EF4-FFF2-40B4-BE49-F238E27FC236}">
                  <a16:creationId xmlns:a16="http://schemas.microsoft.com/office/drawing/2014/main" id="{FE6D8B54-5D13-49B3-92D4-EF2DCC9E0E10}"/>
                </a:ext>
              </a:extLst>
            </p:cNvPr>
            <p:cNvSpPr/>
            <p:nvPr/>
          </p:nvSpPr>
          <p:spPr>
            <a:xfrm>
              <a:off x="620735" y="2848937"/>
              <a:ext cx="52675" cy="2663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p>
          </p:txBody>
        </p:sp>
        <p:cxnSp>
          <p:nvCxnSpPr>
            <p:cNvPr id="262" name="Straight Connector 261">
              <a:extLst>
                <a:ext uri="{FF2B5EF4-FFF2-40B4-BE49-F238E27FC236}">
                  <a16:creationId xmlns:a16="http://schemas.microsoft.com/office/drawing/2014/main" id="{72986786-E9EE-4F64-9034-9255BD4CDD0F}"/>
                </a:ext>
              </a:extLst>
            </p:cNvPr>
            <p:cNvCxnSpPr>
              <a:cxnSpLocks/>
            </p:cNvCxnSpPr>
            <p:nvPr/>
          </p:nvCxnSpPr>
          <p:spPr>
            <a:xfrm>
              <a:off x="694781" y="3115321"/>
              <a:ext cx="10131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39D1D1B7-87A6-44D8-ACA4-02A2DFBDA942}"/>
                </a:ext>
              </a:extLst>
            </p:cNvPr>
            <p:cNvCxnSpPr>
              <a:cxnSpLocks/>
            </p:cNvCxnSpPr>
            <p:nvPr/>
          </p:nvCxnSpPr>
          <p:spPr>
            <a:xfrm>
              <a:off x="694781" y="2849478"/>
              <a:ext cx="10131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3E883CE7-BC82-467B-9396-F7BFF71DF81E}"/>
                </a:ext>
              </a:extLst>
            </p:cNvPr>
            <p:cNvCxnSpPr>
              <a:cxnSpLocks/>
            </p:cNvCxnSpPr>
            <p:nvPr/>
          </p:nvCxnSpPr>
          <p:spPr>
            <a:xfrm>
              <a:off x="694781" y="3115319"/>
              <a:ext cx="10131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76CD53D9-35F1-4D6B-BDBF-94D3876ECE9B}"/>
                </a:ext>
              </a:extLst>
            </p:cNvPr>
            <p:cNvCxnSpPr>
              <a:cxnSpLocks/>
            </p:cNvCxnSpPr>
            <p:nvPr/>
          </p:nvCxnSpPr>
          <p:spPr>
            <a:xfrm>
              <a:off x="694781" y="3559137"/>
              <a:ext cx="10131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A2709C89-AD6F-47F3-AADC-A0F0D31C266B}"/>
                </a:ext>
              </a:extLst>
            </p:cNvPr>
            <p:cNvCxnSpPr>
              <a:cxnSpLocks/>
            </p:cNvCxnSpPr>
            <p:nvPr/>
          </p:nvCxnSpPr>
          <p:spPr>
            <a:xfrm>
              <a:off x="694781" y="2593566"/>
              <a:ext cx="10131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08F18813-681B-4F01-87F0-6E043A3461F4}"/>
                </a:ext>
              </a:extLst>
            </p:cNvPr>
            <p:cNvCxnSpPr>
              <a:cxnSpLocks/>
            </p:cNvCxnSpPr>
            <p:nvPr/>
          </p:nvCxnSpPr>
          <p:spPr>
            <a:xfrm>
              <a:off x="694781" y="2340747"/>
              <a:ext cx="10131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8" name="Rectangle 267">
              <a:extLst>
                <a:ext uri="{FF2B5EF4-FFF2-40B4-BE49-F238E27FC236}">
                  <a16:creationId xmlns:a16="http://schemas.microsoft.com/office/drawing/2014/main" id="{8C692304-2129-45DA-92FD-42F0156C33DB}"/>
                </a:ext>
              </a:extLst>
            </p:cNvPr>
            <p:cNvSpPr/>
            <p:nvPr/>
          </p:nvSpPr>
          <p:spPr>
            <a:xfrm>
              <a:off x="1633897" y="2470139"/>
              <a:ext cx="65617" cy="654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400" dirty="0">
                  <a:sym typeface="Wingdings" panose="05000000000000000000" pitchFamily="2" charset="2"/>
                </a:rPr>
                <a:t>...</a:t>
              </a:r>
              <a:endParaRPr lang="en-GB" sz="600" dirty="0"/>
            </a:p>
          </p:txBody>
        </p:sp>
        <p:sp>
          <p:nvSpPr>
            <p:cNvPr id="269" name="Rectangle 268">
              <a:extLst>
                <a:ext uri="{FF2B5EF4-FFF2-40B4-BE49-F238E27FC236}">
                  <a16:creationId xmlns:a16="http://schemas.microsoft.com/office/drawing/2014/main" id="{F80C8EF7-66B3-485D-9094-B1484F91723F}"/>
                </a:ext>
              </a:extLst>
            </p:cNvPr>
            <p:cNvSpPr/>
            <p:nvPr/>
          </p:nvSpPr>
          <p:spPr>
            <a:xfrm>
              <a:off x="1633897" y="2723172"/>
              <a:ext cx="65617" cy="654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400" dirty="0">
                  <a:sym typeface="Wingdings" panose="05000000000000000000" pitchFamily="2" charset="2"/>
                </a:rPr>
                <a:t>...</a:t>
              </a:r>
              <a:endParaRPr lang="en-GB" sz="600" dirty="0"/>
            </a:p>
          </p:txBody>
        </p:sp>
        <p:sp>
          <p:nvSpPr>
            <p:cNvPr id="270" name="Rectangle 269">
              <a:extLst>
                <a:ext uri="{FF2B5EF4-FFF2-40B4-BE49-F238E27FC236}">
                  <a16:creationId xmlns:a16="http://schemas.microsoft.com/office/drawing/2014/main" id="{32A974AD-9BDF-4184-B2DA-3C7ABA953DC3}"/>
                </a:ext>
              </a:extLst>
            </p:cNvPr>
            <p:cNvSpPr/>
            <p:nvPr/>
          </p:nvSpPr>
          <p:spPr>
            <a:xfrm>
              <a:off x="1633897" y="3003798"/>
              <a:ext cx="65617" cy="654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400" dirty="0">
                  <a:sym typeface="Wingdings" panose="05000000000000000000" pitchFamily="2" charset="2"/>
                </a:rPr>
                <a:t>...</a:t>
              </a:r>
              <a:endParaRPr lang="en-GB" sz="600" dirty="0"/>
            </a:p>
          </p:txBody>
        </p:sp>
        <p:sp>
          <p:nvSpPr>
            <p:cNvPr id="271" name="Rectangle 270">
              <a:extLst>
                <a:ext uri="{FF2B5EF4-FFF2-40B4-BE49-F238E27FC236}">
                  <a16:creationId xmlns:a16="http://schemas.microsoft.com/office/drawing/2014/main" id="{23CC78D9-B0F4-4BA8-996D-4D7AEE97E3E5}"/>
                </a:ext>
              </a:extLst>
            </p:cNvPr>
            <p:cNvSpPr/>
            <p:nvPr/>
          </p:nvSpPr>
          <p:spPr>
            <a:xfrm>
              <a:off x="1633897" y="3422345"/>
              <a:ext cx="65617" cy="654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400" dirty="0">
                  <a:sym typeface="Wingdings" panose="05000000000000000000" pitchFamily="2" charset="2"/>
                </a:rPr>
                <a:t>...</a:t>
              </a:r>
              <a:endParaRPr lang="en-GB" sz="600" dirty="0"/>
            </a:p>
          </p:txBody>
        </p:sp>
        <p:sp>
          <p:nvSpPr>
            <p:cNvPr id="272" name="Rectangle 271">
              <a:extLst>
                <a:ext uri="{FF2B5EF4-FFF2-40B4-BE49-F238E27FC236}">
                  <a16:creationId xmlns:a16="http://schemas.microsoft.com/office/drawing/2014/main" id="{A4887466-530E-4CC6-99C1-BD99DD22ADBB}"/>
                </a:ext>
              </a:extLst>
            </p:cNvPr>
            <p:cNvSpPr/>
            <p:nvPr/>
          </p:nvSpPr>
          <p:spPr>
            <a:xfrm>
              <a:off x="1633897" y="3782197"/>
              <a:ext cx="65617" cy="654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400" dirty="0">
                  <a:sym typeface="Wingdings" panose="05000000000000000000" pitchFamily="2" charset="2"/>
                </a:rPr>
                <a:t>...</a:t>
              </a:r>
              <a:endParaRPr lang="en-GB" sz="600" dirty="0"/>
            </a:p>
          </p:txBody>
        </p:sp>
        <p:sp>
          <p:nvSpPr>
            <p:cNvPr id="273" name="Rectangle 272">
              <a:extLst>
                <a:ext uri="{FF2B5EF4-FFF2-40B4-BE49-F238E27FC236}">
                  <a16:creationId xmlns:a16="http://schemas.microsoft.com/office/drawing/2014/main" id="{CC032238-572C-4B95-82C5-87F0D1F8B875}"/>
                </a:ext>
              </a:extLst>
            </p:cNvPr>
            <p:cNvSpPr/>
            <p:nvPr/>
          </p:nvSpPr>
          <p:spPr>
            <a:xfrm>
              <a:off x="1633897" y="1085459"/>
              <a:ext cx="65617" cy="654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400" dirty="0">
                  <a:sym typeface="Wingdings" panose="05000000000000000000" pitchFamily="2" charset="2"/>
                </a:rPr>
                <a:t>...</a:t>
              </a:r>
              <a:endParaRPr lang="en-GB" sz="600" dirty="0"/>
            </a:p>
          </p:txBody>
        </p:sp>
        <p:cxnSp>
          <p:nvCxnSpPr>
            <p:cNvPr id="274" name="Straight Connector 273">
              <a:extLst>
                <a:ext uri="{FF2B5EF4-FFF2-40B4-BE49-F238E27FC236}">
                  <a16:creationId xmlns:a16="http://schemas.microsoft.com/office/drawing/2014/main" id="{1641C3FE-2E8D-4F11-A140-91A67C2C4496}"/>
                </a:ext>
              </a:extLst>
            </p:cNvPr>
            <p:cNvCxnSpPr>
              <a:cxnSpLocks/>
            </p:cNvCxnSpPr>
            <p:nvPr/>
          </p:nvCxnSpPr>
          <p:spPr>
            <a:xfrm>
              <a:off x="694781" y="1611821"/>
              <a:ext cx="10131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5" name="Isosceles Triangle 274">
              <a:extLst>
                <a:ext uri="{FF2B5EF4-FFF2-40B4-BE49-F238E27FC236}">
                  <a16:creationId xmlns:a16="http://schemas.microsoft.com/office/drawing/2014/main" id="{25FF7D19-B2D1-48F9-B5C0-49551A79FD45}"/>
                </a:ext>
              </a:extLst>
            </p:cNvPr>
            <p:cNvSpPr/>
            <p:nvPr/>
          </p:nvSpPr>
          <p:spPr>
            <a:xfrm rot="16200000">
              <a:off x="2369189" y="3443577"/>
              <a:ext cx="143194" cy="29241"/>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p>
          </p:txBody>
        </p:sp>
        <p:sp>
          <p:nvSpPr>
            <p:cNvPr id="276" name="TextBox 275">
              <a:extLst>
                <a:ext uri="{FF2B5EF4-FFF2-40B4-BE49-F238E27FC236}">
                  <a16:creationId xmlns:a16="http://schemas.microsoft.com/office/drawing/2014/main" id="{34380245-B894-40EE-89B2-E3E62DCB3F4F}"/>
                </a:ext>
              </a:extLst>
            </p:cNvPr>
            <p:cNvSpPr txBox="1"/>
            <p:nvPr/>
          </p:nvSpPr>
          <p:spPr>
            <a:xfrm>
              <a:off x="1923813" y="3174394"/>
              <a:ext cx="334713" cy="238031"/>
            </a:xfrm>
            <a:prstGeom prst="rect">
              <a:avLst/>
            </a:prstGeom>
            <a:solidFill>
              <a:schemeClr val="bg1">
                <a:lumMod val="75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ctr">
              <a:noAutofit/>
            </a:bodyPr>
            <a:lstStyle/>
            <a:p>
              <a:pPr algn="ctr" defTabSz="305060" hangingPunct="0">
                <a:defRPr/>
              </a:pPr>
              <a:r>
                <a:rPr lang="en-GB" sz="320" b="1" dirty="0">
                  <a:solidFill>
                    <a:schemeClr val="tx1">
                      <a:lumMod val="50000"/>
                      <a:lumOff val="50000"/>
                    </a:schemeClr>
                  </a:solidFill>
                  <a:latin typeface="Avenir Next LT Pro" panose="020B0504020202020204" pitchFamily="34" charset="0"/>
                  <a:ea typeface="Gill Sans Light"/>
                  <a:cs typeface="Gill Sans Light"/>
                  <a:sym typeface="Gill Sans Light"/>
                </a:rPr>
                <a:t>SPEND</a:t>
              </a:r>
            </a:p>
          </p:txBody>
        </p:sp>
        <p:sp>
          <p:nvSpPr>
            <p:cNvPr id="277" name="Isosceles Triangle 276">
              <a:extLst>
                <a:ext uri="{FF2B5EF4-FFF2-40B4-BE49-F238E27FC236}">
                  <a16:creationId xmlns:a16="http://schemas.microsoft.com/office/drawing/2014/main" id="{073F8149-E04A-4E67-B974-8EC17D53C863}"/>
                </a:ext>
              </a:extLst>
            </p:cNvPr>
            <p:cNvSpPr/>
            <p:nvPr/>
          </p:nvSpPr>
          <p:spPr>
            <a:xfrm rot="5400000">
              <a:off x="5371382" y="3443577"/>
              <a:ext cx="143194" cy="29241"/>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p>
          </p:txBody>
        </p:sp>
        <p:sp>
          <p:nvSpPr>
            <p:cNvPr id="278" name="TextBox 277">
              <a:extLst>
                <a:ext uri="{FF2B5EF4-FFF2-40B4-BE49-F238E27FC236}">
                  <a16:creationId xmlns:a16="http://schemas.microsoft.com/office/drawing/2014/main" id="{D7202EFD-2E0F-438D-8CFB-AE03F7A1D720}"/>
                </a:ext>
              </a:extLst>
            </p:cNvPr>
            <p:cNvSpPr txBox="1"/>
            <p:nvPr/>
          </p:nvSpPr>
          <p:spPr>
            <a:xfrm>
              <a:off x="1923813" y="3498932"/>
              <a:ext cx="334713" cy="293515"/>
            </a:xfrm>
            <a:prstGeom prst="rect">
              <a:avLst/>
            </a:prstGeom>
            <a:solidFill>
              <a:schemeClr val="bg1">
                <a:lumMod val="75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ctr">
              <a:noAutofit/>
            </a:bodyPr>
            <a:lstStyle/>
            <a:p>
              <a:pPr algn="ctr" defTabSz="305060" hangingPunct="0">
                <a:defRPr/>
              </a:pPr>
              <a:r>
                <a:rPr lang="en-GB" sz="320" b="1" dirty="0">
                  <a:solidFill>
                    <a:schemeClr val="tx1">
                      <a:lumMod val="50000"/>
                      <a:lumOff val="50000"/>
                    </a:schemeClr>
                  </a:solidFill>
                  <a:latin typeface="Avenir Next LT Pro" panose="020B0504020202020204" pitchFamily="34" charset="0"/>
                  <a:ea typeface="Gill Sans Light"/>
                  <a:cs typeface="Gill Sans Light"/>
                  <a:sym typeface="Gill Sans Light"/>
                </a:rPr>
                <a:t>INTERACTION</a:t>
              </a:r>
            </a:p>
          </p:txBody>
        </p:sp>
        <p:cxnSp>
          <p:nvCxnSpPr>
            <p:cNvPr id="279" name="Straight Connector 278">
              <a:extLst>
                <a:ext uri="{FF2B5EF4-FFF2-40B4-BE49-F238E27FC236}">
                  <a16:creationId xmlns:a16="http://schemas.microsoft.com/office/drawing/2014/main" id="{25F953E5-BCA9-4B70-9E07-718B9BD3CA17}"/>
                </a:ext>
              </a:extLst>
            </p:cNvPr>
            <p:cNvCxnSpPr>
              <a:cxnSpLocks/>
            </p:cNvCxnSpPr>
            <p:nvPr/>
          </p:nvCxnSpPr>
          <p:spPr>
            <a:xfrm>
              <a:off x="3313828" y="3457546"/>
              <a:ext cx="0" cy="42995"/>
            </a:xfrm>
            <a:prstGeom prst="line">
              <a:avLst/>
            </a:prstGeom>
            <a:noFill/>
            <a:ln w="28575"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280" name="TextBox 279">
              <a:extLst>
                <a:ext uri="{FF2B5EF4-FFF2-40B4-BE49-F238E27FC236}">
                  <a16:creationId xmlns:a16="http://schemas.microsoft.com/office/drawing/2014/main" id="{0EC54295-2C8F-4F9E-82E6-22B4B97199E7}"/>
                </a:ext>
              </a:extLst>
            </p:cNvPr>
            <p:cNvSpPr txBox="1"/>
            <p:nvPr/>
          </p:nvSpPr>
          <p:spPr>
            <a:xfrm>
              <a:off x="3181755" y="3504174"/>
              <a:ext cx="274127" cy="302467"/>
            </a:xfrm>
            <a:prstGeom prst="rect">
              <a:avLst/>
            </a:prstGeom>
            <a:solidFill>
              <a:schemeClr val="bg1"/>
            </a:solidFill>
            <a:ln w="127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3025" tIns="23025" rIns="23025" bIns="23025" numCol="1" spcCol="38100" rtlCol="0" anchor="t">
              <a:spAutoFit/>
            </a:bodyPr>
            <a:lstStyle/>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BILLING</a:t>
              </a:r>
            </a:p>
            <a:p>
              <a:pPr algn="ctr" defTabSz="305060" hangingPunct="0">
                <a:defRPr/>
              </a:pPr>
              <a:r>
                <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rPr>
                <a:t>11/12/21</a:t>
              </a:r>
            </a:p>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INVOICE</a:t>
              </a:r>
            </a:p>
            <a:p>
              <a:pPr algn="ctr" defTabSz="305060" hangingPunct="0">
                <a:defRPr/>
              </a:pPr>
              <a:r>
                <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rPr>
                <a:t>EMAIL</a:t>
              </a:r>
            </a:p>
          </p:txBody>
        </p:sp>
        <p:cxnSp>
          <p:nvCxnSpPr>
            <p:cNvPr id="281" name="Straight Connector 280">
              <a:extLst>
                <a:ext uri="{FF2B5EF4-FFF2-40B4-BE49-F238E27FC236}">
                  <a16:creationId xmlns:a16="http://schemas.microsoft.com/office/drawing/2014/main" id="{629C3FF3-1228-49BF-AE45-CFBF5E0DA0BB}"/>
                </a:ext>
              </a:extLst>
            </p:cNvPr>
            <p:cNvCxnSpPr>
              <a:cxnSpLocks/>
            </p:cNvCxnSpPr>
            <p:nvPr/>
          </p:nvCxnSpPr>
          <p:spPr>
            <a:xfrm>
              <a:off x="4807963" y="3414550"/>
              <a:ext cx="0" cy="42995"/>
            </a:xfrm>
            <a:prstGeom prst="line">
              <a:avLst/>
            </a:prstGeom>
            <a:noFill/>
            <a:ln w="28575"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282" name="TextBox 281">
              <a:extLst>
                <a:ext uri="{FF2B5EF4-FFF2-40B4-BE49-F238E27FC236}">
                  <a16:creationId xmlns:a16="http://schemas.microsoft.com/office/drawing/2014/main" id="{37FF55FD-1D30-4E53-9E55-6D6086EBD5C1}"/>
                </a:ext>
              </a:extLst>
            </p:cNvPr>
            <p:cNvSpPr txBox="1"/>
            <p:nvPr/>
          </p:nvSpPr>
          <p:spPr>
            <a:xfrm>
              <a:off x="4682029" y="3175682"/>
              <a:ext cx="267714" cy="238475"/>
            </a:xfrm>
            <a:prstGeom prst="rect">
              <a:avLst/>
            </a:prstGeom>
            <a:solidFill>
              <a:schemeClr val="bg1"/>
            </a:solidFill>
            <a:ln w="127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3025" tIns="23025" rIns="23025" bIns="23025" numCol="1" spcCol="38100" rtlCol="0" anchor="b">
              <a:spAutoFit/>
            </a:bodyPr>
            <a:lstStyle/>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WEB</a:t>
              </a:r>
              <a:endPar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endParaRPr>
            </a:p>
            <a:p>
              <a:pPr algn="ctr" defTabSz="305060" hangingPunct="0">
                <a:defRPr/>
              </a:pPr>
              <a:r>
                <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rPr>
                <a:t>10/03/22</a:t>
              </a:r>
            </a:p>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MIXED</a:t>
              </a:r>
            </a:p>
          </p:txBody>
        </p:sp>
        <p:cxnSp>
          <p:nvCxnSpPr>
            <p:cNvPr id="283" name="Straight Connector 282">
              <a:extLst>
                <a:ext uri="{FF2B5EF4-FFF2-40B4-BE49-F238E27FC236}">
                  <a16:creationId xmlns:a16="http://schemas.microsoft.com/office/drawing/2014/main" id="{D0FACA86-6C55-452A-A884-417975A8294B}"/>
                </a:ext>
              </a:extLst>
            </p:cNvPr>
            <p:cNvCxnSpPr>
              <a:cxnSpLocks/>
            </p:cNvCxnSpPr>
            <p:nvPr/>
          </p:nvCxnSpPr>
          <p:spPr>
            <a:xfrm>
              <a:off x="3678662" y="3457546"/>
              <a:ext cx="0" cy="42995"/>
            </a:xfrm>
            <a:prstGeom prst="line">
              <a:avLst/>
            </a:prstGeom>
            <a:noFill/>
            <a:ln w="28575"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284" name="TextBox 283">
              <a:extLst>
                <a:ext uri="{FF2B5EF4-FFF2-40B4-BE49-F238E27FC236}">
                  <a16:creationId xmlns:a16="http://schemas.microsoft.com/office/drawing/2014/main" id="{42E5BF76-A9D9-4115-BE41-8E86B726029D}"/>
                </a:ext>
              </a:extLst>
            </p:cNvPr>
            <p:cNvSpPr txBox="1"/>
            <p:nvPr/>
          </p:nvSpPr>
          <p:spPr>
            <a:xfrm>
              <a:off x="3496895" y="3504173"/>
              <a:ext cx="373512" cy="302467"/>
            </a:xfrm>
            <a:prstGeom prst="rect">
              <a:avLst/>
            </a:prstGeom>
            <a:solidFill>
              <a:schemeClr val="bg1"/>
            </a:solidFill>
            <a:ln w="127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3025" tIns="23025" rIns="23025" bIns="23025" numCol="1" spcCol="38100" rtlCol="0" anchor="t">
              <a:spAutoFit/>
            </a:bodyPr>
            <a:lstStyle/>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MARKETING</a:t>
              </a:r>
            </a:p>
            <a:p>
              <a:pPr algn="ctr" defTabSz="305060" hangingPunct="0">
                <a:defRPr/>
              </a:pPr>
              <a:r>
                <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rPr>
                <a:t>28/12/21</a:t>
              </a:r>
            </a:p>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NEW YEAR</a:t>
              </a:r>
            </a:p>
            <a:p>
              <a:pPr algn="ctr" defTabSz="305060" hangingPunct="0">
                <a:defRPr/>
              </a:pPr>
              <a:r>
                <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rPr>
                <a:t>EMAIL</a:t>
              </a:r>
            </a:p>
          </p:txBody>
        </p:sp>
        <p:cxnSp>
          <p:nvCxnSpPr>
            <p:cNvPr id="285" name="Straight Connector 284">
              <a:extLst>
                <a:ext uri="{FF2B5EF4-FFF2-40B4-BE49-F238E27FC236}">
                  <a16:creationId xmlns:a16="http://schemas.microsoft.com/office/drawing/2014/main" id="{631E873F-14EE-4CA8-83E2-8BBFCE5D9DC6}"/>
                </a:ext>
              </a:extLst>
            </p:cNvPr>
            <p:cNvCxnSpPr>
              <a:cxnSpLocks/>
            </p:cNvCxnSpPr>
            <p:nvPr/>
          </p:nvCxnSpPr>
          <p:spPr>
            <a:xfrm>
              <a:off x="4044915" y="3457546"/>
              <a:ext cx="0" cy="42995"/>
            </a:xfrm>
            <a:prstGeom prst="line">
              <a:avLst/>
            </a:prstGeom>
            <a:noFill/>
            <a:ln w="28575"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286" name="TextBox 285">
              <a:extLst>
                <a:ext uri="{FF2B5EF4-FFF2-40B4-BE49-F238E27FC236}">
                  <a16:creationId xmlns:a16="http://schemas.microsoft.com/office/drawing/2014/main" id="{2D93FBFC-2E21-47EF-B20C-FD1F4D3AB0FB}"/>
                </a:ext>
              </a:extLst>
            </p:cNvPr>
            <p:cNvSpPr txBox="1"/>
            <p:nvPr/>
          </p:nvSpPr>
          <p:spPr>
            <a:xfrm>
              <a:off x="3912842" y="3504174"/>
              <a:ext cx="274127" cy="302467"/>
            </a:xfrm>
            <a:prstGeom prst="rect">
              <a:avLst/>
            </a:prstGeom>
            <a:solidFill>
              <a:schemeClr val="bg1"/>
            </a:solidFill>
            <a:ln w="127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3025" tIns="23025" rIns="23025" bIns="23025" numCol="1" spcCol="38100" rtlCol="0" anchor="t">
              <a:spAutoFit/>
            </a:bodyPr>
            <a:lstStyle/>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BILLING</a:t>
              </a:r>
            </a:p>
            <a:p>
              <a:pPr algn="ctr" defTabSz="305060" hangingPunct="0">
                <a:defRPr/>
              </a:pPr>
              <a:r>
                <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rPr>
                <a:t>11/01/22</a:t>
              </a:r>
            </a:p>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INVOICE</a:t>
              </a:r>
            </a:p>
            <a:p>
              <a:pPr algn="ctr" defTabSz="305060" hangingPunct="0">
                <a:defRPr/>
              </a:pPr>
              <a:r>
                <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rPr>
                <a:t>EMAIL</a:t>
              </a:r>
            </a:p>
          </p:txBody>
        </p:sp>
        <p:cxnSp>
          <p:nvCxnSpPr>
            <p:cNvPr id="287" name="Straight Connector 286">
              <a:extLst>
                <a:ext uri="{FF2B5EF4-FFF2-40B4-BE49-F238E27FC236}">
                  <a16:creationId xmlns:a16="http://schemas.microsoft.com/office/drawing/2014/main" id="{DED3F935-52E0-493F-99CB-ABB243D4D590}"/>
                </a:ext>
              </a:extLst>
            </p:cNvPr>
            <p:cNvCxnSpPr>
              <a:cxnSpLocks/>
            </p:cNvCxnSpPr>
            <p:nvPr/>
          </p:nvCxnSpPr>
          <p:spPr>
            <a:xfrm>
              <a:off x="3471254" y="3414550"/>
              <a:ext cx="0" cy="42995"/>
            </a:xfrm>
            <a:prstGeom prst="line">
              <a:avLst/>
            </a:prstGeom>
            <a:noFill/>
            <a:ln w="28575"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288" name="TextBox 287">
              <a:extLst>
                <a:ext uri="{FF2B5EF4-FFF2-40B4-BE49-F238E27FC236}">
                  <a16:creationId xmlns:a16="http://schemas.microsoft.com/office/drawing/2014/main" id="{996BB6DE-E54E-460E-8BC8-BEE202F1CF59}"/>
                </a:ext>
              </a:extLst>
            </p:cNvPr>
            <p:cNvSpPr txBox="1"/>
            <p:nvPr/>
          </p:nvSpPr>
          <p:spPr>
            <a:xfrm>
              <a:off x="3308451" y="3175682"/>
              <a:ext cx="341452" cy="238475"/>
            </a:xfrm>
            <a:prstGeom prst="rect">
              <a:avLst/>
            </a:prstGeom>
            <a:solidFill>
              <a:schemeClr val="bg1"/>
            </a:solidFill>
            <a:ln w="127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3025" tIns="23025" rIns="23025" bIns="23025" numCol="1" spcCol="38100" rtlCol="0" anchor="b">
              <a:spAutoFit/>
            </a:bodyPr>
            <a:lstStyle/>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WEB</a:t>
              </a:r>
              <a:endPar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endParaRPr>
            </a:p>
            <a:p>
              <a:pPr algn="ctr" defTabSz="305060" hangingPunct="0">
                <a:defRPr/>
              </a:pPr>
              <a:r>
                <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rPr>
                <a:t>10/12/21</a:t>
              </a:r>
            </a:p>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20x GREEN</a:t>
              </a:r>
            </a:p>
          </p:txBody>
        </p:sp>
        <p:cxnSp>
          <p:nvCxnSpPr>
            <p:cNvPr id="289" name="Straight Connector 288">
              <a:extLst>
                <a:ext uri="{FF2B5EF4-FFF2-40B4-BE49-F238E27FC236}">
                  <a16:creationId xmlns:a16="http://schemas.microsoft.com/office/drawing/2014/main" id="{D9D51338-5D99-4513-AA45-0CCD963D092C}"/>
                </a:ext>
              </a:extLst>
            </p:cNvPr>
            <p:cNvCxnSpPr>
              <a:cxnSpLocks/>
            </p:cNvCxnSpPr>
            <p:nvPr/>
          </p:nvCxnSpPr>
          <p:spPr>
            <a:xfrm>
              <a:off x="4343531" y="3457546"/>
              <a:ext cx="0" cy="42995"/>
            </a:xfrm>
            <a:prstGeom prst="line">
              <a:avLst/>
            </a:prstGeom>
            <a:noFill/>
            <a:ln w="28575"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290" name="TextBox 289">
              <a:extLst>
                <a:ext uri="{FF2B5EF4-FFF2-40B4-BE49-F238E27FC236}">
                  <a16:creationId xmlns:a16="http://schemas.microsoft.com/office/drawing/2014/main" id="{FDBFD166-F97F-4FD3-AB84-B2EEF5C35AC8}"/>
                </a:ext>
              </a:extLst>
            </p:cNvPr>
            <p:cNvSpPr txBox="1"/>
            <p:nvPr/>
          </p:nvSpPr>
          <p:spPr>
            <a:xfrm>
              <a:off x="4213862" y="3504174"/>
              <a:ext cx="269318" cy="302467"/>
            </a:xfrm>
            <a:prstGeom prst="rect">
              <a:avLst/>
            </a:prstGeom>
            <a:solidFill>
              <a:schemeClr val="bg1"/>
            </a:solidFill>
            <a:ln w="127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3025" tIns="23025" rIns="23025" bIns="23025" numCol="1" spcCol="38100" rtlCol="0" anchor="t">
              <a:spAutoFit/>
            </a:bodyPr>
            <a:lstStyle/>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SERVICE</a:t>
              </a:r>
            </a:p>
            <a:p>
              <a:pPr algn="ctr" defTabSz="305060" hangingPunct="0">
                <a:defRPr/>
              </a:pPr>
              <a:r>
                <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rPr>
                <a:t>01/02/22</a:t>
              </a:r>
            </a:p>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QUERY</a:t>
              </a:r>
            </a:p>
            <a:p>
              <a:pPr algn="ctr" defTabSz="305060" hangingPunct="0">
                <a:defRPr/>
              </a:pPr>
              <a:r>
                <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rPr>
                <a:t>CALL</a:t>
              </a:r>
            </a:p>
          </p:txBody>
        </p:sp>
        <p:cxnSp>
          <p:nvCxnSpPr>
            <p:cNvPr id="291" name="Straight Connector 290">
              <a:extLst>
                <a:ext uri="{FF2B5EF4-FFF2-40B4-BE49-F238E27FC236}">
                  <a16:creationId xmlns:a16="http://schemas.microsoft.com/office/drawing/2014/main" id="{986A0FCE-624B-41DA-8A04-61AA40BF2AD4}"/>
                </a:ext>
              </a:extLst>
            </p:cNvPr>
            <p:cNvCxnSpPr>
              <a:cxnSpLocks/>
            </p:cNvCxnSpPr>
            <p:nvPr/>
          </p:nvCxnSpPr>
          <p:spPr>
            <a:xfrm>
              <a:off x="5066410" y="3457546"/>
              <a:ext cx="0" cy="42995"/>
            </a:xfrm>
            <a:prstGeom prst="line">
              <a:avLst/>
            </a:prstGeom>
            <a:noFill/>
            <a:ln w="28575"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292" name="TextBox 291">
              <a:extLst>
                <a:ext uri="{FF2B5EF4-FFF2-40B4-BE49-F238E27FC236}">
                  <a16:creationId xmlns:a16="http://schemas.microsoft.com/office/drawing/2014/main" id="{763F6B55-8305-4360-A733-CC6F65844A8C}"/>
                </a:ext>
              </a:extLst>
            </p:cNvPr>
            <p:cNvSpPr txBox="1"/>
            <p:nvPr/>
          </p:nvSpPr>
          <p:spPr>
            <a:xfrm>
              <a:off x="4934337" y="3504174"/>
              <a:ext cx="274127" cy="302467"/>
            </a:xfrm>
            <a:prstGeom prst="rect">
              <a:avLst/>
            </a:prstGeom>
            <a:solidFill>
              <a:schemeClr val="bg1"/>
            </a:solidFill>
            <a:ln w="127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3025" tIns="23025" rIns="23025" bIns="23025" numCol="1" spcCol="38100" rtlCol="0" anchor="t">
              <a:spAutoFit/>
            </a:bodyPr>
            <a:lstStyle/>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BILLING</a:t>
              </a:r>
            </a:p>
            <a:p>
              <a:pPr algn="ctr" defTabSz="305060" hangingPunct="0">
                <a:defRPr/>
              </a:pPr>
              <a:r>
                <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rPr>
                <a:t>11/03/22</a:t>
              </a:r>
            </a:p>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INVOICE</a:t>
              </a:r>
            </a:p>
            <a:p>
              <a:pPr algn="ctr" defTabSz="305060" hangingPunct="0">
                <a:defRPr/>
              </a:pPr>
              <a:r>
                <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rPr>
                <a:t>EMAIL</a:t>
              </a:r>
            </a:p>
          </p:txBody>
        </p:sp>
        <p:cxnSp>
          <p:nvCxnSpPr>
            <p:cNvPr id="293" name="Straight Connector 292">
              <a:extLst>
                <a:ext uri="{FF2B5EF4-FFF2-40B4-BE49-F238E27FC236}">
                  <a16:creationId xmlns:a16="http://schemas.microsoft.com/office/drawing/2014/main" id="{9AB293D8-8A86-4956-9C07-271738C6C510}"/>
                </a:ext>
              </a:extLst>
            </p:cNvPr>
            <p:cNvCxnSpPr>
              <a:cxnSpLocks/>
            </p:cNvCxnSpPr>
            <p:nvPr/>
          </p:nvCxnSpPr>
          <p:spPr>
            <a:xfrm>
              <a:off x="4205998" y="3414550"/>
              <a:ext cx="0" cy="42995"/>
            </a:xfrm>
            <a:prstGeom prst="line">
              <a:avLst/>
            </a:prstGeom>
            <a:noFill/>
            <a:ln w="28575" cap="flat">
              <a:solidFill>
                <a:schemeClr val="bg1">
                  <a:lumMod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294" name="TextBox 293">
              <a:extLst>
                <a:ext uri="{FF2B5EF4-FFF2-40B4-BE49-F238E27FC236}">
                  <a16:creationId xmlns:a16="http://schemas.microsoft.com/office/drawing/2014/main" id="{B42401E5-1591-4038-95EF-8097D08DA320}"/>
                </a:ext>
              </a:extLst>
            </p:cNvPr>
            <p:cNvSpPr txBox="1"/>
            <p:nvPr/>
          </p:nvSpPr>
          <p:spPr>
            <a:xfrm>
              <a:off x="4080064" y="3175682"/>
              <a:ext cx="267714" cy="238475"/>
            </a:xfrm>
            <a:prstGeom prst="rect">
              <a:avLst/>
            </a:prstGeom>
            <a:solidFill>
              <a:schemeClr val="bg1"/>
            </a:solidFill>
            <a:ln w="127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3025" tIns="23025" rIns="23025" bIns="23025" numCol="1" spcCol="38100" rtlCol="0" anchor="b">
              <a:spAutoFit/>
            </a:bodyPr>
            <a:lstStyle/>
            <a:p>
              <a:pPr algn="ctr" defTabSz="305060" hangingPunct="0">
                <a:defRPr/>
              </a:pPr>
              <a:r>
                <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rPr>
                <a:t>SHOP</a:t>
              </a:r>
            </a:p>
            <a:p>
              <a:pPr algn="ctr" defTabSz="305060" hangingPunct="0">
                <a:defRPr/>
              </a:pPr>
              <a:r>
                <a:rPr lang="en-GB" sz="416" dirty="0">
                  <a:solidFill>
                    <a:schemeClr val="tx1">
                      <a:lumMod val="50000"/>
                      <a:lumOff val="50000"/>
                    </a:schemeClr>
                  </a:solidFill>
                  <a:latin typeface="Avenir Next LT Pro" panose="020B0504020202020204" pitchFamily="34" charset="0"/>
                  <a:ea typeface="Gill Sans Light"/>
                  <a:cs typeface="Gill Sans Light"/>
                  <a:sym typeface="Gill Sans Light"/>
                </a:rPr>
                <a:t>30/01/22</a:t>
              </a:r>
            </a:p>
            <a:p>
              <a:pPr algn="ct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MIXED</a:t>
              </a:r>
            </a:p>
          </p:txBody>
        </p:sp>
        <p:sp>
          <p:nvSpPr>
            <p:cNvPr id="295" name="Rectangle 294">
              <a:extLst>
                <a:ext uri="{FF2B5EF4-FFF2-40B4-BE49-F238E27FC236}">
                  <a16:creationId xmlns:a16="http://schemas.microsoft.com/office/drawing/2014/main" id="{FF69B79D-4EF2-470E-BB4A-7CFF19C31A84}"/>
                </a:ext>
              </a:extLst>
            </p:cNvPr>
            <p:cNvSpPr/>
            <p:nvPr/>
          </p:nvSpPr>
          <p:spPr>
            <a:xfrm>
              <a:off x="2910007" y="2310255"/>
              <a:ext cx="52675" cy="1778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1"/>
            </a:p>
          </p:txBody>
        </p:sp>
        <p:cxnSp>
          <p:nvCxnSpPr>
            <p:cNvPr id="296" name="Straight Connector 295">
              <a:extLst>
                <a:ext uri="{FF2B5EF4-FFF2-40B4-BE49-F238E27FC236}">
                  <a16:creationId xmlns:a16="http://schemas.microsoft.com/office/drawing/2014/main" id="{A02F9DCD-7F77-47B7-859F-0095D4228A90}"/>
                </a:ext>
              </a:extLst>
            </p:cNvPr>
            <p:cNvCxnSpPr>
              <a:cxnSpLocks/>
            </p:cNvCxnSpPr>
            <p:nvPr/>
          </p:nvCxnSpPr>
          <p:spPr>
            <a:xfrm>
              <a:off x="2973104" y="2488129"/>
              <a:ext cx="70407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97" name="TextBox 296">
              <a:extLst>
                <a:ext uri="{FF2B5EF4-FFF2-40B4-BE49-F238E27FC236}">
                  <a16:creationId xmlns:a16="http://schemas.microsoft.com/office/drawing/2014/main" id="{8B414C94-188F-4816-B60D-367C53E3A949}"/>
                </a:ext>
              </a:extLst>
            </p:cNvPr>
            <p:cNvSpPr txBox="1"/>
            <p:nvPr/>
          </p:nvSpPr>
          <p:spPr>
            <a:xfrm>
              <a:off x="1878080" y="1057426"/>
              <a:ext cx="171101"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p>
              <a:pP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PLAN</a:t>
              </a:r>
            </a:p>
          </p:txBody>
        </p:sp>
        <p:sp>
          <p:nvSpPr>
            <p:cNvPr id="298" name="Rectangle 297">
              <a:extLst>
                <a:ext uri="{FF2B5EF4-FFF2-40B4-BE49-F238E27FC236}">
                  <a16:creationId xmlns:a16="http://schemas.microsoft.com/office/drawing/2014/main" id="{4E6A747E-4B05-403C-8E1D-E7D023E7B59C}"/>
                </a:ext>
              </a:extLst>
            </p:cNvPr>
            <p:cNvSpPr/>
            <p:nvPr/>
          </p:nvSpPr>
          <p:spPr>
            <a:xfrm>
              <a:off x="1878080" y="1150547"/>
              <a:ext cx="495437" cy="23025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518" tIns="23759" rIns="47518" bIns="23759" numCol="1" spcCol="0" rtlCol="0" fromWordArt="0" anchor="ctr" anchorCtr="0" forceAA="0" compatLnSpc="1">
              <a:prstTxWarp prst="textNoShape">
                <a:avLst/>
              </a:prstTxWarp>
              <a:noAutofit/>
            </a:bodyPr>
            <a:lstStyle/>
            <a:p>
              <a:pPr algn="ctr" defTabSz="475191">
                <a:defRPr/>
              </a:pPr>
              <a:endParaRPr lang="en-GB" sz="936">
                <a:solidFill>
                  <a:schemeClr val="tx1"/>
                </a:solidFill>
                <a:latin typeface="Impact"/>
                <a:sym typeface="Helvetica Light"/>
              </a:endParaRPr>
            </a:p>
          </p:txBody>
        </p:sp>
        <p:sp>
          <p:nvSpPr>
            <p:cNvPr id="299" name="TextBox 298">
              <a:extLst>
                <a:ext uri="{FF2B5EF4-FFF2-40B4-BE49-F238E27FC236}">
                  <a16:creationId xmlns:a16="http://schemas.microsoft.com/office/drawing/2014/main" id="{C13411B1-56A1-46F2-B01C-DA0067E5888C}"/>
                </a:ext>
              </a:extLst>
            </p:cNvPr>
            <p:cNvSpPr txBox="1"/>
            <p:nvPr/>
          </p:nvSpPr>
          <p:spPr>
            <a:xfrm>
              <a:off x="1878080" y="1212053"/>
              <a:ext cx="492507" cy="10723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ctr">
              <a:spAutoFit/>
            </a:bodyPr>
            <a:lstStyle>
              <a:defPPr>
                <a:defRPr lang="en-US"/>
              </a:defPPr>
              <a:lvl1pPr marR="0" lvl="0" indent="0" algn="ctr" defTabSz="587022" fontAlgn="auto" hangingPunct="0">
                <a:lnSpc>
                  <a:spcPct val="100000"/>
                </a:lnSpc>
                <a:spcBef>
                  <a:spcPts val="0"/>
                </a:spcBef>
                <a:spcAft>
                  <a:spcPts val="0"/>
                </a:spcAft>
                <a:buClrTx/>
                <a:buSzTx/>
                <a:buFontTx/>
                <a:buNone/>
                <a:tabLst/>
                <a:defRPr sz="1000" b="1">
                  <a:solidFill>
                    <a:srgbClr val="AB9560"/>
                  </a:solidFill>
                  <a:latin typeface="Gill Sans MT" panose="020B0502020104020203" pitchFamily="34" charset="77"/>
                  <a:ea typeface="Gill Sans Light"/>
                  <a:cs typeface="Gill Sans Light"/>
                </a:defRPr>
              </a:lvl1pPr>
            </a:lstStyle>
            <a:p>
              <a:r>
                <a:rPr lang="en-GB" sz="512" dirty="0">
                  <a:solidFill>
                    <a:schemeClr val="tx1"/>
                  </a:solidFill>
                  <a:latin typeface="Avenir Next LT Pro" panose="020B0504020202020204" pitchFamily="34" charset="0"/>
                  <a:sym typeface="Gill Sans Light"/>
                </a:rPr>
                <a:t>SUBS300</a:t>
              </a:r>
            </a:p>
          </p:txBody>
        </p:sp>
        <p:sp>
          <p:nvSpPr>
            <p:cNvPr id="300" name="TextBox 299">
              <a:extLst>
                <a:ext uri="{FF2B5EF4-FFF2-40B4-BE49-F238E27FC236}">
                  <a16:creationId xmlns:a16="http://schemas.microsoft.com/office/drawing/2014/main" id="{75AA3C0A-9250-40AA-B4C7-8BF54F3D2E45}"/>
                </a:ext>
              </a:extLst>
            </p:cNvPr>
            <p:cNvSpPr txBox="1"/>
            <p:nvPr/>
          </p:nvSpPr>
          <p:spPr>
            <a:xfrm>
              <a:off x="2423977" y="1057426"/>
              <a:ext cx="371476"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p>
              <a:pP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DD AMOUNT</a:t>
              </a:r>
            </a:p>
          </p:txBody>
        </p:sp>
        <p:sp>
          <p:nvSpPr>
            <p:cNvPr id="301" name="Rectangle 300">
              <a:extLst>
                <a:ext uri="{FF2B5EF4-FFF2-40B4-BE49-F238E27FC236}">
                  <a16:creationId xmlns:a16="http://schemas.microsoft.com/office/drawing/2014/main" id="{7F264FD8-DD04-43CB-B487-5E8F5E0A7054}"/>
                </a:ext>
              </a:extLst>
            </p:cNvPr>
            <p:cNvSpPr/>
            <p:nvPr/>
          </p:nvSpPr>
          <p:spPr>
            <a:xfrm>
              <a:off x="2423977" y="1150547"/>
              <a:ext cx="421357" cy="23025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518" tIns="23759" rIns="47518" bIns="23759" numCol="1" spcCol="0" rtlCol="0" fromWordArt="0" anchor="ctr" anchorCtr="0" forceAA="0" compatLnSpc="1">
              <a:prstTxWarp prst="textNoShape">
                <a:avLst/>
              </a:prstTxWarp>
              <a:noAutofit/>
            </a:bodyPr>
            <a:lstStyle/>
            <a:p>
              <a:pPr algn="ctr" defTabSz="475191">
                <a:defRPr/>
              </a:pPr>
              <a:endParaRPr lang="en-GB" sz="936">
                <a:solidFill>
                  <a:schemeClr val="tx1"/>
                </a:solidFill>
                <a:latin typeface="Impact"/>
                <a:sym typeface="Helvetica Light"/>
              </a:endParaRPr>
            </a:p>
          </p:txBody>
        </p:sp>
        <p:sp>
          <p:nvSpPr>
            <p:cNvPr id="302" name="TextBox 301">
              <a:extLst>
                <a:ext uri="{FF2B5EF4-FFF2-40B4-BE49-F238E27FC236}">
                  <a16:creationId xmlns:a16="http://schemas.microsoft.com/office/drawing/2014/main" id="{345295A5-9505-4498-A9CA-A8635BC531DC}"/>
                </a:ext>
              </a:extLst>
            </p:cNvPr>
            <p:cNvSpPr txBox="1"/>
            <p:nvPr/>
          </p:nvSpPr>
          <p:spPr>
            <a:xfrm>
              <a:off x="2423977" y="1182494"/>
              <a:ext cx="422649" cy="16635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ctr">
              <a:spAutoFit/>
            </a:bodyPr>
            <a:lstStyle>
              <a:defPPr>
                <a:defRPr lang="en-US"/>
              </a:defPPr>
              <a:lvl1pPr marR="0" lvl="0" indent="0" algn="ctr" defTabSz="587022" fontAlgn="auto" hangingPunct="0">
                <a:lnSpc>
                  <a:spcPct val="100000"/>
                </a:lnSpc>
                <a:spcBef>
                  <a:spcPts val="0"/>
                </a:spcBef>
                <a:spcAft>
                  <a:spcPts val="0"/>
                </a:spcAft>
                <a:buClrTx/>
                <a:buSzTx/>
                <a:buFontTx/>
                <a:buNone/>
                <a:tabLst/>
                <a:defRPr sz="1000" b="1">
                  <a:solidFill>
                    <a:srgbClr val="AB9560"/>
                  </a:solidFill>
                  <a:latin typeface="Gill Sans MT" panose="020B0502020104020203" pitchFamily="34" charset="77"/>
                  <a:ea typeface="Gill Sans Light"/>
                  <a:cs typeface="Gill Sans Light"/>
                </a:defRPr>
              </a:lvl1pPr>
            </a:lstStyle>
            <a:p>
              <a:r>
                <a:rPr lang="en-GB" sz="512" dirty="0">
                  <a:solidFill>
                    <a:schemeClr val="tx1"/>
                  </a:solidFill>
                  <a:latin typeface="Avenir Next LT Pro" panose="020B0504020202020204" pitchFamily="34" charset="0"/>
                  <a:sym typeface="Gill Sans Light"/>
                </a:rPr>
                <a:t>£300</a:t>
              </a:r>
              <a:br>
                <a:rPr lang="en-GB" sz="520" dirty="0">
                  <a:solidFill>
                    <a:schemeClr val="tx1"/>
                  </a:solidFill>
                  <a:latin typeface="Avenir Next LT Pro" panose="020B0504020202020204" pitchFamily="34" charset="0"/>
                  <a:sym typeface="Gill Sans Light"/>
                </a:rPr>
              </a:br>
              <a:r>
                <a:rPr lang="en-GB" sz="384" b="0" dirty="0">
                  <a:solidFill>
                    <a:schemeClr val="tx1"/>
                  </a:solidFill>
                  <a:latin typeface="Avenir Next LT Pro" panose="020B0504020202020204" pitchFamily="34" charset="0"/>
                  <a:sym typeface="Gill Sans Light"/>
                </a:rPr>
                <a:t>per month</a:t>
              </a:r>
              <a:endParaRPr lang="en-GB" sz="520" b="0" dirty="0">
                <a:solidFill>
                  <a:schemeClr val="tx1"/>
                </a:solidFill>
                <a:latin typeface="Avenir Next LT Pro" panose="020B0504020202020204" pitchFamily="34" charset="0"/>
                <a:sym typeface="Gill Sans Light"/>
              </a:endParaRPr>
            </a:p>
          </p:txBody>
        </p:sp>
        <p:sp>
          <p:nvSpPr>
            <p:cNvPr id="303" name="Rectangle 302">
              <a:extLst>
                <a:ext uri="{FF2B5EF4-FFF2-40B4-BE49-F238E27FC236}">
                  <a16:creationId xmlns:a16="http://schemas.microsoft.com/office/drawing/2014/main" id="{B402DB05-4882-4473-A436-2EA75C77DA69}"/>
                </a:ext>
              </a:extLst>
            </p:cNvPr>
            <p:cNvSpPr/>
            <p:nvPr/>
          </p:nvSpPr>
          <p:spPr>
            <a:xfrm>
              <a:off x="2423977" y="1942262"/>
              <a:ext cx="421357" cy="200019"/>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518" tIns="23759" rIns="47518" bIns="23759" numCol="1" spcCol="0" rtlCol="0" fromWordArt="0" anchor="ctr" anchorCtr="0" forceAA="0" compatLnSpc="1">
              <a:prstTxWarp prst="textNoShape">
                <a:avLst/>
              </a:prstTxWarp>
              <a:noAutofit/>
            </a:bodyPr>
            <a:lstStyle/>
            <a:p>
              <a:pPr algn="ctr" defTabSz="475191">
                <a:defRPr/>
              </a:pPr>
              <a:endParaRPr lang="en-GB" sz="936">
                <a:solidFill>
                  <a:schemeClr val="tx1"/>
                </a:solidFill>
                <a:latin typeface="Impact"/>
                <a:sym typeface="Helvetica Light"/>
              </a:endParaRPr>
            </a:p>
          </p:txBody>
        </p:sp>
        <p:sp>
          <p:nvSpPr>
            <p:cNvPr id="304" name="TextBox 303">
              <a:extLst>
                <a:ext uri="{FF2B5EF4-FFF2-40B4-BE49-F238E27FC236}">
                  <a16:creationId xmlns:a16="http://schemas.microsoft.com/office/drawing/2014/main" id="{CD39FF13-3EEA-4983-979E-973047B2A9D2}"/>
                </a:ext>
              </a:extLst>
            </p:cNvPr>
            <p:cNvSpPr txBox="1"/>
            <p:nvPr/>
          </p:nvSpPr>
          <p:spPr>
            <a:xfrm>
              <a:off x="2423977" y="1847469"/>
              <a:ext cx="356457"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ctr">
              <a:spAutoFit/>
            </a:bodyPr>
            <a:lstStyle/>
            <a:p>
              <a:pP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SPEND MIX</a:t>
              </a:r>
            </a:p>
          </p:txBody>
        </p:sp>
        <p:sp>
          <p:nvSpPr>
            <p:cNvPr id="305" name="TextBox 304">
              <a:extLst>
                <a:ext uri="{FF2B5EF4-FFF2-40B4-BE49-F238E27FC236}">
                  <a16:creationId xmlns:a16="http://schemas.microsoft.com/office/drawing/2014/main" id="{586D486E-5C10-4B09-93E9-1A11EAC14B76}"/>
                </a:ext>
              </a:extLst>
            </p:cNvPr>
            <p:cNvSpPr txBox="1"/>
            <p:nvPr/>
          </p:nvSpPr>
          <p:spPr>
            <a:xfrm>
              <a:off x="2431406" y="1988314"/>
              <a:ext cx="413929" cy="10723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ctr">
              <a:spAutoFit/>
            </a:bodyPr>
            <a:lstStyle>
              <a:defPPr>
                <a:defRPr lang="en-US"/>
              </a:defPPr>
              <a:lvl1pPr algn="ctr" defTabSz="476955" hangingPunct="0">
                <a:defRPr sz="813" b="1">
                  <a:latin typeface="Avenir Next LT Pro" panose="020B0504020202020204" pitchFamily="34" charset="0"/>
                  <a:ea typeface="Gill Sans Light"/>
                  <a:cs typeface="Gill Sans Light"/>
                </a:defRPr>
              </a:lvl1pPr>
            </a:lstStyle>
            <a:p>
              <a:r>
                <a:rPr lang="en-GB" sz="512" dirty="0">
                  <a:sym typeface="Gill Sans Light"/>
                </a:rPr>
                <a:t>LOW</a:t>
              </a:r>
            </a:p>
          </p:txBody>
        </p:sp>
        <p:sp>
          <p:nvSpPr>
            <p:cNvPr id="306" name="Rectangle 305">
              <a:extLst>
                <a:ext uri="{FF2B5EF4-FFF2-40B4-BE49-F238E27FC236}">
                  <a16:creationId xmlns:a16="http://schemas.microsoft.com/office/drawing/2014/main" id="{A59AA818-7F9D-40B5-86B5-D175FF1222FD}"/>
                </a:ext>
              </a:extLst>
            </p:cNvPr>
            <p:cNvSpPr/>
            <p:nvPr/>
          </p:nvSpPr>
          <p:spPr>
            <a:xfrm>
              <a:off x="2423977" y="2306132"/>
              <a:ext cx="421357" cy="200317"/>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518" tIns="23759" rIns="47518" bIns="23759" numCol="1" spcCol="0" rtlCol="0" fromWordArt="0" anchor="ctr" anchorCtr="0" forceAA="0" compatLnSpc="1">
              <a:prstTxWarp prst="textNoShape">
                <a:avLst/>
              </a:prstTxWarp>
              <a:noAutofit/>
            </a:bodyPr>
            <a:lstStyle/>
            <a:p>
              <a:pPr algn="ctr" defTabSz="475191">
                <a:defRPr/>
              </a:pPr>
              <a:endParaRPr lang="en-GB" sz="936">
                <a:solidFill>
                  <a:schemeClr val="tx1"/>
                </a:solidFill>
                <a:latin typeface="Impact"/>
                <a:sym typeface="Helvetica Light"/>
              </a:endParaRPr>
            </a:p>
          </p:txBody>
        </p:sp>
        <p:sp>
          <p:nvSpPr>
            <p:cNvPr id="307" name="TextBox 306">
              <a:extLst>
                <a:ext uri="{FF2B5EF4-FFF2-40B4-BE49-F238E27FC236}">
                  <a16:creationId xmlns:a16="http://schemas.microsoft.com/office/drawing/2014/main" id="{B67C8849-A64E-4D74-8195-A1B4C542E6B7}"/>
                </a:ext>
              </a:extLst>
            </p:cNvPr>
            <p:cNvSpPr txBox="1"/>
            <p:nvPr/>
          </p:nvSpPr>
          <p:spPr>
            <a:xfrm>
              <a:off x="2423977" y="2209965"/>
              <a:ext cx="356457"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ctr">
              <a:spAutoFit/>
            </a:bodyPr>
            <a:lstStyle/>
            <a:p>
              <a:pP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ASSET MIX</a:t>
              </a:r>
            </a:p>
          </p:txBody>
        </p:sp>
        <p:sp>
          <p:nvSpPr>
            <p:cNvPr id="308" name="TextBox 307">
              <a:extLst>
                <a:ext uri="{FF2B5EF4-FFF2-40B4-BE49-F238E27FC236}">
                  <a16:creationId xmlns:a16="http://schemas.microsoft.com/office/drawing/2014/main" id="{8FDEDD19-3F3F-41C1-8192-C06FEAE6B664}"/>
                </a:ext>
              </a:extLst>
            </p:cNvPr>
            <p:cNvSpPr txBox="1"/>
            <p:nvPr/>
          </p:nvSpPr>
          <p:spPr>
            <a:xfrm>
              <a:off x="2423977" y="2351293"/>
              <a:ext cx="413929" cy="10723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ctr">
              <a:spAutoFit/>
            </a:bodyPr>
            <a:lstStyle>
              <a:defPPr>
                <a:defRPr lang="en-US"/>
              </a:defPPr>
              <a:lvl1pPr algn="ctr" defTabSz="476955" hangingPunct="0">
                <a:defRPr sz="813" b="1">
                  <a:latin typeface="Avenir Next LT Pro" panose="020B0504020202020204" pitchFamily="34" charset="0"/>
                  <a:ea typeface="Gill Sans Light"/>
                  <a:cs typeface="Gill Sans Light"/>
                </a:defRPr>
              </a:lvl1pPr>
            </a:lstStyle>
            <a:p>
              <a:r>
                <a:rPr lang="en-GB" sz="512" dirty="0">
                  <a:sym typeface="Gill Sans Light"/>
                </a:rPr>
                <a:t>MID</a:t>
              </a:r>
            </a:p>
          </p:txBody>
        </p:sp>
        <p:sp>
          <p:nvSpPr>
            <p:cNvPr id="309" name="Rectangle 308">
              <a:extLst>
                <a:ext uri="{FF2B5EF4-FFF2-40B4-BE49-F238E27FC236}">
                  <a16:creationId xmlns:a16="http://schemas.microsoft.com/office/drawing/2014/main" id="{19D9BE2D-F651-464B-9CD9-DEDDDC66FFBE}"/>
                </a:ext>
              </a:extLst>
            </p:cNvPr>
            <p:cNvSpPr/>
            <p:nvPr/>
          </p:nvSpPr>
          <p:spPr>
            <a:xfrm>
              <a:off x="3331955" y="1150547"/>
              <a:ext cx="381240" cy="23025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518" tIns="23759" rIns="47518" bIns="23759" numCol="1" spcCol="0" rtlCol="0" fromWordArt="0" anchor="ctr" anchorCtr="0" forceAA="0" compatLnSpc="1">
              <a:prstTxWarp prst="textNoShape">
                <a:avLst/>
              </a:prstTxWarp>
              <a:noAutofit/>
            </a:bodyPr>
            <a:lstStyle/>
            <a:p>
              <a:pPr algn="ctr" defTabSz="475191">
                <a:defRPr/>
              </a:pPr>
              <a:endParaRPr lang="en-GB" sz="936">
                <a:solidFill>
                  <a:schemeClr val="tx1"/>
                </a:solidFill>
                <a:latin typeface="Impact"/>
                <a:sym typeface="Helvetica Light"/>
              </a:endParaRPr>
            </a:p>
          </p:txBody>
        </p:sp>
        <p:sp>
          <p:nvSpPr>
            <p:cNvPr id="310" name="TextBox 309">
              <a:extLst>
                <a:ext uri="{FF2B5EF4-FFF2-40B4-BE49-F238E27FC236}">
                  <a16:creationId xmlns:a16="http://schemas.microsoft.com/office/drawing/2014/main" id="{FE50757E-00B5-4062-B241-D863B5147662}"/>
                </a:ext>
              </a:extLst>
            </p:cNvPr>
            <p:cNvSpPr txBox="1"/>
            <p:nvPr/>
          </p:nvSpPr>
          <p:spPr>
            <a:xfrm>
              <a:off x="3309193" y="1058704"/>
              <a:ext cx="356457"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ctr">
              <a:spAutoFit/>
            </a:bodyPr>
            <a:lstStyle/>
            <a:p>
              <a:pP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EXPOSURE</a:t>
              </a:r>
            </a:p>
          </p:txBody>
        </p:sp>
        <p:sp>
          <p:nvSpPr>
            <p:cNvPr id="311" name="TextBox 310">
              <a:extLst>
                <a:ext uri="{FF2B5EF4-FFF2-40B4-BE49-F238E27FC236}">
                  <a16:creationId xmlns:a16="http://schemas.microsoft.com/office/drawing/2014/main" id="{BFBA3B02-1EA0-4DB6-8CDC-C4115CE28AEB}"/>
                </a:ext>
              </a:extLst>
            </p:cNvPr>
            <p:cNvSpPr txBox="1"/>
            <p:nvPr/>
          </p:nvSpPr>
          <p:spPr>
            <a:xfrm>
              <a:off x="3350609" y="1212053"/>
              <a:ext cx="343439" cy="10723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ctr">
              <a:spAutoFit/>
            </a:bodyPr>
            <a:lstStyle>
              <a:defPPr>
                <a:defRPr lang="en-US"/>
              </a:defPPr>
              <a:lvl1pPr algn="ctr" defTabSz="476955" hangingPunct="0">
                <a:defRPr sz="813" b="1">
                  <a:latin typeface="Avenir Next LT Pro" panose="020B0504020202020204" pitchFamily="34" charset="0"/>
                  <a:ea typeface="Gill Sans Light"/>
                  <a:cs typeface="Gill Sans Light"/>
                </a:defRPr>
              </a:lvl1pPr>
            </a:lstStyle>
            <a:p>
              <a:r>
                <a:rPr lang="en-GB" sz="512" dirty="0">
                  <a:sym typeface="Gill Sans Light"/>
                </a:rPr>
                <a:t>£283</a:t>
              </a:r>
            </a:p>
          </p:txBody>
        </p:sp>
        <p:sp>
          <p:nvSpPr>
            <p:cNvPr id="312" name="Rectangle 311">
              <a:extLst>
                <a:ext uri="{FF2B5EF4-FFF2-40B4-BE49-F238E27FC236}">
                  <a16:creationId xmlns:a16="http://schemas.microsoft.com/office/drawing/2014/main" id="{9D75D481-7E83-4226-B9F5-317F17DDA64F}"/>
                </a:ext>
              </a:extLst>
            </p:cNvPr>
            <p:cNvSpPr/>
            <p:nvPr/>
          </p:nvSpPr>
          <p:spPr>
            <a:xfrm>
              <a:off x="3772842" y="1150547"/>
              <a:ext cx="554842" cy="23025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518" tIns="23759" rIns="47518" bIns="23759" numCol="1" spcCol="0" rtlCol="0" fromWordArt="0" anchor="ctr" anchorCtr="0" forceAA="0" compatLnSpc="1">
              <a:prstTxWarp prst="textNoShape">
                <a:avLst/>
              </a:prstTxWarp>
              <a:noAutofit/>
            </a:bodyPr>
            <a:lstStyle/>
            <a:p>
              <a:pPr algn="ctr" defTabSz="475191">
                <a:defRPr/>
              </a:pPr>
              <a:endParaRPr lang="en-GB" sz="936">
                <a:solidFill>
                  <a:srgbClr val="DCDEE0"/>
                </a:solidFill>
                <a:latin typeface="Impact"/>
                <a:sym typeface="Helvetica Light"/>
              </a:endParaRPr>
            </a:p>
          </p:txBody>
        </p:sp>
        <p:sp>
          <p:nvSpPr>
            <p:cNvPr id="313" name="TextBox 312">
              <a:extLst>
                <a:ext uri="{FF2B5EF4-FFF2-40B4-BE49-F238E27FC236}">
                  <a16:creationId xmlns:a16="http://schemas.microsoft.com/office/drawing/2014/main" id="{699B81AE-56F8-4A87-9832-EF786FD5DB7E}"/>
                </a:ext>
              </a:extLst>
            </p:cNvPr>
            <p:cNvSpPr txBox="1"/>
            <p:nvPr/>
          </p:nvSpPr>
          <p:spPr>
            <a:xfrm>
              <a:off x="3905790" y="1182494"/>
              <a:ext cx="297737" cy="16635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p>
              <a:pPr algn="ctr" defTabSz="305060" hangingPunct="0">
                <a:defRPr/>
              </a:pPr>
              <a:r>
                <a:rPr lang="en-GB" sz="512" b="1" dirty="0">
                  <a:latin typeface="Avenir Next LT Pro" panose="020B0504020202020204" pitchFamily="34" charset="0"/>
                  <a:ea typeface="Gill Sans Light"/>
                  <a:cs typeface="Gill Sans Light"/>
                  <a:sym typeface="Gill Sans Light"/>
                </a:rPr>
                <a:t>£780.34</a:t>
              </a:r>
            </a:p>
            <a:p>
              <a:pPr algn="ctr" defTabSz="305060" hangingPunct="0"/>
              <a:r>
                <a:rPr lang="en-GB" sz="384" dirty="0">
                  <a:latin typeface="Avenir Next LT Pro" panose="020B0504020202020204" pitchFamily="34" charset="0"/>
                  <a:sym typeface="Gill Sans Light"/>
                </a:rPr>
                <a:t>OVERDUE</a:t>
              </a:r>
            </a:p>
          </p:txBody>
        </p:sp>
        <p:sp>
          <p:nvSpPr>
            <p:cNvPr id="314" name="TextBox 313">
              <a:extLst>
                <a:ext uri="{FF2B5EF4-FFF2-40B4-BE49-F238E27FC236}">
                  <a16:creationId xmlns:a16="http://schemas.microsoft.com/office/drawing/2014/main" id="{E1530B0E-3963-4715-B2E6-3640EE0285D8}"/>
                </a:ext>
              </a:extLst>
            </p:cNvPr>
            <p:cNvSpPr txBox="1"/>
            <p:nvPr/>
          </p:nvSpPr>
          <p:spPr>
            <a:xfrm>
              <a:off x="3761910" y="1058704"/>
              <a:ext cx="562233"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p>
              <a:pP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ACCOUNT BALANCE</a:t>
              </a:r>
            </a:p>
          </p:txBody>
        </p:sp>
        <p:sp>
          <p:nvSpPr>
            <p:cNvPr id="315" name="Rectangle 314">
              <a:extLst>
                <a:ext uri="{FF2B5EF4-FFF2-40B4-BE49-F238E27FC236}">
                  <a16:creationId xmlns:a16="http://schemas.microsoft.com/office/drawing/2014/main" id="{501BE1E0-0ECE-4976-A701-F6070EC6C2EA}"/>
                </a:ext>
              </a:extLst>
            </p:cNvPr>
            <p:cNvSpPr/>
            <p:nvPr/>
          </p:nvSpPr>
          <p:spPr>
            <a:xfrm>
              <a:off x="4575934" y="1150547"/>
              <a:ext cx="1020340" cy="23025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518" tIns="23759" rIns="47518" bIns="23759" numCol="1" spcCol="0" rtlCol="0" fromWordArt="0" anchor="ctr" anchorCtr="0" forceAA="0" compatLnSpc="1">
              <a:prstTxWarp prst="textNoShape">
                <a:avLst/>
              </a:prstTxWarp>
              <a:noAutofit/>
            </a:bodyPr>
            <a:lstStyle/>
            <a:p>
              <a:pPr algn="ctr" defTabSz="475191">
                <a:defRPr/>
              </a:pPr>
              <a:endParaRPr lang="en-GB" sz="936">
                <a:solidFill>
                  <a:srgbClr val="DCDEE0"/>
                </a:solidFill>
                <a:latin typeface="Impact"/>
                <a:sym typeface="Helvetica Light"/>
              </a:endParaRPr>
            </a:p>
          </p:txBody>
        </p:sp>
        <p:sp>
          <p:nvSpPr>
            <p:cNvPr id="316" name="TextBox 315">
              <a:extLst>
                <a:ext uri="{FF2B5EF4-FFF2-40B4-BE49-F238E27FC236}">
                  <a16:creationId xmlns:a16="http://schemas.microsoft.com/office/drawing/2014/main" id="{39C84A7A-5106-45FB-BBC9-DBF52977500D}"/>
                </a:ext>
              </a:extLst>
            </p:cNvPr>
            <p:cNvSpPr txBox="1"/>
            <p:nvPr/>
          </p:nvSpPr>
          <p:spPr>
            <a:xfrm>
              <a:off x="4559287" y="1051334"/>
              <a:ext cx="392315"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p>
              <a:pP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NEXT ACTION</a:t>
              </a:r>
            </a:p>
          </p:txBody>
        </p:sp>
        <p:sp>
          <p:nvSpPr>
            <p:cNvPr id="317" name="TextBox 316">
              <a:extLst>
                <a:ext uri="{FF2B5EF4-FFF2-40B4-BE49-F238E27FC236}">
                  <a16:creationId xmlns:a16="http://schemas.microsoft.com/office/drawing/2014/main" id="{A33EC12A-62F8-4B48-AB3B-32B3636DB274}"/>
                </a:ext>
              </a:extLst>
            </p:cNvPr>
            <p:cNvSpPr txBox="1"/>
            <p:nvPr/>
          </p:nvSpPr>
          <p:spPr>
            <a:xfrm>
              <a:off x="4766006" y="1219460"/>
              <a:ext cx="660016"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p>
              <a:pPr algn="ctr" defTabSz="305060" hangingPunct="0">
                <a:defRPr/>
              </a:pPr>
              <a:r>
                <a:rPr lang="en-GB" sz="416" b="1" dirty="0">
                  <a:solidFill>
                    <a:srgbClr val="C00000"/>
                  </a:solidFill>
                  <a:latin typeface="Avenir Next LT Pro" panose="020B0504020202020204" pitchFamily="34" charset="0"/>
                  <a:ea typeface="Gill Sans Light"/>
                  <a:cs typeface="Gill Sans Light"/>
                  <a:sym typeface="Gill Sans Light"/>
                </a:rPr>
                <a:t>** INVOICE OVERDUE **</a:t>
              </a:r>
            </a:p>
          </p:txBody>
        </p:sp>
        <p:sp>
          <p:nvSpPr>
            <p:cNvPr id="318" name="Rectangle 317">
              <a:extLst>
                <a:ext uri="{FF2B5EF4-FFF2-40B4-BE49-F238E27FC236}">
                  <a16:creationId xmlns:a16="http://schemas.microsoft.com/office/drawing/2014/main" id="{6F90B60C-DF45-4278-AAC5-8C85F58DC0CB}"/>
                </a:ext>
              </a:extLst>
            </p:cNvPr>
            <p:cNvSpPr/>
            <p:nvPr/>
          </p:nvSpPr>
          <p:spPr>
            <a:xfrm>
              <a:off x="2900943" y="1153497"/>
              <a:ext cx="375616" cy="23025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518" tIns="23759" rIns="47518" bIns="23759" numCol="1" spcCol="0" rtlCol="0" fromWordArt="0" anchor="ctr" anchorCtr="0" forceAA="0" compatLnSpc="1">
              <a:prstTxWarp prst="textNoShape">
                <a:avLst/>
              </a:prstTxWarp>
              <a:noAutofit/>
            </a:bodyPr>
            <a:lstStyle/>
            <a:p>
              <a:pPr algn="ctr" defTabSz="475191">
                <a:defRPr/>
              </a:pPr>
              <a:endParaRPr lang="en-GB" sz="936">
                <a:solidFill>
                  <a:srgbClr val="DCDEE0"/>
                </a:solidFill>
                <a:latin typeface="Impact"/>
                <a:sym typeface="Helvetica Light"/>
              </a:endParaRPr>
            </a:p>
          </p:txBody>
        </p:sp>
        <p:sp>
          <p:nvSpPr>
            <p:cNvPr id="319" name="TextBox 318">
              <a:extLst>
                <a:ext uri="{FF2B5EF4-FFF2-40B4-BE49-F238E27FC236}">
                  <a16:creationId xmlns:a16="http://schemas.microsoft.com/office/drawing/2014/main" id="{686090E0-7F17-45F7-8C73-1645D6D93CE0}"/>
                </a:ext>
              </a:extLst>
            </p:cNvPr>
            <p:cNvSpPr txBox="1"/>
            <p:nvPr/>
          </p:nvSpPr>
          <p:spPr>
            <a:xfrm>
              <a:off x="2896342" y="1058704"/>
              <a:ext cx="256059"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p>
              <a:pP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INVOICE</a:t>
              </a:r>
            </a:p>
          </p:txBody>
        </p:sp>
        <p:sp>
          <p:nvSpPr>
            <p:cNvPr id="320" name="TextBox 319">
              <a:extLst>
                <a:ext uri="{FF2B5EF4-FFF2-40B4-BE49-F238E27FC236}">
                  <a16:creationId xmlns:a16="http://schemas.microsoft.com/office/drawing/2014/main" id="{1F761AF8-A5CF-469D-B86E-8A1C43299D32}"/>
                </a:ext>
              </a:extLst>
            </p:cNvPr>
            <p:cNvSpPr txBox="1"/>
            <p:nvPr/>
          </p:nvSpPr>
          <p:spPr>
            <a:xfrm>
              <a:off x="2902235" y="1187186"/>
              <a:ext cx="370831" cy="15641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ctr">
              <a:spAutoFit/>
            </a:bodyPr>
            <a:lstStyle/>
            <a:p>
              <a:pPr algn="ctr" defTabSz="305060" hangingPunct="0">
                <a:defRPr/>
              </a:pPr>
              <a:r>
                <a:rPr lang="en-GB" sz="416" b="1" dirty="0">
                  <a:latin typeface="Avenir Next LT Pro" panose="020B0504020202020204" pitchFamily="34" charset="0"/>
                  <a:ea typeface="Gill Sans Light"/>
                  <a:cs typeface="Gill Sans Light"/>
                  <a:sym typeface="Gill Sans Light"/>
                </a:rPr>
                <a:t>11</a:t>
              </a:r>
              <a:r>
                <a:rPr lang="en-GB" sz="416" b="1" baseline="30000" dirty="0">
                  <a:latin typeface="Avenir Next LT Pro" panose="020B0504020202020204" pitchFamily="34" charset="0"/>
                  <a:ea typeface="Gill Sans Light"/>
                  <a:cs typeface="Gill Sans Light"/>
                  <a:sym typeface="Gill Sans Light"/>
                </a:rPr>
                <a:t>th</a:t>
              </a:r>
            </a:p>
            <a:p>
              <a:pPr algn="ctr" defTabSz="305060" hangingPunct="0">
                <a:defRPr/>
              </a:pPr>
              <a:r>
                <a:rPr lang="en-GB" sz="416" b="1" dirty="0">
                  <a:latin typeface="Avenir Next LT Pro" panose="020B0504020202020204" pitchFamily="34" charset="0"/>
                  <a:ea typeface="Gill Sans Light"/>
                  <a:cs typeface="Gill Sans Light"/>
                  <a:sym typeface="Gill Sans Light"/>
                </a:rPr>
                <a:t>June</a:t>
              </a:r>
            </a:p>
          </p:txBody>
        </p:sp>
        <p:sp>
          <p:nvSpPr>
            <p:cNvPr id="321" name="Rectangle 320">
              <a:extLst>
                <a:ext uri="{FF2B5EF4-FFF2-40B4-BE49-F238E27FC236}">
                  <a16:creationId xmlns:a16="http://schemas.microsoft.com/office/drawing/2014/main" id="{11294B37-66E2-4ABE-9096-EE14332DEA70}"/>
                </a:ext>
              </a:extLst>
            </p:cNvPr>
            <p:cNvSpPr/>
            <p:nvPr/>
          </p:nvSpPr>
          <p:spPr>
            <a:xfrm>
              <a:off x="5006535" y="1566089"/>
              <a:ext cx="588044" cy="1384357"/>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518" tIns="23759" rIns="47518" bIns="23759" numCol="1" spcCol="0" rtlCol="0" fromWordArt="0" anchor="ctr" anchorCtr="0" forceAA="0" compatLnSpc="1">
              <a:prstTxWarp prst="textNoShape">
                <a:avLst/>
              </a:prstTxWarp>
              <a:noAutofit/>
            </a:bodyPr>
            <a:lstStyle/>
            <a:p>
              <a:pPr algn="ctr" defTabSz="475191">
                <a:defRPr/>
              </a:pPr>
              <a:endParaRPr lang="en-GB" sz="936">
                <a:solidFill>
                  <a:schemeClr val="tx1"/>
                </a:solidFill>
                <a:latin typeface="Impact"/>
                <a:sym typeface="Helvetica Light"/>
              </a:endParaRPr>
            </a:p>
          </p:txBody>
        </p:sp>
        <p:sp>
          <p:nvSpPr>
            <p:cNvPr id="322" name="TextBox 321">
              <a:extLst>
                <a:ext uri="{FF2B5EF4-FFF2-40B4-BE49-F238E27FC236}">
                  <a16:creationId xmlns:a16="http://schemas.microsoft.com/office/drawing/2014/main" id="{DFF571C5-18E9-4C35-B1AA-C6BF5D745B10}"/>
                </a:ext>
              </a:extLst>
            </p:cNvPr>
            <p:cNvSpPr txBox="1"/>
            <p:nvPr/>
          </p:nvSpPr>
          <p:spPr>
            <a:xfrm>
              <a:off x="4998896" y="1467840"/>
              <a:ext cx="199955"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defPPr>
                <a:defRPr lang="en-US"/>
              </a:defPPr>
              <a:lvl1pPr defTabSz="476955" hangingPunct="0">
                <a:defRPr sz="650" b="1">
                  <a:solidFill>
                    <a:schemeClr val="tx1">
                      <a:lumMod val="50000"/>
                      <a:lumOff val="50000"/>
                    </a:schemeClr>
                  </a:solidFill>
                  <a:latin typeface="Avenir Next LT Pro" panose="020B0504020202020204" pitchFamily="34" charset="0"/>
                  <a:ea typeface="Gill Sans Light"/>
                  <a:cs typeface="Gill Sans Light"/>
                </a:defRPr>
              </a:lvl1pPr>
            </a:lstStyle>
            <a:p>
              <a:r>
                <a:rPr lang="en-GB" sz="416" dirty="0">
                  <a:sym typeface="Gill Sans Light"/>
                </a:rPr>
                <a:t>TASKS</a:t>
              </a:r>
            </a:p>
          </p:txBody>
        </p:sp>
        <p:sp>
          <p:nvSpPr>
            <p:cNvPr id="323" name="TextBox 322">
              <a:extLst>
                <a:ext uri="{FF2B5EF4-FFF2-40B4-BE49-F238E27FC236}">
                  <a16:creationId xmlns:a16="http://schemas.microsoft.com/office/drawing/2014/main" id="{216AD0CB-B9DC-426C-8D2C-C976294D9DD5}"/>
                </a:ext>
              </a:extLst>
            </p:cNvPr>
            <p:cNvSpPr txBox="1"/>
            <p:nvPr/>
          </p:nvSpPr>
          <p:spPr>
            <a:xfrm>
              <a:off x="5069661" y="2380789"/>
              <a:ext cx="480314" cy="138150"/>
            </a:xfrm>
            <a:prstGeom prst="rect">
              <a:avLst/>
            </a:prstGeom>
            <a:solidFill>
              <a:schemeClr val="bg1">
                <a:lumMod val="5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ctr">
              <a:noAutofit/>
            </a:bodyPr>
            <a:lstStyle>
              <a:defPPr>
                <a:defRPr lang="en-US"/>
              </a:defPPr>
              <a:lvl1pPr algn="ctr" defTabSz="476955" hangingPunct="0">
                <a:defRPr sz="813" b="1">
                  <a:latin typeface="Avenir Next LT Pro" panose="020B0504020202020204" pitchFamily="34" charset="0"/>
                  <a:ea typeface="Gill Sans Light"/>
                  <a:cs typeface="Gill Sans Light"/>
                </a:defRPr>
              </a:lvl1pPr>
            </a:lstStyle>
            <a:p>
              <a:r>
                <a:rPr lang="en-GB" sz="320" dirty="0">
                  <a:solidFill>
                    <a:schemeClr val="bg1"/>
                  </a:solidFill>
                  <a:sym typeface="Gill Sans Light"/>
                </a:rPr>
                <a:t>SEND MESSAGE</a:t>
              </a:r>
            </a:p>
          </p:txBody>
        </p:sp>
        <p:sp>
          <p:nvSpPr>
            <p:cNvPr id="324" name="TextBox 323">
              <a:extLst>
                <a:ext uri="{FF2B5EF4-FFF2-40B4-BE49-F238E27FC236}">
                  <a16:creationId xmlns:a16="http://schemas.microsoft.com/office/drawing/2014/main" id="{EFBAEC83-4D04-49BC-B8C9-DF941910AF37}"/>
                </a:ext>
              </a:extLst>
            </p:cNvPr>
            <p:cNvSpPr txBox="1"/>
            <p:nvPr/>
          </p:nvSpPr>
          <p:spPr>
            <a:xfrm>
              <a:off x="5069661" y="1623267"/>
              <a:ext cx="480314" cy="138150"/>
            </a:xfrm>
            <a:prstGeom prst="rect">
              <a:avLst/>
            </a:prstGeom>
            <a:solidFill>
              <a:schemeClr val="bg1">
                <a:lumMod val="5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ctr">
              <a:noAutofit/>
            </a:bodyPr>
            <a:lstStyle>
              <a:defPPr>
                <a:defRPr lang="en-US"/>
              </a:defPPr>
              <a:lvl1pPr algn="ctr" defTabSz="476955" hangingPunct="0">
                <a:defRPr sz="813" b="1">
                  <a:latin typeface="Avenir Next LT Pro" panose="020B0504020202020204" pitchFamily="34" charset="0"/>
                  <a:ea typeface="Gill Sans Light"/>
                  <a:cs typeface="Gill Sans Light"/>
                </a:defRPr>
              </a:lvl1pPr>
            </a:lstStyle>
            <a:p>
              <a:r>
                <a:rPr lang="en-GB" sz="320" dirty="0">
                  <a:solidFill>
                    <a:schemeClr val="bg1"/>
                  </a:solidFill>
                  <a:sym typeface="Gill Sans Light"/>
                </a:rPr>
                <a:t>PLACE ORDER</a:t>
              </a:r>
            </a:p>
          </p:txBody>
        </p:sp>
        <p:sp>
          <p:nvSpPr>
            <p:cNvPr id="325" name="TextBox 324">
              <a:extLst>
                <a:ext uri="{FF2B5EF4-FFF2-40B4-BE49-F238E27FC236}">
                  <a16:creationId xmlns:a16="http://schemas.microsoft.com/office/drawing/2014/main" id="{CA6F9912-CC4A-4483-AC4D-71B35255CE1A}"/>
                </a:ext>
              </a:extLst>
            </p:cNvPr>
            <p:cNvSpPr txBox="1"/>
            <p:nvPr/>
          </p:nvSpPr>
          <p:spPr>
            <a:xfrm>
              <a:off x="5069661" y="1812647"/>
              <a:ext cx="480314" cy="138150"/>
            </a:xfrm>
            <a:prstGeom prst="rect">
              <a:avLst/>
            </a:prstGeom>
            <a:solidFill>
              <a:schemeClr val="bg1">
                <a:lumMod val="5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ctr">
              <a:noAutofit/>
            </a:bodyPr>
            <a:lstStyle>
              <a:defPPr>
                <a:defRPr lang="en-US"/>
              </a:defPPr>
              <a:lvl1pPr algn="ctr" defTabSz="476955" hangingPunct="0">
                <a:defRPr sz="813" b="1">
                  <a:latin typeface="Avenir Next LT Pro" panose="020B0504020202020204" pitchFamily="34" charset="0"/>
                  <a:ea typeface="Gill Sans Light"/>
                  <a:cs typeface="Gill Sans Light"/>
                </a:defRPr>
              </a:lvl1pPr>
            </a:lstStyle>
            <a:p>
              <a:r>
                <a:rPr lang="en-GB" sz="320" dirty="0">
                  <a:solidFill>
                    <a:schemeClr val="bg1"/>
                  </a:solidFill>
                  <a:sym typeface="Gill Sans Light"/>
                </a:rPr>
                <a:t>NEW TICKET</a:t>
              </a:r>
            </a:p>
          </p:txBody>
        </p:sp>
        <p:sp>
          <p:nvSpPr>
            <p:cNvPr id="326" name="TextBox 325">
              <a:extLst>
                <a:ext uri="{FF2B5EF4-FFF2-40B4-BE49-F238E27FC236}">
                  <a16:creationId xmlns:a16="http://schemas.microsoft.com/office/drawing/2014/main" id="{A4258962-FBD1-4B91-B5DA-B020A9B42CDB}"/>
                </a:ext>
              </a:extLst>
            </p:cNvPr>
            <p:cNvSpPr txBox="1"/>
            <p:nvPr/>
          </p:nvSpPr>
          <p:spPr>
            <a:xfrm>
              <a:off x="5069661" y="2570170"/>
              <a:ext cx="480314" cy="138150"/>
            </a:xfrm>
            <a:prstGeom prst="rect">
              <a:avLst/>
            </a:prstGeom>
            <a:solidFill>
              <a:schemeClr val="bg1">
                <a:lumMod val="5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ctr">
              <a:noAutofit/>
            </a:bodyPr>
            <a:lstStyle>
              <a:defPPr>
                <a:defRPr lang="en-US"/>
              </a:defPPr>
              <a:lvl1pPr algn="ctr" defTabSz="476955" hangingPunct="0">
                <a:defRPr sz="813" b="1">
                  <a:latin typeface="Avenir Next LT Pro" panose="020B0504020202020204" pitchFamily="34" charset="0"/>
                  <a:ea typeface="Gill Sans Light"/>
                  <a:cs typeface="Gill Sans Light"/>
                </a:defRPr>
              </a:lvl1pPr>
            </a:lstStyle>
            <a:p>
              <a:r>
                <a:rPr lang="en-GB" sz="320" dirty="0">
                  <a:solidFill>
                    <a:schemeClr val="bg1"/>
                  </a:solidFill>
                  <a:sym typeface="Gill Sans Light"/>
                </a:rPr>
                <a:t>SET REMINDER</a:t>
              </a:r>
            </a:p>
          </p:txBody>
        </p:sp>
        <p:sp>
          <p:nvSpPr>
            <p:cNvPr id="327" name="TextBox 326">
              <a:extLst>
                <a:ext uri="{FF2B5EF4-FFF2-40B4-BE49-F238E27FC236}">
                  <a16:creationId xmlns:a16="http://schemas.microsoft.com/office/drawing/2014/main" id="{F71F72F2-D419-47D2-A63F-98F8853CA177}"/>
                </a:ext>
              </a:extLst>
            </p:cNvPr>
            <p:cNvSpPr txBox="1"/>
            <p:nvPr/>
          </p:nvSpPr>
          <p:spPr>
            <a:xfrm>
              <a:off x="5069661" y="2759550"/>
              <a:ext cx="480314" cy="138150"/>
            </a:xfrm>
            <a:prstGeom prst="rect">
              <a:avLst/>
            </a:prstGeom>
            <a:solidFill>
              <a:schemeClr val="bg1">
                <a:lumMod val="5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ctr">
              <a:noAutofit/>
            </a:bodyPr>
            <a:lstStyle>
              <a:defPPr>
                <a:defRPr lang="en-US"/>
              </a:defPPr>
              <a:lvl1pPr algn="ctr" defTabSz="476955" hangingPunct="0">
                <a:defRPr sz="813" b="1">
                  <a:latin typeface="Avenir Next LT Pro" panose="020B0504020202020204" pitchFamily="34" charset="0"/>
                  <a:ea typeface="Gill Sans Light"/>
                  <a:cs typeface="Gill Sans Light"/>
                </a:defRPr>
              </a:lvl1pPr>
            </a:lstStyle>
            <a:p>
              <a:r>
                <a:rPr lang="en-GB" sz="320" dirty="0">
                  <a:solidFill>
                    <a:schemeClr val="bg1"/>
                  </a:solidFill>
                  <a:sym typeface="Gill Sans Light"/>
                </a:rPr>
                <a:t>SET ALERT</a:t>
              </a:r>
            </a:p>
          </p:txBody>
        </p:sp>
        <p:sp>
          <p:nvSpPr>
            <p:cNvPr id="328" name="TextBox 327">
              <a:extLst>
                <a:ext uri="{FF2B5EF4-FFF2-40B4-BE49-F238E27FC236}">
                  <a16:creationId xmlns:a16="http://schemas.microsoft.com/office/drawing/2014/main" id="{ACE109DA-0458-492D-9D50-FDB2614AFB7F}"/>
                </a:ext>
              </a:extLst>
            </p:cNvPr>
            <p:cNvSpPr txBox="1"/>
            <p:nvPr/>
          </p:nvSpPr>
          <p:spPr>
            <a:xfrm>
              <a:off x="5069661" y="2191409"/>
              <a:ext cx="480314" cy="138150"/>
            </a:xfrm>
            <a:prstGeom prst="rect">
              <a:avLst/>
            </a:prstGeom>
            <a:solidFill>
              <a:schemeClr val="bg1">
                <a:lumMod val="5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ctr">
              <a:noAutofit/>
            </a:bodyPr>
            <a:lstStyle>
              <a:defPPr>
                <a:defRPr lang="en-US"/>
              </a:defPPr>
              <a:lvl1pPr algn="ctr" defTabSz="476955" hangingPunct="0">
                <a:defRPr sz="813" b="1">
                  <a:latin typeface="Avenir Next LT Pro" panose="020B0504020202020204" pitchFamily="34" charset="0"/>
                  <a:ea typeface="Gill Sans Light"/>
                  <a:cs typeface="Gill Sans Light"/>
                </a:defRPr>
              </a:lvl1pPr>
            </a:lstStyle>
            <a:p>
              <a:r>
                <a:rPr lang="en-GB" sz="320" dirty="0">
                  <a:solidFill>
                    <a:schemeClr val="bg1"/>
                  </a:solidFill>
                  <a:sym typeface="Gill Sans Light"/>
                </a:rPr>
                <a:t>ASSIGN NEXT ACTION</a:t>
              </a:r>
            </a:p>
          </p:txBody>
        </p:sp>
        <p:sp>
          <p:nvSpPr>
            <p:cNvPr id="329" name="TextBox 328">
              <a:extLst>
                <a:ext uri="{FF2B5EF4-FFF2-40B4-BE49-F238E27FC236}">
                  <a16:creationId xmlns:a16="http://schemas.microsoft.com/office/drawing/2014/main" id="{3CE0FE1B-BADD-40F1-AFAB-27DFF731E761}"/>
                </a:ext>
              </a:extLst>
            </p:cNvPr>
            <p:cNvSpPr txBox="1"/>
            <p:nvPr/>
          </p:nvSpPr>
          <p:spPr>
            <a:xfrm>
              <a:off x="5069661" y="2002028"/>
              <a:ext cx="480314" cy="138150"/>
            </a:xfrm>
            <a:prstGeom prst="rect">
              <a:avLst/>
            </a:prstGeom>
            <a:solidFill>
              <a:schemeClr val="bg1">
                <a:lumMod val="5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ctr">
              <a:noAutofit/>
            </a:bodyPr>
            <a:lstStyle>
              <a:defPPr>
                <a:defRPr lang="en-US"/>
              </a:defPPr>
              <a:lvl1pPr algn="ctr" defTabSz="476955" hangingPunct="0">
                <a:defRPr sz="813" b="1">
                  <a:latin typeface="Avenir Next LT Pro" panose="020B0504020202020204" pitchFamily="34" charset="0"/>
                  <a:ea typeface="Gill Sans Light"/>
                  <a:cs typeface="Gill Sans Light"/>
                </a:defRPr>
              </a:lvl1pPr>
            </a:lstStyle>
            <a:p>
              <a:r>
                <a:rPr lang="en-GB" sz="320" dirty="0">
                  <a:solidFill>
                    <a:schemeClr val="bg1"/>
                  </a:solidFill>
                  <a:sym typeface="Gill Sans Light"/>
                </a:rPr>
                <a:t>TAKE PAYMENT</a:t>
              </a:r>
            </a:p>
          </p:txBody>
        </p:sp>
        <p:pic>
          <p:nvPicPr>
            <p:cNvPr id="330" name="Graphic 329" descr="Single gear with solid fill">
              <a:extLst>
                <a:ext uri="{FF2B5EF4-FFF2-40B4-BE49-F238E27FC236}">
                  <a16:creationId xmlns:a16="http://schemas.microsoft.com/office/drawing/2014/main" id="{2DD928CB-5B4E-4AB5-BA1A-C8ED4DA6D014}"/>
                </a:ext>
              </a:extLst>
            </p:cNvPr>
            <p:cNvPicPr>
              <a:picLocks noChangeAspect="1"/>
            </p:cNvPicPr>
            <p:nvPr/>
          </p:nvPicPr>
          <p:blipFill>
            <a:blip r:embed="rId24" cstate="print">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5433212" y="789050"/>
              <a:ext cx="182248" cy="182248"/>
            </a:xfrm>
            <a:prstGeom prst="rect">
              <a:avLst/>
            </a:prstGeom>
          </p:spPr>
        </p:pic>
        <p:sp>
          <p:nvSpPr>
            <p:cNvPr id="331" name="TextBox 330">
              <a:extLst>
                <a:ext uri="{FF2B5EF4-FFF2-40B4-BE49-F238E27FC236}">
                  <a16:creationId xmlns:a16="http://schemas.microsoft.com/office/drawing/2014/main" id="{ACABA343-E9E8-45AB-9E4C-680D70469BAD}"/>
                </a:ext>
              </a:extLst>
            </p:cNvPr>
            <p:cNvSpPr txBox="1"/>
            <p:nvPr/>
          </p:nvSpPr>
          <p:spPr>
            <a:xfrm>
              <a:off x="822319" y="3630626"/>
              <a:ext cx="992386" cy="23522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t">
              <a:spAutoFit/>
            </a:bodyPr>
            <a:lstStyle/>
            <a:p>
              <a:pPr defTabSz="305060" hangingPunct="0">
                <a:defRPr/>
              </a:pPr>
              <a:r>
                <a:rPr lang="en-GB" sz="448" dirty="0">
                  <a:solidFill>
                    <a:schemeClr val="bg1"/>
                  </a:solidFill>
                  <a:latin typeface="Avenir Next LT Pro Light" panose="020B0304020202020204" pitchFamily="34" charset="0"/>
                  <a:ea typeface="Gill Sans Light"/>
                  <a:cs typeface="Gill Sans Light"/>
                  <a:sym typeface="Gill Sans Light"/>
                </a:rPr>
                <a:t>18, Acacia Avenue, West Home, </a:t>
              </a:r>
              <a:r>
                <a:rPr lang="en-GB" sz="448" dirty="0" err="1">
                  <a:solidFill>
                    <a:schemeClr val="bg1"/>
                  </a:solidFill>
                  <a:latin typeface="Avenir Next LT Pro Light" panose="020B0304020202020204" pitchFamily="34" charset="0"/>
                  <a:ea typeface="Gill Sans Light"/>
                  <a:cs typeface="Gill Sans Light"/>
                  <a:sym typeface="Gill Sans Light"/>
                </a:rPr>
                <a:t>Runstable</a:t>
              </a:r>
              <a:r>
                <a:rPr lang="en-GB" sz="448" dirty="0">
                  <a:solidFill>
                    <a:schemeClr val="bg1"/>
                  </a:solidFill>
                  <a:latin typeface="Avenir Next LT Pro Light" panose="020B0304020202020204" pitchFamily="34" charset="0"/>
                  <a:ea typeface="Gill Sans Light"/>
                  <a:cs typeface="Gill Sans Light"/>
                  <a:sym typeface="Gill Sans Light"/>
                </a:rPr>
                <a:t>, </a:t>
              </a:r>
              <a:r>
                <a:rPr lang="en-GB" sz="448" dirty="0" err="1">
                  <a:solidFill>
                    <a:schemeClr val="bg1"/>
                  </a:solidFill>
                  <a:latin typeface="Avenir Next LT Pro Light" panose="020B0304020202020204" pitchFamily="34" charset="0"/>
                  <a:ea typeface="Gill Sans Light"/>
                  <a:cs typeface="Gill Sans Light"/>
                  <a:sym typeface="Gill Sans Light"/>
                </a:rPr>
                <a:t>Aberduneshire</a:t>
              </a:r>
              <a:endParaRPr lang="en-GB" sz="448" dirty="0">
                <a:solidFill>
                  <a:schemeClr val="bg1"/>
                </a:solidFill>
                <a:latin typeface="Avenir Next LT Pro Light" panose="020B0304020202020204" pitchFamily="34" charset="0"/>
                <a:ea typeface="Gill Sans Light"/>
                <a:cs typeface="Gill Sans Light"/>
                <a:sym typeface="Gill Sans Light"/>
              </a:endParaRPr>
            </a:p>
            <a:p>
              <a:pPr defTabSz="305060" hangingPunct="0">
                <a:defRPr/>
              </a:pPr>
              <a:r>
                <a:rPr lang="en-GB" sz="448" dirty="0">
                  <a:solidFill>
                    <a:schemeClr val="bg1"/>
                  </a:solidFill>
                  <a:latin typeface="Avenir Next LT Pro Light" panose="020B0304020202020204" pitchFamily="34" charset="0"/>
                  <a:ea typeface="Gill Sans Light"/>
                  <a:cs typeface="Gill Sans Light"/>
                  <a:sym typeface="Gill Sans Light"/>
                </a:rPr>
                <a:t>AB12 8BA</a:t>
              </a:r>
            </a:p>
          </p:txBody>
        </p:sp>
        <p:sp>
          <p:nvSpPr>
            <p:cNvPr id="332" name="TextBox 331">
              <a:extLst>
                <a:ext uri="{FF2B5EF4-FFF2-40B4-BE49-F238E27FC236}">
                  <a16:creationId xmlns:a16="http://schemas.microsoft.com/office/drawing/2014/main" id="{B061C133-CE16-4628-A063-93B9FB8B7B1C}"/>
                </a:ext>
              </a:extLst>
            </p:cNvPr>
            <p:cNvSpPr txBox="1"/>
            <p:nvPr/>
          </p:nvSpPr>
          <p:spPr>
            <a:xfrm>
              <a:off x="2895584" y="1467840"/>
              <a:ext cx="356457"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079" tIns="14079" rIns="14079" bIns="14079" numCol="1" spcCol="38100" rtlCol="0" anchor="ctr">
              <a:spAutoFit/>
            </a:bodyPr>
            <a:lstStyle/>
            <a:p>
              <a:pP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ALERTS</a:t>
              </a:r>
            </a:p>
          </p:txBody>
        </p:sp>
        <p:sp>
          <p:nvSpPr>
            <p:cNvPr id="333" name="TextBox 332">
              <a:extLst>
                <a:ext uri="{FF2B5EF4-FFF2-40B4-BE49-F238E27FC236}">
                  <a16:creationId xmlns:a16="http://schemas.microsoft.com/office/drawing/2014/main" id="{3B4FF713-F76F-461B-A381-BDF3B8F054C7}"/>
                </a:ext>
              </a:extLst>
            </p:cNvPr>
            <p:cNvSpPr txBox="1"/>
            <p:nvPr/>
          </p:nvSpPr>
          <p:spPr>
            <a:xfrm>
              <a:off x="4855130" y="1479604"/>
              <a:ext cx="80163" cy="68930"/>
            </a:xfrm>
            <a:prstGeom prst="rect">
              <a:avLst/>
            </a:prstGeom>
            <a:solidFill>
              <a:schemeClr val="bg1">
                <a:lumMod val="65000"/>
              </a:schemeClr>
            </a:solidFill>
          </p:spPr>
          <p:txBody>
            <a:bodyPr wrap="none" lIns="23025" tIns="0" rIns="23025" bIns="0" rtlCol="0">
              <a:spAutoFit/>
            </a:bodyPr>
            <a:lstStyle/>
            <a:p>
              <a:pPr algn="ctr"/>
              <a:r>
                <a:rPr lang="en-GB" sz="448"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n-GB" sz="448" dirty="0">
                <a:solidFill>
                  <a:schemeClr val="bg1"/>
                </a:solidFill>
                <a:latin typeface="Arial" panose="020B0604020202020204" pitchFamily="34" charset="0"/>
                <a:cs typeface="Arial" panose="020B0604020202020204" pitchFamily="34" charset="0"/>
              </a:endParaRPr>
            </a:p>
          </p:txBody>
        </p:sp>
        <p:sp>
          <p:nvSpPr>
            <p:cNvPr id="334" name="TextBox 333">
              <a:extLst>
                <a:ext uri="{FF2B5EF4-FFF2-40B4-BE49-F238E27FC236}">
                  <a16:creationId xmlns:a16="http://schemas.microsoft.com/office/drawing/2014/main" id="{A798EB7E-A386-41F3-BD41-FC09C5555D79}"/>
                </a:ext>
              </a:extLst>
            </p:cNvPr>
            <p:cNvSpPr txBox="1"/>
            <p:nvPr/>
          </p:nvSpPr>
          <p:spPr>
            <a:xfrm>
              <a:off x="1878080" y="2589571"/>
              <a:ext cx="312165" cy="924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4079" tIns="14079" rIns="14079" bIns="14079" numCol="1" spcCol="38100" rtlCol="0" anchor="ctr">
              <a:spAutoFit/>
            </a:bodyPr>
            <a:lstStyle/>
            <a:p>
              <a:pPr defTabSz="305060" hangingPunct="0">
                <a:defRPr/>
              </a:pPr>
              <a:r>
                <a:rPr lang="en-GB" sz="416" b="1" dirty="0">
                  <a:solidFill>
                    <a:schemeClr val="tx1">
                      <a:lumMod val="50000"/>
                      <a:lumOff val="50000"/>
                    </a:schemeClr>
                  </a:solidFill>
                  <a:latin typeface="Avenir Next LT Pro" panose="020B0504020202020204" pitchFamily="34" charset="0"/>
                  <a:ea typeface="Gill Sans Light"/>
                  <a:cs typeface="Gill Sans Light"/>
                  <a:sym typeface="Gill Sans Light"/>
                </a:rPr>
                <a:t>INTERESTS</a:t>
              </a:r>
            </a:p>
          </p:txBody>
        </p:sp>
        <p:sp>
          <p:nvSpPr>
            <p:cNvPr id="335" name="Rectangle 334">
              <a:extLst>
                <a:ext uri="{FF2B5EF4-FFF2-40B4-BE49-F238E27FC236}">
                  <a16:creationId xmlns:a16="http://schemas.microsoft.com/office/drawing/2014/main" id="{CC880604-E999-4609-8503-2538BDD0F403}"/>
                </a:ext>
              </a:extLst>
            </p:cNvPr>
            <p:cNvSpPr/>
            <p:nvPr/>
          </p:nvSpPr>
          <p:spPr>
            <a:xfrm>
              <a:off x="1878080" y="2684868"/>
              <a:ext cx="959825" cy="26117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7518" tIns="23759" rIns="47518" bIns="23759" numCol="1" spcCol="0" rtlCol="0" fromWordArt="0" anchor="ctr" anchorCtr="0" forceAA="0" compatLnSpc="1">
              <a:prstTxWarp prst="textNoShape">
                <a:avLst/>
              </a:prstTxWarp>
              <a:noAutofit/>
            </a:bodyPr>
            <a:lstStyle/>
            <a:p>
              <a:pPr algn="ctr" defTabSz="475191">
                <a:defRPr/>
              </a:pPr>
              <a:endParaRPr lang="en-GB" sz="936">
                <a:solidFill>
                  <a:schemeClr val="tx1"/>
                </a:solidFill>
                <a:latin typeface="Impact"/>
                <a:sym typeface="Helvetica Light"/>
              </a:endParaRPr>
            </a:p>
          </p:txBody>
        </p:sp>
        <p:sp>
          <p:nvSpPr>
            <p:cNvPr id="336" name="TextBox 335">
              <a:extLst>
                <a:ext uri="{FF2B5EF4-FFF2-40B4-BE49-F238E27FC236}">
                  <a16:creationId xmlns:a16="http://schemas.microsoft.com/office/drawing/2014/main" id="{E905D877-6989-4E8A-8D6C-4160C2CFA472}"/>
                </a:ext>
              </a:extLst>
            </p:cNvPr>
            <p:cNvSpPr txBox="1"/>
            <p:nvPr/>
          </p:nvSpPr>
          <p:spPr>
            <a:xfrm>
              <a:off x="1979158" y="2720572"/>
              <a:ext cx="343316" cy="68930"/>
            </a:xfrm>
            <a:prstGeom prst="rect">
              <a:avLst/>
            </a:prstGeom>
            <a:noFill/>
            <a:ln w="3175"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305060" hangingPunct="0">
                <a:defRPr/>
              </a:pPr>
              <a:r>
                <a:rPr lang="en-GB" sz="448" dirty="0">
                  <a:solidFill>
                    <a:schemeClr val="bg1">
                      <a:lumMod val="65000"/>
                    </a:schemeClr>
                  </a:solidFill>
                  <a:latin typeface="Avenir Next LT Pro" panose="020B0504020202020204" pitchFamily="34" charset="0"/>
                  <a:ea typeface="Gill Sans Light"/>
                  <a:cs typeface="Gill Sans Light"/>
                  <a:sym typeface="Gill Sans Light"/>
                </a:rPr>
                <a:t>COLLECT </a:t>
              </a:r>
            </a:p>
          </p:txBody>
        </p:sp>
        <p:sp>
          <p:nvSpPr>
            <p:cNvPr id="337" name="TextBox 336">
              <a:extLst>
                <a:ext uri="{FF2B5EF4-FFF2-40B4-BE49-F238E27FC236}">
                  <a16:creationId xmlns:a16="http://schemas.microsoft.com/office/drawing/2014/main" id="{63449776-BCBE-4150-804D-816CAB6C8392}"/>
                </a:ext>
              </a:extLst>
            </p:cNvPr>
            <p:cNvSpPr txBox="1"/>
            <p:nvPr/>
          </p:nvSpPr>
          <p:spPr>
            <a:xfrm>
              <a:off x="1979158" y="2842369"/>
              <a:ext cx="343316" cy="68930"/>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305060" hangingPunct="0">
                <a:defRPr/>
              </a:pPr>
              <a:r>
                <a:rPr lang="en-GB" sz="448" dirty="0">
                  <a:latin typeface="Avenir Next LT Pro" panose="020B0504020202020204" pitchFamily="34" charset="0"/>
                  <a:ea typeface="Gill Sans Light"/>
                  <a:cs typeface="Gill Sans Light"/>
                  <a:sym typeface="Gill Sans Light"/>
                </a:rPr>
                <a:t>LEARN </a:t>
              </a:r>
            </a:p>
          </p:txBody>
        </p:sp>
        <p:sp>
          <p:nvSpPr>
            <p:cNvPr id="338" name="TextBox 337">
              <a:extLst>
                <a:ext uri="{FF2B5EF4-FFF2-40B4-BE49-F238E27FC236}">
                  <a16:creationId xmlns:a16="http://schemas.microsoft.com/office/drawing/2014/main" id="{DEE4D5C7-B92D-4EC1-97F9-4500DEA33D6B}"/>
                </a:ext>
              </a:extLst>
            </p:cNvPr>
            <p:cNvSpPr txBox="1"/>
            <p:nvPr/>
          </p:nvSpPr>
          <p:spPr>
            <a:xfrm>
              <a:off x="2434879" y="2720572"/>
              <a:ext cx="343316" cy="68930"/>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305060" hangingPunct="0">
                <a:defRPr/>
              </a:pPr>
              <a:r>
                <a:rPr lang="en-GB" sz="448" dirty="0">
                  <a:latin typeface="Avenir Next LT Pro" panose="020B0504020202020204" pitchFamily="34" charset="0"/>
                  <a:ea typeface="Gill Sans Light"/>
                  <a:cs typeface="Gill Sans Light"/>
                  <a:sym typeface="Gill Sans Light"/>
                </a:rPr>
                <a:t>INVEST </a:t>
              </a:r>
            </a:p>
          </p:txBody>
        </p:sp>
        <p:sp>
          <p:nvSpPr>
            <p:cNvPr id="339" name="TextBox 338">
              <a:extLst>
                <a:ext uri="{FF2B5EF4-FFF2-40B4-BE49-F238E27FC236}">
                  <a16:creationId xmlns:a16="http://schemas.microsoft.com/office/drawing/2014/main" id="{A2819659-B8F3-4182-8C15-1DF91CE89574}"/>
                </a:ext>
              </a:extLst>
            </p:cNvPr>
            <p:cNvSpPr txBox="1"/>
            <p:nvPr/>
          </p:nvSpPr>
          <p:spPr>
            <a:xfrm>
              <a:off x="2434879" y="2842369"/>
              <a:ext cx="343316" cy="68930"/>
            </a:xfrm>
            <a:prstGeom prst="rect">
              <a:avLst/>
            </a:prstGeom>
            <a:noFill/>
            <a:ln w="3175" cap="flat">
              <a:solidFill>
                <a:schemeClr val="bg1">
                  <a:lumMod val="6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305060" hangingPunct="0">
                <a:defRPr/>
              </a:pPr>
              <a:r>
                <a:rPr lang="en-GB" sz="448" dirty="0">
                  <a:solidFill>
                    <a:schemeClr val="bg1">
                      <a:lumMod val="65000"/>
                    </a:schemeClr>
                  </a:solidFill>
                  <a:latin typeface="Avenir Next LT Pro" panose="020B0504020202020204" pitchFamily="34" charset="0"/>
                  <a:ea typeface="Gill Sans Light"/>
                  <a:cs typeface="Gill Sans Light"/>
                  <a:sym typeface="Gill Sans Light"/>
                </a:rPr>
                <a:t>ENJOY </a:t>
              </a:r>
            </a:p>
          </p:txBody>
        </p:sp>
        <p:pic>
          <p:nvPicPr>
            <p:cNvPr id="340" name="Graphic 339" descr="Eye with solid fill">
              <a:extLst>
                <a:ext uri="{FF2B5EF4-FFF2-40B4-BE49-F238E27FC236}">
                  <a16:creationId xmlns:a16="http://schemas.microsoft.com/office/drawing/2014/main" id="{3A8E73E4-144B-4B76-B8A3-CA2130F1B6F2}"/>
                </a:ext>
              </a:extLst>
            </p:cNvPr>
            <p:cNvPicPr>
              <a:picLocks noChangeAspect="1"/>
            </p:cNvPicPr>
            <p:nvPr/>
          </p:nvPicPr>
          <p:blipFill>
            <a:blip r:embed="rId26" cstate="print">
              <a:extLst>
                <a:ext uri="{28A0092B-C50C-407E-A947-70E740481C1C}">
                  <a14:useLocalDpi xmlns:a14="http://schemas.microsoft.com/office/drawing/2010/main"/>
                </a:ext>
                <a:ext uri="{96DAC541-7B7A-43D3-8B79-37D633B846F1}">
                  <asvg:svgBlip xmlns:asvg="http://schemas.microsoft.com/office/drawing/2016/SVG/main" r:embed="rId27"/>
                </a:ext>
              </a:extLst>
            </a:blip>
            <a:srcRect/>
            <a:stretch/>
          </p:blipFill>
          <p:spPr>
            <a:xfrm>
              <a:off x="4801609" y="1592542"/>
              <a:ext cx="92100" cy="92100"/>
            </a:xfrm>
            <a:prstGeom prst="rect">
              <a:avLst/>
            </a:prstGeom>
          </p:spPr>
        </p:pic>
        <p:pic>
          <p:nvPicPr>
            <p:cNvPr id="341" name="Graphic 340" descr="Eye with solid fill">
              <a:extLst>
                <a:ext uri="{FF2B5EF4-FFF2-40B4-BE49-F238E27FC236}">
                  <a16:creationId xmlns:a16="http://schemas.microsoft.com/office/drawing/2014/main" id="{3C4F191D-D8A6-4DF9-9A03-F78646EA8F3E}"/>
                </a:ext>
              </a:extLst>
            </p:cNvPr>
            <p:cNvPicPr>
              <a:picLocks noChangeAspect="1"/>
            </p:cNvPicPr>
            <p:nvPr/>
          </p:nvPicPr>
          <p:blipFill>
            <a:blip r:embed="rId26" cstate="print">
              <a:extLst>
                <a:ext uri="{28A0092B-C50C-407E-A947-70E740481C1C}">
                  <a14:useLocalDpi xmlns:a14="http://schemas.microsoft.com/office/drawing/2010/main"/>
                </a:ext>
                <a:ext uri="{96DAC541-7B7A-43D3-8B79-37D633B846F1}">
                  <asvg:svgBlip xmlns:asvg="http://schemas.microsoft.com/office/drawing/2016/SVG/main" r:embed="rId27"/>
                </a:ext>
              </a:extLst>
            </a:blip>
            <a:srcRect/>
            <a:stretch/>
          </p:blipFill>
          <p:spPr>
            <a:xfrm>
              <a:off x="4801609" y="1763155"/>
              <a:ext cx="92100" cy="92100"/>
            </a:xfrm>
            <a:prstGeom prst="rect">
              <a:avLst/>
            </a:prstGeom>
          </p:spPr>
        </p:pic>
        <p:pic>
          <p:nvPicPr>
            <p:cNvPr id="342" name="Graphic 341" descr="Eye with solid fill">
              <a:extLst>
                <a:ext uri="{FF2B5EF4-FFF2-40B4-BE49-F238E27FC236}">
                  <a16:creationId xmlns:a16="http://schemas.microsoft.com/office/drawing/2014/main" id="{24FED64D-C04A-42BF-891F-114D0F2FA372}"/>
                </a:ext>
              </a:extLst>
            </p:cNvPr>
            <p:cNvPicPr>
              <a:picLocks noChangeAspect="1"/>
            </p:cNvPicPr>
            <p:nvPr/>
          </p:nvPicPr>
          <p:blipFill>
            <a:blip r:embed="rId26" cstate="print">
              <a:extLst>
                <a:ext uri="{28A0092B-C50C-407E-A947-70E740481C1C}">
                  <a14:useLocalDpi xmlns:a14="http://schemas.microsoft.com/office/drawing/2010/main"/>
                </a:ext>
                <a:ext uri="{96DAC541-7B7A-43D3-8B79-37D633B846F1}">
                  <asvg:svgBlip xmlns:asvg="http://schemas.microsoft.com/office/drawing/2016/SVG/main" r:embed="rId27"/>
                </a:ext>
              </a:extLst>
            </a:blip>
            <a:srcRect/>
            <a:stretch/>
          </p:blipFill>
          <p:spPr>
            <a:xfrm>
              <a:off x="4801609" y="1933769"/>
              <a:ext cx="92100" cy="92100"/>
            </a:xfrm>
            <a:prstGeom prst="rect">
              <a:avLst/>
            </a:prstGeom>
          </p:spPr>
        </p:pic>
        <p:pic>
          <p:nvPicPr>
            <p:cNvPr id="343" name="Graphic 342" descr="Eye with solid fill">
              <a:extLst>
                <a:ext uri="{FF2B5EF4-FFF2-40B4-BE49-F238E27FC236}">
                  <a16:creationId xmlns:a16="http://schemas.microsoft.com/office/drawing/2014/main" id="{BB686EB7-202C-4548-BD73-740F7AF0E513}"/>
                </a:ext>
              </a:extLst>
            </p:cNvPr>
            <p:cNvPicPr>
              <a:picLocks noChangeAspect="1"/>
            </p:cNvPicPr>
            <p:nvPr/>
          </p:nvPicPr>
          <p:blipFill>
            <a:blip r:embed="rId26" cstate="print">
              <a:extLst>
                <a:ext uri="{28A0092B-C50C-407E-A947-70E740481C1C}">
                  <a14:useLocalDpi xmlns:a14="http://schemas.microsoft.com/office/drawing/2010/main"/>
                </a:ext>
                <a:ext uri="{96DAC541-7B7A-43D3-8B79-37D633B846F1}">
                  <asvg:svgBlip xmlns:asvg="http://schemas.microsoft.com/office/drawing/2016/SVG/main" r:embed="rId27"/>
                </a:ext>
              </a:extLst>
            </a:blip>
            <a:srcRect/>
            <a:stretch/>
          </p:blipFill>
          <p:spPr>
            <a:xfrm>
              <a:off x="4801609" y="2104382"/>
              <a:ext cx="92100" cy="92100"/>
            </a:xfrm>
            <a:prstGeom prst="rect">
              <a:avLst/>
            </a:prstGeom>
          </p:spPr>
        </p:pic>
        <p:pic>
          <p:nvPicPr>
            <p:cNvPr id="344" name="Graphic 343" descr="Eye with solid fill">
              <a:extLst>
                <a:ext uri="{FF2B5EF4-FFF2-40B4-BE49-F238E27FC236}">
                  <a16:creationId xmlns:a16="http://schemas.microsoft.com/office/drawing/2014/main" id="{EDF480DB-581E-4428-85AE-2AD9ACC35A3C}"/>
                </a:ext>
              </a:extLst>
            </p:cNvPr>
            <p:cNvPicPr>
              <a:picLocks noChangeAspect="1"/>
            </p:cNvPicPr>
            <p:nvPr/>
          </p:nvPicPr>
          <p:blipFill>
            <a:blip r:embed="rId26" cstate="print">
              <a:extLst>
                <a:ext uri="{28A0092B-C50C-407E-A947-70E740481C1C}">
                  <a14:useLocalDpi xmlns:a14="http://schemas.microsoft.com/office/drawing/2010/main"/>
                </a:ext>
                <a:ext uri="{96DAC541-7B7A-43D3-8B79-37D633B846F1}">
                  <asvg:svgBlip xmlns:asvg="http://schemas.microsoft.com/office/drawing/2016/SVG/main" r:embed="rId27"/>
                </a:ext>
              </a:extLst>
            </a:blip>
            <a:srcRect/>
            <a:stretch/>
          </p:blipFill>
          <p:spPr>
            <a:xfrm>
              <a:off x="4801609" y="2274995"/>
              <a:ext cx="92100" cy="92100"/>
            </a:xfrm>
            <a:prstGeom prst="rect">
              <a:avLst/>
            </a:prstGeom>
          </p:spPr>
        </p:pic>
        <p:pic>
          <p:nvPicPr>
            <p:cNvPr id="345" name="Graphic 344" descr="Eye with solid fill">
              <a:extLst>
                <a:ext uri="{FF2B5EF4-FFF2-40B4-BE49-F238E27FC236}">
                  <a16:creationId xmlns:a16="http://schemas.microsoft.com/office/drawing/2014/main" id="{4F0ADC82-8C7E-425F-9ED6-25CF1EE67BF8}"/>
                </a:ext>
              </a:extLst>
            </p:cNvPr>
            <p:cNvPicPr>
              <a:picLocks noChangeAspect="1"/>
            </p:cNvPicPr>
            <p:nvPr/>
          </p:nvPicPr>
          <p:blipFill>
            <a:blip r:embed="rId26" cstate="print">
              <a:extLst>
                <a:ext uri="{28A0092B-C50C-407E-A947-70E740481C1C}">
                  <a14:useLocalDpi xmlns:a14="http://schemas.microsoft.com/office/drawing/2010/main"/>
                </a:ext>
                <a:ext uri="{96DAC541-7B7A-43D3-8B79-37D633B846F1}">
                  <asvg:svgBlip xmlns:asvg="http://schemas.microsoft.com/office/drawing/2016/SVG/main" r:embed="rId27"/>
                </a:ext>
              </a:extLst>
            </a:blip>
            <a:srcRect/>
            <a:stretch/>
          </p:blipFill>
          <p:spPr>
            <a:xfrm>
              <a:off x="4801609" y="2445608"/>
              <a:ext cx="92100" cy="92100"/>
            </a:xfrm>
            <a:prstGeom prst="rect">
              <a:avLst/>
            </a:prstGeom>
          </p:spPr>
        </p:pic>
        <p:pic>
          <p:nvPicPr>
            <p:cNvPr id="346" name="Graphic 345" descr="Eye with solid fill">
              <a:extLst>
                <a:ext uri="{FF2B5EF4-FFF2-40B4-BE49-F238E27FC236}">
                  <a16:creationId xmlns:a16="http://schemas.microsoft.com/office/drawing/2014/main" id="{A1A1A297-B82A-47E1-B902-4144285F800F}"/>
                </a:ext>
              </a:extLst>
            </p:cNvPr>
            <p:cNvPicPr>
              <a:picLocks noChangeAspect="1"/>
            </p:cNvPicPr>
            <p:nvPr/>
          </p:nvPicPr>
          <p:blipFill>
            <a:blip r:embed="rId26" cstate="print">
              <a:extLst>
                <a:ext uri="{28A0092B-C50C-407E-A947-70E740481C1C}">
                  <a14:useLocalDpi xmlns:a14="http://schemas.microsoft.com/office/drawing/2010/main"/>
                </a:ext>
                <a:ext uri="{96DAC541-7B7A-43D3-8B79-37D633B846F1}">
                  <asvg:svgBlip xmlns:asvg="http://schemas.microsoft.com/office/drawing/2016/SVG/main" r:embed="rId27"/>
                </a:ext>
              </a:extLst>
            </a:blip>
            <a:srcRect/>
            <a:stretch/>
          </p:blipFill>
          <p:spPr>
            <a:xfrm>
              <a:off x="4801609" y="2616220"/>
              <a:ext cx="92100" cy="92100"/>
            </a:xfrm>
            <a:prstGeom prst="rect">
              <a:avLst/>
            </a:prstGeom>
          </p:spPr>
        </p:pic>
        <p:pic>
          <p:nvPicPr>
            <p:cNvPr id="347" name="Graphic 346" descr="Eye with solid fill">
              <a:extLst>
                <a:ext uri="{FF2B5EF4-FFF2-40B4-BE49-F238E27FC236}">
                  <a16:creationId xmlns:a16="http://schemas.microsoft.com/office/drawing/2014/main" id="{8B0AB891-4489-44AD-A418-289FD0A46B5D}"/>
                </a:ext>
              </a:extLst>
            </p:cNvPr>
            <p:cNvPicPr>
              <a:picLocks noChangeAspect="1"/>
            </p:cNvPicPr>
            <p:nvPr/>
          </p:nvPicPr>
          <p:blipFill>
            <a:blip r:embed="rId26" cstate="print">
              <a:extLst>
                <a:ext uri="{28A0092B-C50C-407E-A947-70E740481C1C}">
                  <a14:useLocalDpi xmlns:a14="http://schemas.microsoft.com/office/drawing/2010/main"/>
                </a:ext>
                <a:ext uri="{96DAC541-7B7A-43D3-8B79-37D633B846F1}">
                  <asvg:svgBlip xmlns:asvg="http://schemas.microsoft.com/office/drawing/2016/SVG/main" r:embed="rId27"/>
                </a:ext>
              </a:extLst>
            </a:blip>
            <a:srcRect/>
            <a:stretch/>
          </p:blipFill>
          <p:spPr>
            <a:xfrm>
              <a:off x="3598232" y="1614501"/>
              <a:ext cx="92100" cy="92100"/>
            </a:xfrm>
            <a:prstGeom prst="rect">
              <a:avLst/>
            </a:prstGeom>
          </p:spPr>
        </p:pic>
        <p:pic>
          <p:nvPicPr>
            <p:cNvPr id="348" name="Graphic 347" descr="Eye with solid fill">
              <a:extLst>
                <a:ext uri="{FF2B5EF4-FFF2-40B4-BE49-F238E27FC236}">
                  <a16:creationId xmlns:a16="http://schemas.microsoft.com/office/drawing/2014/main" id="{68D6E553-F4F6-4524-A336-820EABF4F017}"/>
                </a:ext>
              </a:extLst>
            </p:cNvPr>
            <p:cNvPicPr>
              <a:picLocks noChangeAspect="1"/>
            </p:cNvPicPr>
            <p:nvPr/>
          </p:nvPicPr>
          <p:blipFill>
            <a:blip r:embed="rId26" cstate="print">
              <a:extLst>
                <a:ext uri="{28A0092B-C50C-407E-A947-70E740481C1C}">
                  <a14:useLocalDpi xmlns:a14="http://schemas.microsoft.com/office/drawing/2010/main"/>
                </a:ext>
                <a:ext uri="{96DAC541-7B7A-43D3-8B79-37D633B846F1}">
                  <asvg:svgBlip xmlns:asvg="http://schemas.microsoft.com/office/drawing/2016/SVG/main" r:embed="rId27"/>
                </a:ext>
              </a:extLst>
            </a:blip>
            <a:srcRect/>
            <a:stretch/>
          </p:blipFill>
          <p:spPr>
            <a:xfrm>
              <a:off x="3598232" y="1768465"/>
              <a:ext cx="92100" cy="92100"/>
            </a:xfrm>
            <a:prstGeom prst="rect">
              <a:avLst/>
            </a:prstGeom>
          </p:spPr>
        </p:pic>
        <p:cxnSp>
          <p:nvCxnSpPr>
            <p:cNvPr id="349" name="Straight Connector 348">
              <a:extLst>
                <a:ext uri="{FF2B5EF4-FFF2-40B4-BE49-F238E27FC236}">
                  <a16:creationId xmlns:a16="http://schemas.microsoft.com/office/drawing/2014/main" id="{3B627595-3304-4411-B1B0-96E54B3F5D84}"/>
                </a:ext>
              </a:extLst>
            </p:cNvPr>
            <p:cNvCxnSpPr>
              <a:cxnSpLocks/>
            </p:cNvCxnSpPr>
            <p:nvPr/>
          </p:nvCxnSpPr>
          <p:spPr>
            <a:xfrm>
              <a:off x="2973104" y="1762339"/>
              <a:ext cx="70407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D8F1090F-9CCD-4043-87AF-E637DF5E8B95}"/>
                </a:ext>
              </a:extLst>
            </p:cNvPr>
            <p:cNvCxnSpPr>
              <a:cxnSpLocks/>
            </p:cNvCxnSpPr>
            <p:nvPr/>
          </p:nvCxnSpPr>
          <p:spPr>
            <a:xfrm>
              <a:off x="2973104" y="1924924"/>
              <a:ext cx="70407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51" name="Graphic 350" descr="Eye with solid fill">
              <a:extLst>
                <a:ext uri="{FF2B5EF4-FFF2-40B4-BE49-F238E27FC236}">
                  <a16:creationId xmlns:a16="http://schemas.microsoft.com/office/drawing/2014/main" id="{FE59611D-311F-412A-9B3A-43C1663C04A0}"/>
                </a:ext>
              </a:extLst>
            </p:cNvPr>
            <p:cNvPicPr>
              <a:picLocks noChangeAspect="1"/>
            </p:cNvPicPr>
            <p:nvPr/>
          </p:nvPicPr>
          <p:blipFill>
            <a:blip r:embed="rId26" cstate="print">
              <a:extLst>
                <a:ext uri="{28A0092B-C50C-407E-A947-70E740481C1C}">
                  <a14:useLocalDpi xmlns:a14="http://schemas.microsoft.com/office/drawing/2010/main"/>
                </a:ext>
                <a:ext uri="{96DAC541-7B7A-43D3-8B79-37D633B846F1}">
                  <asvg:svgBlip xmlns:asvg="http://schemas.microsoft.com/office/drawing/2016/SVG/main" r:embed="rId27"/>
                </a:ext>
              </a:extLst>
            </a:blip>
            <a:srcRect/>
            <a:stretch/>
          </p:blipFill>
          <p:spPr>
            <a:xfrm>
              <a:off x="3598232" y="1941800"/>
              <a:ext cx="92100" cy="92100"/>
            </a:xfrm>
            <a:prstGeom prst="rect">
              <a:avLst/>
            </a:prstGeom>
          </p:spPr>
        </p:pic>
        <p:sp>
          <p:nvSpPr>
            <p:cNvPr id="352" name="Rectangle 351">
              <a:extLst>
                <a:ext uri="{FF2B5EF4-FFF2-40B4-BE49-F238E27FC236}">
                  <a16:creationId xmlns:a16="http://schemas.microsoft.com/office/drawing/2014/main" id="{555FDB6B-5070-4DF9-8D8C-C5CCF33036F1}"/>
                </a:ext>
              </a:extLst>
            </p:cNvPr>
            <p:cNvSpPr/>
            <p:nvPr/>
          </p:nvSpPr>
          <p:spPr>
            <a:xfrm>
              <a:off x="3611301" y="2062793"/>
              <a:ext cx="65617" cy="654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320" dirty="0">
                  <a:sym typeface="Wingdings" panose="05000000000000000000" pitchFamily="2" charset="2"/>
                </a:rPr>
                <a:t>...</a:t>
              </a:r>
              <a:endParaRPr lang="en-GB" sz="512" dirty="0"/>
            </a:p>
          </p:txBody>
        </p:sp>
        <p:sp>
          <p:nvSpPr>
            <p:cNvPr id="353" name="Oval 352">
              <a:extLst>
                <a:ext uri="{FF2B5EF4-FFF2-40B4-BE49-F238E27FC236}">
                  <a16:creationId xmlns:a16="http://schemas.microsoft.com/office/drawing/2014/main" id="{9F4DC93A-23A0-4B26-BA3A-DEEBB3A97779}"/>
                </a:ext>
              </a:extLst>
            </p:cNvPr>
            <p:cNvSpPr/>
            <p:nvPr/>
          </p:nvSpPr>
          <p:spPr>
            <a:xfrm>
              <a:off x="3126875" y="1480401"/>
              <a:ext cx="78935" cy="791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84" dirty="0">
                  <a:latin typeface="Avenir Next LT Pro" panose="020B0504020202020204" pitchFamily="34" charset="0"/>
                </a:rPr>
                <a:t>4</a:t>
              </a:r>
            </a:p>
          </p:txBody>
        </p:sp>
        <p:sp>
          <p:nvSpPr>
            <p:cNvPr id="354" name="Oval 353">
              <a:extLst>
                <a:ext uri="{FF2B5EF4-FFF2-40B4-BE49-F238E27FC236}">
                  <a16:creationId xmlns:a16="http://schemas.microsoft.com/office/drawing/2014/main" id="{588422DB-EE19-4DA6-BEA3-714F432D86EF}"/>
                </a:ext>
              </a:extLst>
            </p:cNvPr>
            <p:cNvSpPr/>
            <p:nvPr/>
          </p:nvSpPr>
          <p:spPr>
            <a:xfrm>
              <a:off x="4965535" y="1061866"/>
              <a:ext cx="78935" cy="791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84" dirty="0">
                  <a:latin typeface="Avenir Next LT Pro" panose="020B0504020202020204" pitchFamily="34" charset="0"/>
                </a:rPr>
                <a:t>5</a:t>
              </a:r>
            </a:p>
          </p:txBody>
        </p:sp>
        <p:sp>
          <p:nvSpPr>
            <p:cNvPr id="355" name="Rectangle 354">
              <a:extLst>
                <a:ext uri="{FF2B5EF4-FFF2-40B4-BE49-F238E27FC236}">
                  <a16:creationId xmlns:a16="http://schemas.microsoft.com/office/drawing/2014/main" id="{04B1B8E6-D31F-46BD-9B72-F86DD339AEC2}"/>
                </a:ext>
              </a:extLst>
            </p:cNvPr>
            <p:cNvSpPr/>
            <p:nvPr/>
          </p:nvSpPr>
          <p:spPr>
            <a:xfrm>
              <a:off x="2771279" y="2609157"/>
              <a:ext cx="65617" cy="654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320" dirty="0">
                  <a:sym typeface="Wingdings" panose="05000000000000000000" pitchFamily="2" charset="2"/>
                </a:rPr>
                <a:t>...</a:t>
              </a:r>
              <a:endParaRPr lang="en-GB" sz="512" dirty="0"/>
            </a:p>
          </p:txBody>
        </p:sp>
        <p:sp>
          <p:nvSpPr>
            <p:cNvPr id="356" name="Rectangle 355">
              <a:extLst>
                <a:ext uri="{FF2B5EF4-FFF2-40B4-BE49-F238E27FC236}">
                  <a16:creationId xmlns:a16="http://schemas.microsoft.com/office/drawing/2014/main" id="{39E815B5-E118-4907-A79A-13B867D272C7}"/>
                </a:ext>
              </a:extLst>
            </p:cNvPr>
            <p:cNvSpPr/>
            <p:nvPr/>
          </p:nvSpPr>
          <p:spPr>
            <a:xfrm>
              <a:off x="2303773" y="1068735"/>
              <a:ext cx="65617" cy="654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320" dirty="0">
                  <a:sym typeface="Wingdings" panose="05000000000000000000" pitchFamily="2" charset="2"/>
                </a:rPr>
                <a:t>...</a:t>
              </a:r>
              <a:endParaRPr lang="en-GB" sz="512" dirty="0"/>
            </a:p>
          </p:txBody>
        </p:sp>
      </p:grpSp>
      <p:graphicFrame>
        <p:nvGraphicFramePr>
          <p:cNvPr id="252" name="Table 251">
            <a:extLst>
              <a:ext uri="{FF2B5EF4-FFF2-40B4-BE49-F238E27FC236}">
                <a16:creationId xmlns:a16="http://schemas.microsoft.com/office/drawing/2014/main" id="{E80287B6-7225-4CB5-B359-4AD63EC8BB6C}"/>
              </a:ext>
            </a:extLst>
          </p:cNvPr>
          <p:cNvGraphicFramePr>
            <a:graphicFrameLocks noGrp="1"/>
          </p:cNvGraphicFramePr>
          <p:nvPr>
            <p:extLst>
              <p:ext uri="{D42A27DB-BD31-4B8C-83A1-F6EECF244321}">
                <p14:modId xmlns:p14="http://schemas.microsoft.com/office/powerpoint/2010/main" val="4089014002"/>
              </p:ext>
            </p:extLst>
          </p:nvPr>
        </p:nvGraphicFramePr>
        <p:xfrm>
          <a:off x="3683129" y="1589127"/>
          <a:ext cx="1066322" cy="1322624"/>
        </p:xfrm>
        <a:graphic>
          <a:graphicData uri="http://schemas.openxmlformats.org/drawingml/2006/table">
            <a:tbl>
              <a:tblPr/>
              <a:tblGrid>
                <a:gridCol w="1066322">
                  <a:extLst>
                    <a:ext uri="{9D8B030D-6E8A-4147-A177-3AD203B41FA5}">
                      <a16:colId xmlns:a16="http://schemas.microsoft.com/office/drawing/2014/main" val="3270268841"/>
                    </a:ext>
                  </a:extLst>
                </a:gridCol>
              </a:tblGrid>
              <a:tr h="168344">
                <a:tc>
                  <a:txBody>
                    <a:bodyPr/>
                    <a:lstStyle/>
                    <a:p>
                      <a:pPr algn="l" fontAlgn="ctr"/>
                      <a:r>
                        <a:rPr lang="en-GB" sz="300" b="1" i="0" u="none" strike="noStrike" dirty="0">
                          <a:solidFill>
                            <a:schemeClr val="tx1">
                              <a:lumMod val="50000"/>
                              <a:lumOff val="50000"/>
                            </a:schemeClr>
                          </a:solidFill>
                          <a:effectLst/>
                          <a:latin typeface="Avenir Next LT Pro Light" panose="020B0304020202020204" pitchFamily="34" charset="0"/>
                        </a:rPr>
                        <a:t>20/10/22  08:19</a:t>
                      </a:r>
                      <a:r>
                        <a:rPr lang="en-GB" sz="300" b="0" i="0" u="none" strike="noStrike" dirty="0">
                          <a:solidFill>
                            <a:schemeClr val="tx1">
                              <a:lumMod val="85000"/>
                              <a:lumOff val="15000"/>
                            </a:schemeClr>
                          </a:solidFill>
                          <a:effectLst/>
                          <a:latin typeface="Avenir Next LT Pro Light" panose="020B0304020202020204" pitchFamily="34" charset="0"/>
                        </a:rPr>
                        <a:t>	MD</a:t>
                      </a:r>
                    </a:p>
                    <a:p>
                      <a:pPr marL="0" algn="l" defTabSz="914400" rtl="0" eaLnBrk="1" fontAlgn="ctr" latinLnBrk="0" hangingPunct="1"/>
                      <a:r>
                        <a:rPr kumimoji="0" lang="en-GB" sz="300" b="0" i="0" u="none" strike="noStrike" kern="1200" cap="none" spc="0" normalizeH="0" baseline="0" dirty="0">
                          <a:ln>
                            <a:noFill/>
                          </a:ln>
                          <a:solidFill>
                            <a:schemeClr val="tx1">
                              <a:lumMod val="85000"/>
                              <a:lumOff val="15000"/>
                            </a:schemeClr>
                          </a:solidFill>
                          <a:effectLst/>
                          <a:uLnTx/>
                          <a:uFillTx/>
                          <a:latin typeface="Avenir Next LT Pro Light" panose="020B0304020202020204" pitchFamily="34" charset="0"/>
                        </a:rPr>
                        <a:t>Invoice overdue but still queried. On hold set by…</a:t>
                      </a:r>
                    </a:p>
                  </a:txBody>
                  <a:tcPr marL="3231" marR="3231" marT="32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6941219"/>
                  </a:ext>
                </a:extLst>
              </a:tr>
              <a:tr h="168344">
                <a:tc>
                  <a:txBody>
                    <a:bodyPr/>
                    <a:lstStyle/>
                    <a:p>
                      <a:pPr algn="l" fontAlgn="ctr"/>
                      <a:r>
                        <a:rPr lang="en-GB" sz="300" b="1" i="0" u="none" strike="noStrike" dirty="0">
                          <a:solidFill>
                            <a:schemeClr val="tx1">
                              <a:lumMod val="50000"/>
                              <a:lumOff val="50000"/>
                            </a:schemeClr>
                          </a:solidFill>
                          <a:effectLst/>
                          <a:latin typeface="Avenir Next LT Pro Light" panose="020B0304020202020204" pitchFamily="34" charset="0"/>
                        </a:rPr>
                        <a:t>10/10/22  15:50</a:t>
                      </a:r>
                      <a:r>
                        <a:rPr lang="en-GB" sz="300" b="0" i="0" u="none" strike="noStrike" dirty="0">
                          <a:solidFill>
                            <a:schemeClr val="tx1">
                              <a:lumMod val="85000"/>
                              <a:lumOff val="15000"/>
                            </a:schemeClr>
                          </a:solidFill>
                          <a:effectLst/>
                          <a:latin typeface="Avenir Next LT Pro Light" panose="020B0304020202020204" pitchFamily="34" charset="0"/>
                        </a:rPr>
                        <a:t>	MD</a:t>
                      </a:r>
                    </a:p>
                    <a:p>
                      <a:pPr marL="0" algn="l" defTabSz="914400" rtl="0" eaLnBrk="1" fontAlgn="ctr" latinLnBrk="0" hangingPunct="1"/>
                      <a:r>
                        <a:rPr kumimoji="0" lang="en-GB" sz="300" b="0" i="0" u="none" strike="noStrike" kern="1200" cap="none" spc="0" normalizeH="0" baseline="0" dirty="0">
                          <a:ln>
                            <a:noFill/>
                          </a:ln>
                          <a:solidFill>
                            <a:schemeClr val="tx1">
                              <a:lumMod val="85000"/>
                              <a:lumOff val="15000"/>
                            </a:schemeClr>
                          </a:solidFill>
                          <a:effectLst/>
                          <a:uLnTx/>
                          <a:uFillTx/>
                          <a:latin typeface="Avenir Next LT Pro Light" panose="020B0304020202020204" pitchFamily="34" charset="0"/>
                        </a:rPr>
                        <a:t>Invoice query amount charged not as expected b…</a:t>
                      </a:r>
                    </a:p>
                  </a:txBody>
                  <a:tcPr marL="3231" marR="3231" marT="32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7772469"/>
                  </a:ext>
                </a:extLst>
              </a:tr>
              <a:tr h="168344">
                <a:tc>
                  <a:txBody>
                    <a:bodyPr/>
                    <a:lstStyle/>
                    <a:p>
                      <a:pPr algn="l" fontAlgn="ctr"/>
                      <a:r>
                        <a:rPr lang="en-GB" sz="300" b="1" i="0" u="none" strike="noStrike" dirty="0">
                          <a:solidFill>
                            <a:schemeClr val="tx1">
                              <a:lumMod val="50000"/>
                              <a:lumOff val="50000"/>
                            </a:schemeClr>
                          </a:solidFill>
                          <a:effectLst/>
                          <a:latin typeface="Avenir Next LT Pro Light" panose="020B0304020202020204" pitchFamily="34" charset="0"/>
                        </a:rPr>
                        <a:t>19/04/22  10:45</a:t>
                      </a:r>
                      <a:r>
                        <a:rPr lang="en-GB" sz="300" b="0" i="0" u="none" strike="noStrike" dirty="0">
                          <a:solidFill>
                            <a:schemeClr val="tx1">
                              <a:lumMod val="85000"/>
                              <a:lumOff val="15000"/>
                            </a:schemeClr>
                          </a:solidFill>
                          <a:effectLst/>
                          <a:latin typeface="Avenir Next LT Pro Light" panose="020B0304020202020204" pitchFamily="34" charset="0"/>
                        </a:rPr>
                        <a:t>	JD</a:t>
                      </a:r>
                    </a:p>
                    <a:p>
                      <a:pPr marL="0" algn="l" defTabSz="914400" rtl="0" eaLnBrk="1" fontAlgn="ctr" latinLnBrk="0" hangingPunct="1"/>
                      <a:r>
                        <a:rPr kumimoji="0" lang="en-GB" sz="300" b="0" i="0" u="none" strike="noStrike" kern="1200" cap="none" spc="0" normalizeH="0" baseline="0" dirty="0">
                          <a:ln>
                            <a:noFill/>
                          </a:ln>
                          <a:solidFill>
                            <a:schemeClr val="tx1">
                              <a:lumMod val="85000"/>
                              <a:lumOff val="15000"/>
                            </a:schemeClr>
                          </a:solidFill>
                          <a:effectLst/>
                          <a:uLnTx/>
                          <a:uFillTx/>
                          <a:latin typeface="Avenir Next LT Pro Light" panose="020B0304020202020204" pitchFamily="34" charset="0"/>
                        </a:rPr>
                        <a:t>Arrived damaged. Replaced with same from differ…</a:t>
                      </a:r>
                    </a:p>
                  </a:txBody>
                  <a:tcPr marL="3231" marR="3231" marT="32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4800528"/>
                  </a:ext>
                </a:extLst>
              </a:tr>
              <a:tr h="168344">
                <a:tc>
                  <a:txBody>
                    <a:bodyPr/>
                    <a:lstStyle/>
                    <a:p>
                      <a:pPr algn="l" fontAlgn="ctr"/>
                      <a:r>
                        <a:rPr lang="en-GB" sz="300" b="1" i="0" u="none" strike="noStrike" dirty="0">
                          <a:solidFill>
                            <a:schemeClr val="tx1">
                              <a:lumMod val="50000"/>
                              <a:lumOff val="50000"/>
                            </a:schemeClr>
                          </a:solidFill>
                          <a:effectLst/>
                          <a:latin typeface="Avenir Next LT Pro Light" panose="020B0304020202020204" pitchFamily="34" charset="0"/>
                        </a:rPr>
                        <a:t>25/11/21 17:01</a:t>
                      </a:r>
                      <a:r>
                        <a:rPr lang="en-GB" sz="300" b="0" i="0" u="none" strike="noStrike" dirty="0">
                          <a:solidFill>
                            <a:schemeClr val="tx1">
                              <a:lumMod val="85000"/>
                              <a:lumOff val="15000"/>
                            </a:schemeClr>
                          </a:solidFill>
                          <a:effectLst/>
                          <a:latin typeface="Avenir Next LT Pro Light" panose="020B0304020202020204" pitchFamily="34" charset="0"/>
                        </a:rPr>
                        <a:t>	KF</a:t>
                      </a:r>
                    </a:p>
                    <a:p>
                      <a:pPr marL="0" algn="l" defTabSz="914400" rtl="0" eaLnBrk="1" fontAlgn="ctr" latinLnBrk="0" hangingPunct="1"/>
                      <a:r>
                        <a:rPr kumimoji="0" lang="en-GB" sz="300" b="0" i="0" u="none" strike="noStrike" kern="1200" cap="none" spc="0" normalizeH="0" baseline="0" noProof="0" dirty="0">
                          <a:ln>
                            <a:noFill/>
                          </a:ln>
                          <a:solidFill>
                            <a:schemeClr val="tx1">
                              <a:lumMod val="85000"/>
                              <a:lumOff val="15000"/>
                            </a:schemeClr>
                          </a:solidFill>
                          <a:effectLst/>
                          <a:uLnTx/>
                          <a:uFillTx/>
                          <a:latin typeface="Avenir Next LT Pro Light" panose="020B0304020202020204" pitchFamily="34" charset="0"/>
                          <a:sym typeface="Gill Sans Light"/>
                        </a:rPr>
                        <a:t>Mentioned interest in next hosted event</a:t>
                      </a:r>
                      <a:endParaRPr kumimoji="0" lang="en-GB" sz="300" b="0" i="0" u="none" strike="noStrike" kern="1200" cap="none" spc="0" normalizeH="0" baseline="0" dirty="0">
                        <a:ln>
                          <a:noFill/>
                        </a:ln>
                        <a:solidFill>
                          <a:schemeClr val="tx1">
                            <a:lumMod val="85000"/>
                            <a:lumOff val="15000"/>
                          </a:schemeClr>
                        </a:solidFill>
                        <a:effectLst/>
                        <a:uLnTx/>
                        <a:uFillTx/>
                        <a:latin typeface="Avenir Next LT Pro Light" panose="020B0304020202020204" pitchFamily="34" charset="0"/>
                      </a:endParaRPr>
                    </a:p>
                  </a:txBody>
                  <a:tcPr marL="3231" marR="3231" marT="32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0593740"/>
                  </a:ext>
                </a:extLst>
              </a:tr>
              <a:tr h="168344">
                <a:tc>
                  <a:txBody>
                    <a:bodyPr/>
                    <a:lstStyle/>
                    <a:p>
                      <a:pPr algn="l" fontAlgn="ctr"/>
                      <a:r>
                        <a:rPr lang="en-GB" sz="300" b="1" i="0" u="none" strike="noStrike" dirty="0">
                          <a:solidFill>
                            <a:schemeClr val="tx1">
                              <a:lumMod val="50000"/>
                              <a:lumOff val="50000"/>
                            </a:schemeClr>
                          </a:solidFill>
                          <a:effectLst/>
                          <a:latin typeface="Avenir Next LT Pro Light" panose="020B0304020202020204" pitchFamily="34" charset="0"/>
                        </a:rPr>
                        <a:t>10/02/21  13:22</a:t>
                      </a:r>
                      <a:r>
                        <a:rPr lang="en-GB" sz="300" b="0" i="0" u="none" strike="noStrike" dirty="0">
                          <a:solidFill>
                            <a:schemeClr val="tx1">
                              <a:lumMod val="85000"/>
                              <a:lumOff val="15000"/>
                            </a:schemeClr>
                          </a:solidFill>
                          <a:effectLst/>
                          <a:latin typeface="Avenir Next LT Pro Light" panose="020B0304020202020204" pitchFamily="34" charset="0"/>
                        </a:rPr>
                        <a:t>	JD</a:t>
                      </a:r>
                    </a:p>
                    <a:p>
                      <a:pPr marL="0" algn="l" defTabSz="914400" rtl="0" eaLnBrk="1" fontAlgn="ctr" latinLnBrk="0" hangingPunct="1"/>
                      <a:r>
                        <a:rPr kumimoji="0" lang="en-GB" sz="300" b="0" i="0" u="none" strike="noStrike" kern="1200" cap="none" spc="0" normalizeH="0" baseline="0" dirty="0">
                          <a:ln>
                            <a:noFill/>
                          </a:ln>
                          <a:solidFill>
                            <a:schemeClr val="tx1">
                              <a:lumMod val="85000"/>
                              <a:lumOff val="15000"/>
                            </a:schemeClr>
                          </a:solidFill>
                          <a:effectLst/>
                          <a:uLnTx/>
                          <a:uFillTx/>
                          <a:latin typeface="Avenir Next LT Pro Light" panose="020B0304020202020204" pitchFamily="34" charset="0"/>
                        </a:rPr>
                        <a:t>Cancelled an event. Refunded full </a:t>
                      </a:r>
                      <a:r>
                        <a:rPr kumimoji="0" lang="en-GB" sz="300" b="0" i="0" u="none" strike="noStrike" kern="1200" cap="none" spc="0" normalizeH="0" baseline="0" dirty="0" err="1">
                          <a:ln>
                            <a:noFill/>
                          </a:ln>
                          <a:solidFill>
                            <a:schemeClr val="tx1">
                              <a:lumMod val="85000"/>
                              <a:lumOff val="15000"/>
                            </a:schemeClr>
                          </a:solidFill>
                          <a:effectLst/>
                          <a:uLnTx/>
                          <a:uFillTx/>
                          <a:latin typeface="Avenir Next LT Pro Light" panose="020B0304020202020204" pitchFamily="34" charset="0"/>
                        </a:rPr>
                        <a:t>amnt</a:t>
                      </a:r>
                      <a:r>
                        <a:rPr kumimoji="0" lang="en-GB" sz="300" b="0" i="0" u="none" strike="noStrike" kern="1200" cap="none" spc="0" normalizeH="0" baseline="0" dirty="0">
                          <a:ln>
                            <a:noFill/>
                          </a:ln>
                          <a:solidFill>
                            <a:schemeClr val="tx1">
                              <a:lumMod val="85000"/>
                              <a:lumOff val="15000"/>
                            </a:schemeClr>
                          </a:solidFill>
                          <a:effectLst/>
                          <a:uLnTx/>
                          <a:uFillTx/>
                          <a:latin typeface="Avenir Next LT Pro Light" panose="020B0304020202020204" pitchFamily="34" charset="0"/>
                        </a:rPr>
                        <a:t>.</a:t>
                      </a:r>
                    </a:p>
                  </a:txBody>
                  <a:tcPr marL="3231" marR="3231" marT="32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0844085"/>
                  </a:ext>
                </a:extLst>
              </a:tr>
              <a:tr h="168344">
                <a:tc>
                  <a:txBody>
                    <a:bodyPr/>
                    <a:lstStyle/>
                    <a:p>
                      <a:pPr algn="l" fontAlgn="ctr"/>
                      <a:r>
                        <a:rPr lang="en-GB" sz="300" b="1" i="0" u="none" strike="noStrike" dirty="0">
                          <a:solidFill>
                            <a:schemeClr val="tx1">
                              <a:lumMod val="50000"/>
                              <a:lumOff val="50000"/>
                            </a:schemeClr>
                          </a:solidFill>
                          <a:effectLst/>
                          <a:latin typeface="Avenir Next LT Pro Light" panose="020B0304020202020204" pitchFamily="34" charset="0"/>
                        </a:rPr>
                        <a:t>01/12/20  16:20</a:t>
                      </a:r>
                      <a:r>
                        <a:rPr lang="en-GB" sz="300" b="0" i="0" u="none" strike="noStrike" dirty="0">
                          <a:solidFill>
                            <a:schemeClr val="tx1">
                              <a:lumMod val="85000"/>
                              <a:lumOff val="15000"/>
                            </a:schemeClr>
                          </a:solidFill>
                          <a:effectLst/>
                          <a:latin typeface="Avenir Next LT Pro Light" panose="020B0304020202020204" pitchFamily="34" charset="0"/>
                        </a:rPr>
                        <a:t>	MD</a:t>
                      </a:r>
                    </a:p>
                    <a:p>
                      <a:pPr marL="0" algn="l" defTabSz="914400" rtl="0" eaLnBrk="1" fontAlgn="ctr" latinLnBrk="0" hangingPunct="1"/>
                      <a:r>
                        <a:rPr kumimoji="0" lang="en-GB" sz="300" b="0" i="0" u="none" strike="noStrike" kern="1200" cap="none" spc="0" normalizeH="0" baseline="0" dirty="0">
                          <a:ln>
                            <a:noFill/>
                          </a:ln>
                          <a:solidFill>
                            <a:schemeClr val="tx1">
                              <a:lumMod val="85000"/>
                              <a:lumOff val="15000"/>
                            </a:schemeClr>
                          </a:solidFill>
                          <a:effectLst/>
                          <a:uLnTx/>
                          <a:uFillTx/>
                          <a:latin typeface="Avenir Next LT Pro Light" panose="020B0304020202020204" pitchFamily="34" charset="0"/>
                          <a:sym typeface="Gill Sans Light"/>
                        </a:rPr>
                        <a:t>Complaint #342 – non-delivery. Replaced on exp…</a:t>
                      </a:r>
                      <a:endParaRPr kumimoji="0" lang="en-GB" sz="300" b="0" i="0" u="none" strike="noStrike" kern="1200" cap="none" spc="0" normalizeH="0" baseline="0" dirty="0">
                        <a:ln>
                          <a:noFill/>
                        </a:ln>
                        <a:solidFill>
                          <a:schemeClr val="tx1">
                            <a:lumMod val="85000"/>
                            <a:lumOff val="15000"/>
                          </a:schemeClr>
                        </a:solidFill>
                        <a:effectLst/>
                        <a:uLnTx/>
                        <a:uFillTx/>
                        <a:latin typeface="Avenir Next LT Pro Light" panose="020B0304020202020204" pitchFamily="34" charset="0"/>
                      </a:endParaRPr>
                    </a:p>
                  </a:txBody>
                  <a:tcPr marL="3231" marR="3231" marT="32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1410516"/>
                  </a:ext>
                </a:extLst>
              </a:tr>
              <a:tr h="168344">
                <a:tc>
                  <a:txBody>
                    <a:bodyPr/>
                    <a:lstStyle/>
                    <a:p>
                      <a:pPr algn="l" fontAlgn="ctr"/>
                      <a:r>
                        <a:rPr lang="en-GB" sz="300" b="1" i="0" u="none" strike="noStrike" dirty="0">
                          <a:solidFill>
                            <a:schemeClr val="tx1">
                              <a:lumMod val="50000"/>
                              <a:lumOff val="50000"/>
                            </a:schemeClr>
                          </a:solidFill>
                          <a:effectLst/>
                          <a:latin typeface="Avenir Next LT Pro Light" panose="020B0304020202020204" pitchFamily="34" charset="0"/>
                        </a:rPr>
                        <a:t>22/11/20  09:10</a:t>
                      </a:r>
                      <a:r>
                        <a:rPr lang="en-GB" sz="300" b="0" i="0" u="none" strike="noStrike" dirty="0">
                          <a:solidFill>
                            <a:schemeClr val="tx1">
                              <a:lumMod val="85000"/>
                              <a:lumOff val="15000"/>
                            </a:schemeClr>
                          </a:solidFill>
                          <a:effectLst/>
                          <a:latin typeface="Avenir Next LT Pro Light" panose="020B0304020202020204" pitchFamily="34" charset="0"/>
                        </a:rPr>
                        <a:t>	MD</a:t>
                      </a:r>
                    </a:p>
                    <a:p>
                      <a:pPr marL="0" algn="l" defTabSz="914400" rtl="0" eaLnBrk="1" fontAlgn="ctr" latinLnBrk="0" hangingPunct="1"/>
                      <a:r>
                        <a:rPr kumimoji="0" lang="en-GB" sz="300" b="0" i="0" u="none" strike="noStrike" kern="1200" cap="none" spc="0" normalizeH="0" baseline="0" noProof="0" dirty="0">
                          <a:ln>
                            <a:noFill/>
                          </a:ln>
                          <a:solidFill>
                            <a:schemeClr val="tx1">
                              <a:lumMod val="85000"/>
                              <a:lumOff val="15000"/>
                            </a:schemeClr>
                          </a:solidFill>
                          <a:effectLst/>
                          <a:uLnTx/>
                          <a:uFillTx/>
                          <a:latin typeface="Avenir Next LT Pro Light" panose="020B0304020202020204" pitchFamily="34" charset="0"/>
                          <a:sym typeface="Gill Sans Light"/>
                        </a:rPr>
                        <a:t>Chased delivery – with courier – expected 24/11/…</a:t>
                      </a:r>
                      <a:endParaRPr kumimoji="0" lang="en-GB" sz="300" b="0" i="0" u="none" strike="noStrike" kern="1200" cap="none" spc="0" normalizeH="0" baseline="0" dirty="0">
                        <a:ln>
                          <a:noFill/>
                        </a:ln>
                        <a:solidFill>
                          <a:schemeClr val="tx1">
                            <a:lumMod val="85000"/>
                            <a:lumOff val="15000"/>
                          </a:schemeClr>
                        </a:solidFill>
                        <a:effectLst/>
                        <a:uLnTx/>
                        <a:uFillTx/>
                        <a:latin typeface="Avenir Next LT Pro Light" panose="020B0304020202020204" pitchFamily="34" charset="0"/>
                      </a:endParaRPr>
                    </a:p>
                  </a:txBody>
                  <a:tcPr marL="3231" marR="3231" marT="32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7571748"/>
                  </a:ext>
                </a:extLst>
              </a:tr>
              <a:tr h="144216">
                <a:tc>
                  <a:txBody>
                    <a:bodyPr/>
                    <a:lstStyle/>
                    <a:p>
                      <a:pPr algn="l" fontAlgn="ctr"/>
                      <a:endParaRPr lang="en-GB" sz="300" b="0" i="0" u="none" strike="noStrike" dirty="0">
                        <a:solidFill>
                          <a:schemeClr val="tx1">
                            <a:lumMod val="85000"/>
                            <a:lumOff val="15000"/>
                          </a:schemeClr>
                        </a:solidFill>
                        <a:effectLst/>
                        <a:latin typeface="Avenir Next LT Pro Light" panose="020B0304020202020204" pitchFamily="34" charset="0"/>
                      </a:endParaRPr>
                    </a:p>
                  </a:txBody>
                  <a:tcPr marL="3231" marR="3231" marT="323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4956441"/>
                  </a:ext>
                </a:extLst>
              </a:tr>
            </a:tbl>
          </a:graphicData>
        </a:graphic>
      </p:graphicFrame>
      <p:sp>
        <p:nvSpPr>
          <p:cNvPr id="2" name="Title 1">
            <a:extLst>
              <a:ext uri="{FF2B5EF4-FFF2-40B4-BE49-F238E27FC236}">
                <a16:creationId xmlns:a16="http://schemas.microsoft.com/office/drawing/2014/main" id="{F716E21A-4316-D291-6077-25E56C4CBAF9}"/>
              </a:ext>
            </a:extLst>
          </p:cNvPr>
          <p:cNvSpPr txBox="1">
            <a:spLocks/>
          </p:cNvSpPr>
          <p:nvPr/>
        </p:nvSpPr>
        <p:spPr>
          <a:xfrm rot="16200000">
            <a:off x="4185276" y="2225898"/>
            <a:ext cx="316070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pPr algn="r"/>
            <a:r>
              <a:rPr lang="en-GB" sz="900" dirty="0">
                <a:solidFill>
                  <a:srgbClr val="003F48"/>
                </a:solidFill>
                <a:latin typeface="Avenir LT Pro 65 Medium" panose="020B0603020203020204" pitchFamily="34" charset="0"/>
              </a:rPr>
              <a:t>Example #2 – available only to internal teams</a:t>
            </a:r>
          </a:p>
        </p:txBody>
      </p:sp>
    </p:spTree>
    <p:extLst>
      <p:ext uri="{BB962C8B-B14F-4D97-AF65-F5344CB8AC3E}">
        <p14:creationId xmlns:p14="http://schemas.microsoft.com/office/powerpoint/2010/main" val="20789427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74</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8"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CRM IN SELF-SERVE and ECOMMERCE</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5" name="Straight Connector 4">
            <a:extLst>
              <a:ext uri="{FF2B5EF4-FFF2-40B4-BE49-F238E27FC236}">
                <a16:creationId xmlns:a16="http://schemas.microsoft.com/office/drawing/2014/main" id="{73AD3930-C6E4-BF96-A0B0-072C82039A04}"/>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07379B1-E1F6-2CF6-B919-B1C51BB2C911}"/>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54" name="TextBox 53">
            <a:extLst>
              <a:ext uri="{FF2B5EF4-FFF2-40B4-BE49-F238E27FC236}">
                <a16:creationId xmlns:a16="http://schemas.microsoft.com/office/drawing/2014/main" id="{3F71BA94-867E-8F11-DB02-7EBAE0424575}"/>
              </a:ext>
            </a:extLst>
          </p:cNvPr>
          <p:cNvSpPr txBox="1"/>
          <p:nvPr/>
        </p:nvSpPr>
        <p:spPr>
          <a:xfrm>
            <a:off x="339682" y="1288531"/>
            <a:ext cx="5531381" cy="2492990"/>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pPr>
              <a:spcAft>
                <a:spcPts val="900"/>
              </a:spcAft>
            </a:pPr>
            <a:r>
              <a:rPr lang="en-GB" sz="900" dirty="0"/>
              <a:t>Traditionally, CRM was associated with assisted channels, empowering sales and service agents to manage customer interactions effectively. However, in today's digital landscape, CRM plays a critical role behind the scenes of self-serve portals and e-commerce platforms.</a:t>
            </a:r>
          </a:p>
          <a:p>
            <a:pPr>
              <a:spcAft>
                <a:spcPts val="900"/>
              </a:spcAft>
            </a:pPr>
            <a:r>
              <a:rPr lang="en-GB" sz="900" dirty="0"/>
              <a:t>Essentially, the self-serve portal acts as an extension of CRM, providing a simplified user experience for customers.  While CRM equips internal teams with comprehensive customer data and functionalities, the portal translates this information into a user-friendly format. </a:t>
            </a:r>
          </a:p>
          <a:p>
            <a:pPr>
              <a:spcAft>
                <a:spcPts val="900"/>
              </a:spcAft>
            </a:pPr>
            <a:r>
              <a:rPr lang="en-GB" sz="900" dirty="0"/>
              <a:t>Portals offer similar core functionalities that service and sales teams have access to within CRM, but packaged for customer self-service and purchasing, ensuring ease of use for anyone while preventing access to sensitive or critical information.</a:t>
            </a:r>
          </a:p>
          <a:p>
            <a:pPr>
              <a:spcAft>
                <a:spcPts val="900"/>
              </a:spcAft>
            </a:pPr>
            <a:r>
              <a:rPr lang="en-GB" sz="900" dirty="0"/>
              <a:t>In some cases, the customer portal and CRM front-end are the same</a:t>
            </a:r>
            <a:r>
              <a:rPr lang="en-GB" sz="900" baseline="30000" dirty="0"/>
              <a:t>*</a:t>
            </a:r>
            <a:r>
              <a:rPr lang="en-GB" sz="900" dirty="0"/>
              <a:t> except for some additional ‘super user’ features available only to internal staff, such as viewing any customer’s information and observing what the customer is doing in the portal. </a:t>
            </a:r>
          </a:p>
          <a:p>
            <a:pPr>
              <a:spcAft>
                <a:spcPts val="900"/>
              </a:spcAft>
            </a:pPr>
            <a:r>
              <a:rPr lang="en-GB" sz="900" dirty="0"/>
              <a:t>This gives the agent the same experience as the customer so, there is greater affinity during sales and support interactions.</a:t>
            </a:r>
          </a:p>
        </p:txBody>
      </p:sp>
      <p:sp>
        <p:nvSpPr>
          <p:cNvPr id="3" name="TextBox 2">
            <a:extLst>
              <a:ext uri="{FF2B5EF4-FFF2-40B4-BE49-F238E27FC236}">
                <a16:creationId xmlns:a16="http://schemas.microsoft.com/office/drawing/2014/main" id="{9EDC3623-4E6C-9CDA-A27F-56D7F18B7EA5}"/>
              </a:ext>
            </a:extLst>
          </p:cNvPr>
          <p:cNvSpPr txBox="1"/>
          <p:nvPr/>
        </p:nvSpPr>
        <p:spPr>
          <a:xfrm>
            <a:off x="1958744" y="3990175"/>
            <a:ext cx="3912319" cy="169277"/>
          </a:xfrm>
          <a:prstGeom prst="rect">
            <a:avLst/>
          </a:prstGeom>
        </p:spPr>
        <p:txBody>
          <a:bodyPr wrap="square" lIns="36000" rIns="36000" anchor="ctr">
            <a:spAutoFit/>
          </a:bodyPr>
          <a:lstStyle>
            <a:defPPr>
              <a:defRPr lang="en-US"/>
            </a:defPPr>
            <a:lvl1pPr>
              <a:defRPr sz="500" spc="59">
                <a:solidFill>
                  <a:schemeClr val="tx1">
                    <a:lumMod val="50000"/>
                    <a:lumOff val="50000"/>
                  </a:schemeClr>
                </a:solidFill>
                <a:latin typeface="Avenir LT Pro 65 Medium" panose="020B0603020203020204" pitchFamily="34" charset="0"/>
              </a:defRPr>
            </a:lvl1pPr>
          </a:lstStyle>
          <a:p>
            <a:pPr algn="r"/>
            <a:r>
              <a:rPr lang="en-GB" dirty="0"/>
              <a:t>*See Customer-on-a-Page example #1 in the previous section</a:t>
            </a:r>
          </a:p>
        </p:txBody>
      </p:sp>
    </p:spTree>
    <p:extLst>
      <p:ext uri="{BB962C8B-B14F-4D97-AF65-F5344CB8AC3E}">
        <p14:creationId xmlns:p14="http://schemas.microsoft.com/office/powerpoint/2010/main" val="37942897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75</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2" name="TextBox 1">
            <a:extLst>
              <a:ext uri="{FF2B5EF4-FFF2-40B4-BE49-F238E27FC236}">
                <a16:creationId xmlns:a16="http://schemas.microsoft.com/office/drawing/2014/main" id="{B15BCAB5-7BCC-9CC8-B31D-8E13DBAB2ADE}"/>
              </a:ext>
            </a:extLst>
          </p:cNvPr>
          <p:cNvSpPr txBox="1"/>
          <p:nvPr/>
        </p:nvSpPr>
        <p:spPr>
          <a:xfrm>
            <a:off x="475916" y="1288531"/>
            <a:ext cx="5456337" cy="1962076"/>
          </a:xfrm>
          <a:prstGeom prst="rect">
            <a:avLst/>
          </a:prstGeom>
          <a:noFill/>
        </p:spPr>
        <p:txBody>
          <a:bodyPr wrap="square" lIns="0" rIns="0">
            <a:spAutoFit/>
          </a:bodyPr>
          <a:lstStyle>
            <a:defPPr>
              <a:defRPr lang="en-US"/>
            </a:defPPr>
            <a:lvl1pPr>
              <a:spcAft>
                <a:spcPts val="300"/>
              </a:spcAft>
              <a:defRPr sz="800">
                <a:latin typeface="Avenir LT Pro 65 Medium" panose="020B0603020203020204" pitchFamily="34" charset="0"/>
              </a:defRPr>
            </a:lvl1pPr>
          </a:lstStyle>
          <a:p>
            <a:pPr>
              <a:spcAft>
                <a:spcPts val="900"/>
              </a:spcAft>
            </a:pPr>
            <a:r>
              <a:rPr lang="en-GB" sz="900" dirty="0"/>
              <a:t>The portal can be personalised to each customer by leveraging CRM data and functionality. E.g., a customer might see their past purchases, loyalty points, or offer recommendations, all taken directly from CRM. </a:t>
            </a:r>
          </a:p>
          <a:p>
            <a:pPr>
              <a:spcAft>
                <a:spcPts val="900"/>
              </a:spcAft>
            </a:pPr>
            <a:r>
              <a:rPr lang="en-GB" sz="900" dirty="0"/>
              <a:t>This level of personalisation enhances the customer experience within the self-serve and ecommerce environments and ensures consistency and alignment of customer strategies and messages.</a:t>
            </a:r>
          </a:p>
          <a:p>
            <a:pPr>
              <a:spcAft>
                <a:spcPts val="900"/>
              </a:spcAft>
            </a:pPr>
            <a:r>
              <a:rPr lang="en-GB" sz="900" dirty="0"/>
              <a:t>The best portal and CRM integrations enable sales or service agents to spot when customers are having difficulty with completing a transaction or finding information, and to pick up the customer’s interaction journey to ensure continuity without inconveniencing them.</a:t>
            </a:r>
          </a:p>
          <a:p>
            <a:pPr>
              <a:spcAft>
                <a:spcPts val="900"/>
              </a:spcAft>
            </a:pPr>
            <a:r>
              <a:rPr lang="en-GB" sz="900" dirty="0"/>
              <a:t>Overall, the integration of CRM and self-serve portals creates a powerful synergy that benefits both businesses and customers. Businesses can streamline operations, empower customers, and gain valuable insights, while customers enjoy a convenient and personalised experience.</a:t>
            </a:r>
          </a:p>
        </p:txBody>
      </p:sp>
    </p:spTree>
    <p:extLst>
      <p:ext uri="{BB962C8B-B14F-4D97-AF65-F5344CB8AC3E}">
        <p14:creationId xmlns:p14="http://schemas.microsoft.com/office/powerpoint/2010/main" val="20712725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DD4A390-8A5D-4CBB-B601-B55D32CEF214}"/>
              </a:ext>
            </a:extLst>
          </p:cNvPr>
          <p:cNvSpPr/>
          <p:nvPr/>
        </p:nvSpPr>
        <p:spPr>
          <a:xfrm>
            <a:off x="342580" y="1291555"/>
            <a:ext cx="5528831" cy="380878"/>
          </a:xfrm>
          <a:prstGeom prst="rect">
            <a:avLst/>
          </a:prstGeom>
        </p:spPr>
        <p:txBody>
          <a:bodyPr wrap="square" lIns="0" rIns="36000" numCol="1" spcCol="360000">
            <a:noAutofit/>
          </a:bodyPr>
          <a:lstStyle/>
          <a:p>
            <a:pPr>
              <a:spcAft>
                <a:spcPts val="357"/>
              </a:spcAft>
            </a:pPr>
            <a:r>
              <a:rPr lang="en-GB" sz="900" b="1" dirty="0">
                <a:solidFill>
                  <a:srgbClr val="003F48"/>
                </a:solidFill>
                <a:latin typeface="Avenir LT Pro 65 Medium" panose="020B0603020203020204" pitchFamily="34" charset="0"/>
              </a:rPr>
              <a:t>CVM People</a:t>
            </a:r>
            <a:r>
              <a:rPr lang="en-GB" sz="900" dirty="0">
                <a:latin typeface="Avenir LT Pro 65 Medium" panose="020B0603020203020204" pitchFamily="34" charset="0"/>
              </a:rPr>
              <a:t> fuse innovative thinking with proven expertise to help companies realise value from their data and customer management capabilities. Our unique transformation to operation approach means we can fluidly provide specialist consulting expertise through to executive recruitment services that accelerate customer growth ambitions. </a:t>
            </a:r>
          </a:p>
        </p:txBody>
      </p:sp>
      <p:sp>
        <p:nvSpPr>
          <p:cNvPr id="58" name="Rectangle: Rounded Corners 57">
            <a:extLst>
              <a:ext uri="{FF2B5EF4-FFF2-40B4-BE49-F238E27FC236}">
                <a16:creationId xmlns:a16="http://schemas.microsoft.com/office/drawing/2014/main" id="{7992F137-28E6-4343-BE35-9E2582CE00DA}"/>
              </a:ext>
            </a:extLst>
          </p:cNvPr>
          <p:cNvSpPr/>
          <p:nvPr/>
        </p:nvSpPr>
        <p:spPr>
          <a:xfrm>
            <a:off x="340030" y="2018582"/>
            <a:ext cx="5528830" cy="1040457"/>
          </a:xfrm>
          <a:prstGeom prst="roundRect">
            <a:avLst>
              <a:gd name="adj" fmla="val 5331"/>
            </a:avLst>
          </a:prstGeom>
          <a:solidFill>
            <a:srgbClr val="003F48"/>
          </a:solidFill>
          <a:ln w="38100">
            <a:noFill/>
            <a:extLst>
              <a:ext uri="{C807C97D-BFC1-408E-A445-0C87EB9F89A2}">
                <ask:lineSketchStyleProps xmlns:ask="http://schemas.microsoft.com/office/drawing/2018/sketchyshapes" sd="3978248048">
                  <a:custGeom>
                    <a:avLst/>
                    <a:gdLst>
                      <a:gd name="connsiteX0" fmla="*/ 0 w 504000"/>
                      <a:gd name="connsiteY0" fmla="*/ 252000 h 504000"/>
                      <a:gd name="connsiteX1" fmla="*/ 252000 w 504000"/>
                      <a:gd name="connsiteY1" fmla="*/ 0 h 504000"/>
                      <a:gd name="connsiteX2" fmla="*/ 504000 w 504000"/>
                      <a:gd name="connsiteY2" fmla="*/ 252000 h 504000"/>
                      <a:gd name="connsiteX3" fmla="*/ 252000 w 504000"/>
                      <a:gd name="connsiteY3" fmla="*/ 504000 h 504000"/>
                      <a:gd name="connsiteX4" fmla="*/ 0 w 504000"/>
                      <a:gd name="connsiteY4" fmla="*/ 25200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 h="504000" fill="none" extrusionOk="0">
                        <a:moveTo>
                          <a:pt x="0" y="252000"/>
                        </a:moveTo>
                        <a:cubicBezTo>
                          <a:pt x="10215" y="121361"/>
                          <a:pt x="108227" y="-5764"/>
                          <a:pt x="252000" y="0"/>
                        </a:cubicBezTo>
                        <a:cubicBezTo>
                          <a:pt x="365645" y="1603"/>
                          <a:pt x="495676" y="146461"/>
                          <a:pt x="504000" y="252000"/>
                        </a:cubicBezTo>
                        <a:cubicBezTo>
                          <a:pt x="504107" y="359184"/>
                          <a:pt x="374048" y="509862"/>
                          <a:pt x="252000" y="504000"/>
                        </a:cubicBezTo>
                        <a:cubicBezTo>
                          <a:pt x="101159" y="488907"/>
                          <a:pt x="20161" y="379868"/>
                          <a:pt x="0" y="252000"/>
                        </a:cubicBezTo>
                        <a:close/>
                      </a:path>
                      <a:path w="504000" h="504000" stroke="0" extrusionOk="0">
                        <a:moveTo>
                          <a:pt x="0" y="252000"/>
                        </a:moveTo>
                        <a:cubicBezTo>
                          <a:pt x="-2454" y="108298"/>
                          <a:pt x="144402" y="-14082"/>
                          <a:pt x="252000" y="0"/>
                        </a:cubicBezTo>
                        <a:cubicBezTo>
                          <a:pt x="400050" y="18812"/>
                          <a:pt x="477128" y="125353"/>
                          <a:pt x="504000" y="252000"/>
                        </a:cubicBezTo>
                        <a:cubicBezTo>
                          <a:pt x="484323" y="374101"/>
                          <a:pt x="415844" y="494832"/>
                          <a:pt x="252000" y="504000"/>
                        </a:cubicBezTo>
                        <a:cubicBezTo>
                          <a:pt x="93898" y="484274"/>
                          <a:pt x="10706" y="399289"/>
                          <a:pt x="0" y="252000"/>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latin typeface="Avenir LT Pro 65 Medium" panose="020B0603020203020204" pitchFamily="34" charset="0"/>
            </a:endParaRPr>
          </a:p>
        </p:txBody>
      </p:sp>
      <p:sp>
        <p:nvSpPr>
          <p:cNvPr id="60" name="Rectangle 59">
            <a:extLst>
              <a:ext uri="{FF2B5EF4-FFF2-40B4-BE49-F238E27FC236}">
                <a16:creationId xmlns:a16="http://schemas.microsoft.com/office/drawing/2014/main" id="{4D828E3E-2ABF-434B-8F57-428C6F6FE873}"/>
              </a:ext>
            </a:extLst>
          </p:cNvPr>
          <p:cNvSpPr/>
          <p:nvPr/>
        </p:nvSpPr>
        <p:spPr>
          <a:xfrm>
            <a:off x="342580" y="3178075"/>
            <a:ext cx="5581970" cy="530363"/>
          </a:xfrm>
          <a:prstGeom prst="rect">
            <a:avLst/>
          </a:prstGeom>
        </p:spPr>
        <p:txBody>
          <a:bodyPr wrap="square" lIns="0" rIns="36000" numCol="1" spcCol="360000">
            <a:noAutofit/>
          </a:bodyPr>
          <a:lstStyle/>
          <a:p>
            <a:pPr>
              <a:spcAft>
                <a:spcPts val="600"/>
              </a:spcAft>
            </a:pPr>
            <a:r>
              <a:rPr lang="en-GB" sz="900" b="1" dirty="0">
                <a:solidFill>
                  <a:srgbClr val="003F48"/>
                </a:solidFill>
                <a:latin typeface="Avenir LT Pro 65 Medium" panose="020B0603020203020204" pitchFamily="34" charset="0"/>
              </a:rPr>
              <a:t>CVM People</a:t>
            </a:r>
            <a:r>
              <a:rPr lang="en-GB" sz="900" dirty="0">
                <a:latin typeface="Avenir LT Pro 65 Medium" panose="020B0603020203020204" pitchFamily="34" charset="0"/>
              </a:rPr>
              <a:t> has worked with brands such as Virgin Media, Santander, Experian, Centrica, </a:t>
            </a:r>
            <a:r>
              <a:rPr lang="en-GB" sz="900" dirty="0" err="1">
                <a:latin typeface="Avenir LT Pro 65 Medium" panose="020B0603020203020204" pitchFamily="34" charset="0"/>
              </a:rPr>
              <a:t>Travelopia</a:t>
            </a:r>
            <a:r>
              <a:rPr lang="en-GB" sz="900" dirty="0">
                <a:latin typeface="Avenir LT Pro 65 Medium" panose="020B0603020203020204" pitchFamily="34" charset="0"/>
              </a:rPr>
              <a:t>, Vodafone, Camelot, The AA, LGU+, Centrica, Berry Bros &amp; Rudd. We also partner with vendors such as Adobe, Salesforce, Dynamics, SAS, HubSpot, SugarCRM, HCL Unica, </a:t>
            </a:r>
            <a:r>
              <a:rPr lang="en-GB" sz="900" dirty="0" err="1">
                <a:latin typeface="Avenir LT Pro 65 Medium" panose="020B0603020203020204" pitchFamily="34" charset="0"/>
              </a:rPr>
              <a:t>Bloomreach</a:t>
            </a:r>
            <a:r>
              <a:rPr lang="en-GB" sz="900" dirty="0">
                <a:latin typeface="Avenir LT Pro 65 Medium" panose="020B0603020203020204" pitchFamily="34" charset="0"/>
              </a:rPr>
              <a:t>, </a:t>
            </a:r>
            <a:r>
              <a:rPr lang="en-GB" sz="900" dirty="0" err="1">
                <a:latin typeface="Avenir LT Pro 65 Medium" panose="020B0603020203020204" pitchFamily="34" charset="0"/>
              </a:rPr>
              <a:t>Creatio</a:t>
            </a:r>
            <a:r>
              <a:rPr lang="en-GB" sz="900" dirty="0">
                <a:latin typeface="Avenir LT Pro 65 Medium" panose="020B0603020203020204" pitchFamily="34" charset="0"/>
              </a:rPr>
              <a:t>, </a:t>
            </a:r>
            <a:r>
              <a:rPr lang="en-GB" sz="900" dirty="0" err="1">
                <a:latin typeface="Avenir LT Pro 65 Medium" panose="020B0603020203020204" pitchFamily="34" charset="0"/>
              </a:rPr>
              <a:t>Knime</a:t>
            </a:r>
            <a:r>
              <a:rPr lang="en-GB" sz="900" dirty="0">
                <a:latin typeface="Avenir LT Pro 65 Medium" panose="020B0603020203020204" pitchFamily="34" charset="0"/>
              </a:rPr>
              <a:t>.</a:t>
            </a:r>
          </a:p>
          <a:p>
            <a:pPr>
              <a:spcAft>
                <a:spcPts val="600"/>
              </a:spcAft>
            </a:pPr>
            <a:r>
              <a:rPr lang="en-GB" sz="900" dirty="0">
                <a:latin typeface="Avenir LT Pro 65 Medium" panose="020B0603020203020204" pitchFamily="34" charset="0"/>
              </a:rPr>
              <a:t>To discuss how we can accelerate your ambitions, please contact </a:t>
            </a:r>
            <a:r>
              <a:rPr lang="en-GB" sz="900" b="1" dirty="0">
                <a:solidFill>
                  <a:srgbClr val="003F48"/>
                </a:solidFill>
                <a:latin typeface="Avenir LT Pro 65 Medium" panose="020B0603020203020204" pitchFamily="34" charset="0"/>
              </a:rPr>
              <a:t>Karl.Dixon@CVMPeople.com</a:t>
            </a:r>
          </a:p>
          <a:p>
            <a:pPr>
              <a:spcAft>
                <a:spcPts val="600"/>
              </a:spcAft>
            </a:pPr>
            <a:endParaRPr lang="en-GB" sz="900" dirty="0">
              <a:latin typeface="Avenir LT Pro 65 Medium" panose="020B0603020203020204" pitchFamily="34" charset="0"/>
            </a:endParaRPr>
          </a:p>
        </p:txBody>
      </p:sp>
      <p:graphicFrame>
        <p:nvGraphicFramePr>
          <p:cNvPr id="56" name="Table 56">
            <a:extLst>
              <a:ext uri="{FF2B5EF4-FFF2-40B4-BE49-F238E27FC236}">
                <a16:creationId xmlns:a16="http://schemas.microsoft.com/office/drawing/2014/main" id="{E8CFF836-76BA-4A7D-82D8-DF0475A35D01}"/>
              </a:ext>
            </a:extLst>
          </p:cNvPr>
          <p:cNvGraphicFramePr>
            <a:graphicFrameLocks noGrp="1"/>
          </p:cNvGraphicFramePr>
          <p:nvPr/>
        </p:nvGraphicFramePr>
        <p:xfrm>
          <a:off x="596662" y="2058550"/>
          <a:ext cx="5010392" cy="943166"/>
        </p:xfrm>
        <a:graphic>
          <a:graphicData uri="http://schemas.openxmlformats.org/drawingml/2006/table">
            <a:tbl>
              <a:tblPr>
                <a:tableStyleId>{5C22544A-7EE6-4342-B048-85BDC9FD1C3A}</a:tableStyleId>
              </a:tblPr>
              <a:tblGrid>
                <a:gridCol w="1252598">
                  <a:extLst>
                    <a:ext uri="{9D8B030D-6E8A-4147-A177-3AD203B41FA5}">
                      <a16:colId xmlns:a16="http://schemas.microsoft.com/office/drawing/2014/main" val="3146924401"/>
                    </a:ext>
                  </a:extLst>
                </a:gridCol>
                <a:gridCol w="1252598">
                  <a:extLst>
                    <a:ext uri="{9D8B030D-6E8A-4147-A177-3AD203B41FA5}">
                      <a16:colId xmlns:a16="http://schemas.microsoft.com/office/drawing/2014/main" val="4031076174"/>
                    </a:ext>
                  </a:extLst>
                </a:gridCol>
                <a:gridCol w="1252598">
                  <a:extLst>
                    <a:ext uri="{9D8B030D-6E8A-4147-A177-3AD203B41FA5}">
                      <a16:colId xmlns:a16="http://schemas.microsoft.com/office/drawing/2014/main" val="1574881658"/>
                    </a:ext>
                  </a:extLst>
                </a:gridCol>
                <a:gridCol w="1252598">
                  <a:extLst>
                    <a:ext uri="{9D8B030D-6E8A-4147-A177-3AD203B41FA5}">
                      <a16:colId xmlns:a16="http://schemas.microsoft.com/office/drawing/2014/main" val="2950426273"/>
                    </a:ext>
                  </a:extLst>
                </a:gridCol>
              </a:tblGrid>
              <a:tr h="202793">
                <a:tc>
                  <a:txBody>
                    <a:bodyPr/>
                    <a:lstStyle/>
                    <a:p>
                      <a:pPr marL="0" indent="0" algn="ctr">
                        <a:spcAft>
                          <a:spcPts val="600"/>
                        </a:spcAft>
                        <a:buFont typeface="Arial" panose="020B0604020202020204" pitchFamily="34" charset="0"/>
                        <a:buNone/>
                      </a:pPr>
                      <a:r>
                        <a:rPr lang="en-GB" sz="800" b="1" dirty="0">
                          <a:solidFill>
                            <a:srgbClr val="0094A8"/>
                          </a:solidFill>
                          <a:latin typeface="Avenir LT Pro 65 Medium" panose="020B0603020203020204" pitchFamily="34" charset="0"/>
                        </a:rPr>
                        <a:t>Strategic direction</a:t>
                      </a:r>
                      <a:endParaRPr lang="en-GB" sz="800" dirty="0">
                        <a:solidFill>
                          <a:srgbClr val="0094A8"/>
                        </a:solidFill>
                        <a:latin typeface="Avenir LT Pro 65 Medium" panose="020B0603020203020204" pitchFamily="34" charset="0"/>
                      </a:endParaRPr>
                    </a:p>
                  </a:txBody>
                  <a:tcPr marL="36000" marR="36000" marT="27153" marB="27153">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latinLnBrk="0" hangingPunct="1">
                        <a:spcAft>
                          <a:spcPts val="600"/>
                        </a:spcAft>
                        <a:buFont typeface="Arial" panose="020B0604020202020204" pitchFamily="34" charset="0"/>
                        <a:buNone/>
                      </a:pPr>
                      <a:r>
                        <a:rPr lang="en-GB" sz="800" b="1" kern="1200" dirty="0">
                          <a:solidFill>
                            <a:srgbClr val="0094A8"/>
                          </a:solidFill>
                          <a:latin typeface="Avenir LT Pro 65 Medium" panose="020B0603020203020204" pitchFamily="34" charset="0"/>
                          <a:ea typeface="+mn-ea"/>
                          <a:cs typeface="+mn-cs"/>
                        </a:rPr>
                        <a:t>Consulting</a:t>
                      </a:r>
                    </a:p>
                  </a:txBody>
                  <a:tcPr marL="36000" marR="36000" marT="27153" marB="2715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800" b="1" kern="1200" dirty="0">
                          <a:solidFill>
                            <a:srgbClr val="0094A8"/>
                          </a:solidFill>
                          <a:latin typeface="Avenir LT Pro 65 Medium" panose="020B0603020203020204" pitchFamily="34" charset="0"/>
                          <a:ea typeface="+mn-ea"/>
                          <a:cs typeface="+mn-cs"/>
                        </a:rPr>
                        <a:t>Expertise-as-a-Service</a:t>
                      </a:r>
                    </a:p>
                  </a:txBody>
                  <a:tcPr marL="36000" marR="36000" marT="27153" marB="2715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latinLnBrk="0" hangingPunct="1">
                        <a:spcAft>
                          <a:spcPts val="600"/>
                        </a:spcAft>
                        <a:buFont typeface="Arial" panose="020B0604020202020204" pitchFamily="34" charset="0"/>
                        <a:buNone/>
                      </a:pPr>
                      <a:r>
                        <a:rPr lang="en-GB" sz="800" b="1" kern="1200" dirty="0">
                          <a:solidFill>
                            <a:srgbClr val="0094A8"/>
                          </a:solidFill>
                          <a:latin typeface="Avenir LT Pro 65 Medium" panose="020B0603020203020204" pitchFamily="34" charset="0"/>
                          <a:ea typeface="+mn-ea"/>
                          <a:cs typeface="+mn-cs"/>
                        </a:rPr>
                        <a:t>Executive Recruitment</a:t>
                      </a:r>
                    </a:p>
                  </a:txBody>
                  <a:tcPr marL="36000" marR="36000" marT="27153" marB="27153">
                    <a:lnL w="12700" cap="flat" cmpd="sng" algn="ctr">
                      <a:solidFill>
                        <a:schemeClr val="bg1">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3164338"/>
                  </a:ext>
                </a:extLst>
              </a:tr>
              <a:tr h="740373">
                <a:tc>
                  <a:txBody>
                    <a:bodyPr/>
                    <a:lstStyle/>
                    <a:p>
                      <a:pPr marL="0" indent="0" algn="ctr">
                        <a:spcAft>
                          <a:spcPts val="600"/>
                        </a:spcAft>
                        <a:buFont typeface="Arial" panose="020B0604020202020204" pitchFamily="34" charset="0"/>
                        <a:buNone/>
                      </a:pPr>
                      <a:r>
                        <a:rPr lang="en-GB" sz="800" dirty="0">
                          <a:solidFill>
                            <a:schemeClr val="bg1">
                              <a:lumMod val="85000"/>
                            </a:schemeClr>
                          </a:solidFill>
                          <a:latin typeface="Avenir LT Pro 65 Medium" panose="020B0603020203020204" pitchFamily="34" charset="0"/>
                        </a:rPr>
                        <a:t>Identifying and designing the right customer management and insight capabilities for growth.</a:t>
                      </a:r>
                    </a:p>
                  </a:txBody>
                  <a:tcPr marL="36000" marR="36000" marT="27153" marB="27153">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800" kern="1200">
                          <a:solidFill>
                            <a:schemeClr val="bg1">
                              <a:lumMod val="85000"/>
                            </a:schemeClr>
                          </a:solidFill>
                          <a:latin typeface="Avenir LT Pro 65 Medium" panose="020B0603020203020204" pitchFamily="34" charset="0"/>
                          <a:ea typeface="+mn-ea"/>
                          <a:cs typeface="+mn-cs"/>
                        </a:rPr>
                        <a:t>Selecting and configuring customer management and insight capabilities to meet your needs.</a:t>
                      </a:r>
                    </a:p>
                  </a:txBody>
                  <a:tcPr marL="36000" marR="36000" marT="27153" marB="2715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800" kern="1200" dirty="0">
                          <a:solidFill>
                            <a:schemeClr val="bg1">
                              <a:lumMod val="85000"/>
                            </a:schemeClr>
                          </a:solidFill>
                          <a:latin typeface="Avenir LT Pro 65 Medium" panose="020B0603020203020204" pitchFamily="34" charset="0"/>
                          <a:ea typeface="+mn-ea"/>
                          <a:cs typeface="+mn-cs"/>
                        </a:rPr>
                        <a:t>Adding time-boxed expert resources quickly to your teams to boost your delivery and operational capacity.</a:t>
                      </a:r>
                    </a:p>
                  </a:txBody>
                  <a:tcPr marL="36000" marR="36000" marT="27153" marB="2715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latinLnBrk="0" hangingPunct="1">
                        <a:spcAft>
                          <a:spcPts val="600"/>
                        </a:spcAft>
                        <a:buFont typeface="Arial" panose="020B0604020202020204" pitchFamily="34" charset="0"/>
                        <a:buNone/>
                      </a:pPr>
                      <a:r>
                        <a:rPr lang="en-GB" sz="800" kern="1200" dirty="0">
                          <a:solidFill>
                            <a:schemeClr val="bg1">
                              <a:lumMod val="85000"/>
                            </a:schemeClr>
                          </a:solidFill>
                          <a:latin typeface="Avenir LT Pro 65 Medium" panose="020B0603020203020204" pitchFamily="34" charset="0"/>
                          <a:ea typeface="+mn-ea"/>
                          <a:cs typeface="+mn-cs"/>
                        </a:rPr>
                        <a:t>Hiring the right talent to build your team, knowledge and expertise for ongoing customer growth.</a:t>
                      </a:r>
                    </a:p>
                  </a:txBody>
                  <a:tcPr marL="36000" marR="36000" marT="27153" marB="27153">
                    <a:lnL w="12700" cap="flat" cmpd="sng" algn="ctr">
                      <a:solidFill>
                        <a:schemeClr val="bg1">
                          <a:lumMod val="7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617270"/>
                  </a:ext>
                </a:extLst>
              </a:tr>
            </a:tbl>
          </a:graphicData>
        </a:graphic>
      </p:graphicFrame>
      <p:sp>
        <p:nvSpPr>
          <p:cNvPr id="8" name="TextBox 7">
            <a:extLst>
              <a:ext uri="{FF2B5EF4-FFF2-40B4-BE49-F238E27FC236}">
                <a16:creationId xmlns:a16="http://schemas.microsoft.com/office/drawing/2014/main" id="{C39D6B7D-E20B-4D02-A331-2DE6CADEFAF7}"/>
              </a:ext>
            </a:extLst>
          </p:cNvPr>
          <p:cNvSpPr txBox="1"/>
          <p:nvPr/>
        </p:nvSpPr>
        <p:spPr>
          <a:xfrm rot="16200000">
            <a:off x="188258" y="2484962"/>
            <a:ext cx="513008" cy="107697"/>
          </a:xfrm>
          <a:prstGeom prst="rect">
            <a:avLst/>
          </a:prstGeom>
          <a:noFill/>
        </p:spPr>
        <p:txBody>
          <a:bodyPr wrap="none" rtlCol="0" anchor="ctr">
            <a:noAutofit/>
          </a:bodyPr>
          <a:lstStyle/>
          <a:p>
            <a:pPr algn="ctr"/>
            <a:r>
              <a:rPr lang="en-GB" sz="800" b="1" dirty="0">
                <a:solidFill>
                  <a:schemeClr val="bg1"/>
                </a:solidFill>
                <a:latin typeface="Avenir LT Pro 65 Medium" panose="020B0603020203020204" pitchFamily="34" charset="0"/>
              </a:rPr>
              <a:t>TRANSFORMATION</a:t>
            </a:r>
          </a:p>
        </p:txBody>
      </p:sp>
      <p:sp>
        <p:nvSpPr>
          <p:cNvPr id="53" name="TextBox 52">
            <a:extLst>
              <a:ext uri="{FF2B5EF4-FFF2-40B4-BE49-F238E27FC236}">
                <a16:creationId xmlns:a16="http://schemas.microsoft.com/office/drawing/2014/main" id="{A0EC75A9-6DDE-4993-8DF3-3528B812FA21}"/>
              </a:ext>
            </a:extLst>
          </p:cNvPr>
          <p:cNvSpPr txBox="1"/>
          <p:nvPr/>
        </p:nvSpPr>
        <p:spPr>
          <a:xfrm rot="5400000">
            <a:off x="5514634" y="2484962"/>
            <a:ext cx="513008" cy="107697"/>
          </a:xfrm>
          <a:prstGeom prst="rect">
            <a:avLst/>
          </a:prstGeom>
          <a:noFill/>
        </p:spPr>
        <p:txBody>
          <a:bodyPr wrap="none" rtlCol="0" anchor="ctr">
            <a:noAutofit/>
          </a:bodyPr>
          <a:lstStyle/>
          <a:p>
            <a:pPr algn="ctr"/>
            <a:r>
              <a:rPr lang="en-GB" sz="800" b="1" spc="30" dirty="0">
                <a:solidFill>
                  <a:schemeClr val="bg1"/>
                </a:solidFill>
                <a:latin typeface="Avenir LT Pro 65 Medium" panose="020B0603020203020204" pitchFamily="34" charset="0"/>
              </a:rPr>
              <a:t>OPERATION</a:t>
            </a:r>
          </a:p>
        </p:txBody>
      </p:sp>
      <p:sp>
        <p:nvSpPr>
          <p:cNvPr id="4" name="Title 1">
            <a:extLst>
              <a:ext uri="{FF2B5EF4-FFF2-40B4-BE49-F238E27FC236}">
                <a16:creationId xmlns:a16="http://schemas.microsoft.com/office/drawing/2014/main" id="{57F57314-8B55-D719-6661-38AC5AD95059}"/>
              </a:ext>
            </a:extLst>
          </p:cNvPr>
          <p:cNvSpPr txBox="1">
            <a:spLocks/>
          </p:cNvSpPr>
          <p:nvPr/>
        </p:nvSpPr>
        <p:spPr>
          <a:xfrm>
            <a:off x="342580" y="792683"/>
            <a:ext cx="5011820" cy="277178"/>
          </a:xfrm>
          <a:prstGeom prst="rect">
            <a:avLst/>
          </a:prstGeom>
          <a:noFill/>
        </p:spPr>
        <p:txBody>
          <a:bodyPr vert="horz" wrap="square" lIns="0" tIns="27153" rIns="36000"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ACCELERATING YOUR CUSTOMER MANAGEMENT</a:t>
            </a:r>
          </a:p>
        </p:txBody>
      </p:sp>
      <p:sp>
        <p:nvSpPr>
          <p:cNvPr id="2" name="Slide Number Placeholder 5">
            <a:extLst>
              <a:ext uri="{FF2B5EF4-FFF2-40B4-BE49-F238E27FC236}">
                <a16:creationId xmlns:a16="http://schemas.microsoft.com/office/drawing/2014/main" id="{E0BAAF87-77F9-6D47-084B-A889908DC44E}"/>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76</a:t>
            </a:fld>
            <a:endParaRPr lang="en-GB" sz="754">
              <a:latin typeface="Avenir LT Pro 65 Medium" panose="020B0603020203020204" pitchFamily="34" charset="0"/>
            </a:endParaRPr>
          </a:p>
        </p:txBody>
      </p:sp>
      <p:sp>
        <p:nvSpPr>
          <p:cNvPr id="6" name="TextBox 5">
            <a:extLst>
              <a:ext uri="{FF2B5EF4-FFF2-40B4-BE49-F238E27FC236}">
                <a16:creationId xmlns:a16="http://schemas.microsoft.com/office/drawing/2014/main" id="{768280E6-97BB-E1B0-130F-83241E1A4F1A}"/>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pic>
        <p:nvPicPr>
          <p:cNvPr id="10" name="Picture 9">
            <a:extLst>
              <a:ext uri="{FF2B5EF4-FFF2-40B4-BE49-F238E27FC236}">
                <a16:creationId xmlns:a16="http://schemas.microsoft.com/office/drawing/2014/main" id="{C039C7DC-64AE-183D-A449-EF0ED06FCE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11" name="Straight Connector 10">
            <a:extLst>
              <a:ext uri="{FF2B5EF4-FFF2-40B4-BE49-F238E27FC236}">
                <a16:creationId xmlns:a16="http://schemas.microsoft.com/office/drawing/2014/main" id="{CF73FCE2-8DEC-7FBF-60A5-A07CB72DD56C}"/>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49F351C-3D18-B44B-F12F-B9A625011C18}"/>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25945748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AAAF72-ADB6-39ED-2597-B296623FDC74}"/>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9978649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AF37929-5F6B-4223-BB75-8DB906A3E10E}"/>
              </a:ext>
            </a:extLst>
          </p:cNvPr>
          <p:cNvPicPr>
            <a:picLocks noChangeAspect="1"/>
          </p:cNvPicPr>
          <p:nvPr/>
        </p:nvPicPr>
        <p:blipFill>
          <a:blip r:embed="rId3" cstate="print">
            <a:biLevel thresh="25000"/>
            <a:extLst>
              <a:ext uri="{28A0092B-C50C-407E-A947-70E740481C1C}">
                <a14:useLocalDpi xmlns:a14="http://schemas.microsoft.com/office/drawing/2010/main"/>
              </a:ext>
            </a:extLst>
          </a:blip>
          <a:stretch>
            <a:fillRect/>
          </a:stretch>
        </p:blipFill>
        <p:spPr>
          <a:xfrm>
            <a:off x="438739" y="3531909"/>
            <a:ext cx="1488696" cy="388981"/>
          </a:xfrm>
          <a:prstGeom prst="rect">
            <a:avLst/>
          </a:prstGeom>
        </p:spPr>
      </p:pic>
      <p:sp>
        <p:nvSpPr>
          <p:cNvPr id="8" name="TextBox 7">
            <a:extLst>
              <a:ext uri="{FF2B5EF4-FFF2-40B4-BE49-F238E27FC236}">
                <a16:creationId xmlns:a16="http://schemas.microsoft.com/office/drawing/2014/main" id="{9ABE8E75-76A9-4581-8CE5-9F75320DF57A}"/>
              </a:ext>
            </a:extLst>
          </p:cNvPr>
          <p:cNvSpPr txBox="1"/>
          <p:nvPr/>
        </p:nvSpPr>
        <p:spPr>
          <a:xfrm>
            <a:off x="2407164" y="3500493"/>
            <a:ext cx="3489809" cy="530915"/>
          </a:xfrm>
          <a:prstGeom prst="rect">
            <a:avLst/>
          </a:prstGeom>
          <a:noFill/>
        </p:spPr>
        <p:txBody>
          <a:bodyPr wrap="square">
            <a:spAutoFit/>
          </a:bodyPr>
          <a:lstStyle/>
          <a:p>
            <a:pPr algn="just"/>
            <a:r>
              <a:rPr lang="en-GB" sz="475" dirty="0">
                <a:solidFill>
                  <a:schemeClr val="bg1">
                    <a:lumMod val="65000"/>
                  </a:schemeClr>
                </a:solidFill>
                <a:latin typeface="Avenir LT Pro 65 Medium" panose="020B0603020203020204" pitchFamily="34" charset="0"/>
              </a:rPr>
              <a:t>All rights reserved. No part of this publication may be reproduced, stored in a retrieval system or transmitted in any form, or by any means, electronic, mechanical, photocopying, recording or otherwise, without the prior permission. CVM People Ltd is not responsible for any errors or omissions, or for the results obtained from the use of this information that was obtained from direct experience or public reports. The performance represented is "historical” and that “past performance" is not a reliable indicator of future results. All information in this document is provided “as is”, with no guarantee of completeness, accuracy, timeliness or of the results obtained from the use of this information.</a:t>
            </a:r>
          </a:p>
        </p:txBody>
      </p:sp>
      <p:grpSp>
        <p:nvGrpSpPr>
          <p:cNvPr id="2" name="Group 1">
            <a:extLst>
              <a:ext uri="{FF2B5EF4-FFF2-40B4-BE49-F238E27FC236}">
                <a16:creationId xmlns:a16="http://schemas.microsoft.com/office/drawing/2014/main" id="{B69603E8-D666-4C11-87A9-C4E80E7253E9}"/>
              </a:ext>
            </a:extLst>
          </p:cNvPr>
          <p:cNvGrpSpPr/>
          <p:nvPr/>
        </p:nvGrpSpPr>
        <p:grpSpPr>
          <a:xfrm>
            <a:off x="478895" y="1113036"/>
            <a:ext cx="1541992" cy="1740868"/>
            <a:chOff x="623501" y="2495550"/>
            <a:chExt cx="3022348" cy="3249501"/>
          </a:xfrm>
        </p:grpSpPr>
        <p:grpSp>
          <p:nvGrpSpPr>
            <p:cNvPr id="9" name="Group 8">
              <a:extLst>
                <a:ext uri="{FF2B5EF4-FFF2-40B4-BE49-F238E27FC236}">
                  <a16:creationId xmlns:a16="http://schemas.microsoft.com/office/drawing/2014/main" id="{C9184550-2936-4F23-A9E7-D344B00BB578}"/>
                </a:ext>
              </a:extLst>
            </p:cNvPr>
            <p:cNvGrpSpPr/>
            <p:nvPr/>
          </p:nvGrpSpPr>
          <p:grpSpPr>
            <a:xfrm>
              <a:off x="623501" y="2495550"/>
              <a:ext cx="3001924" cy="3249501"/>
              <a:chOff x="5660137" y="2663879"/>
              <a:chExt cx="3001924" cy="3249501"/>
            </a:xfrm>
            <a:effectLst/>
          </p:grpSpPr>
          <p:sp>
            <p:nvSpPr>
              <p:cNvPr id="10" name="Rectangle 9">
                <a:extLst>
                  <a:ext uri="{FF2B5EF4-FFF2-40B4-BE49-F238E27FC236}">
                    <a16:creationId xmlns:a16="http://schemas.microsoft.com/office/drawing/2014/main" id="{B69DE337-46B4-4763-9CF3-B417DC6034AC}"/>
                  </a:ext>
                </a:extLst>
              </p:cNvPr>
              <p:cNvSpPr/>
              <p:nvPr/>
            </p:nvSpPr>
            <p:spPr>
              <a:xfrm>
                <a:off x="5660137" y="2663879"/>
                <a:ext cx="3001924" cy="2899492"/>
              </a:xfrm>
              <a:prstGeom prst="rect">
                <a:avLst/>
              </a:prstGeom>
              <a:solidFill>
                <a:srgbClr val="003F48"/>
              </a:solidFill>
              <a:ln w="101600">
                <a:solidFill>
                  <a:srgbClr val="003F48"/>
                </a:solidFill>
                <a:extLst>
                  <a:ext uri="{C807C97D-BFC1-408E-A445-0C87EB9F89A2}">
                    <ask:lineSketchStyleProps xmlns:ask="http://schemas.microsoft.com/office/drawing/2018/sketchyshapes" sd="2435196524">
                      <a:custGeom>
                        <a:avLst/>
                        <a:gdLst>
                          <a:gd name="connsiteX0" fmla="*/ 0 w 2261260"/>
                          <a:gd name="connsiteY0" fmla="*/ 0 h 2092524"/>
                          <a:gd name="connsiteX1" fmla="*/ 610540 w 2261260"/>
                          <a:gd name="connsiteY1" fmla="*/ 0 h 2092524"/>
                          <a:gd name="connsiteX2" fmla="*/ 1108017 w 2261260"/>
                          <a:gd name="connsiteY2" fmla="*/ 0 h 2092524"/>
                          <a:gd name="connsiteX3" fmla="*/ 1650720 w 2261260"/>
                          <a:gd name="connsiteY3" fmla="*/ 0 h 2092524"/>
                          <a:gd name="connsiteX4" fmla="*/ 2261260 w 2261260"/>
                          <a:gd name="connsiteY4" fmla="*/ 0 h 2092524"/>
                          <a:gd name="connsiteX5" fmla="*/ 2261260 w 2261260"/>
                          <a:gd name="connsiteY5" fmla="*/ 718433 h 2092524"/>
                          <a:gd name="connsiteX6" fmla="*/ 2261260 w 2261260"/>
                          <a:gd name="connsiteY6" fmla="*/ 1353166 h 2092524"/>
                          <a:gd name="connsiteX7" fmla="*/ 2261260 w 2261260"/>
                          <a:gd name="connsiteY7" fmla="*/ 2092524 h 2092524"/>
                          <a:gd name="connsiteX8" fmla="*/ 1673332 w 2261260"/>
                          <a:gd name="connsiteY8" fmla="*/ 2092524 h 2092524"/>
                          <a:gd name="connsiteX9" fmla="*/ 1085405 w 2261260"/>
                          <a:gd name="connsiteY9" fmla="*/ 2092524 h 2092524"/>
                          <a:gd name="connsiteX10" fmla="*/ 565315 w 2261260"/>
                          <a:gd name="connsiteY10" fmla="*/ 2092524 h 2092524"/>
                          <a:gd name="connsiteX11" fmla="*/ 0 w 2261260"/>
                          <a:gd name="connsiteY11" fmla="*/ 2092524 h 2092524"/>
                          <a:gd name="connsiteX12" fmla="*/ 0 w 2261260"/>
                          <a:gd name="connsiteY12" fmla="*/ 1457792 h 2092524"/>
                          <a:gd name="connsiteX13" fmla="*/ 0 w 2261260"/>
                          <a:gd name="connsiteY13" fmla="*/ 823059 h 2092524"/>
                          <a:gd name="connsiteX14" fmla="*/ 0 w 2261260"/>
                          <a:gd name="connsiteY14" fmla="*/ 0 h 209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1260" h="2092524" fill="none" extrusionOk="0">
                            <a:moveTo>
                              <a:pt x="0" y="0"/>
                            </a:moveTo>
                            <a:cubicBezTo>
                              <a:pt x="225274" y="-2432"/>
                              <a:pt x="432804" y="20452"/>
                              <a:pt x="610540" y="0"/>
                            </a:cubicBezTo>
                            <a:cubicBezTo>
                              <a:pt x="788276" y="-20452"/>
                              <a:pt x="886667" y="-13594"/>
                              <a:pt x="1108017" y="0"/>
                            </a:cubicBezTo>
                            <a:cubicBezTo>
                              <a:pt x="1329367" y="13594"/>
                              <a:pt x="1539704" y="18128"/>
                              <a:pt x="1650720" y="0"/>
                            </a:cubicBezTo>
                            <a:cubicBezTo>
                              <a:pt x="1761736" y="-18128"/>
                              <a:pt x="2070022" y="-5924"/>
                              <a:pt x="2261260" y="0"/>
                            </a:cubicBezTo>
                            <a:cubicBezTo>
                              <a:pt x="2232264" y="263542"/>
                              <a:pt x="2237116" y="557619"/>
                              <a:pt x="2261260" y="718433"/>
                            </a:cubicBezTo>
                            <a:cubicBezTo>
                              <a:pt x="2285404" y="879247"/>
                              <a:pt x="2273440" y="1081825"/>
                              <a:pt x="2261260" y="1353166"/>
                            </a:cubicBezTo>
                            <a:cubicBezTo>
                              <a:pt x="2249080" y="1624507"/>
                              <a:pt x="2233933" y="1834126"/>
                              <a:pt x="2261260" y="2092524"/>
                            </a:cubicBezTo>
                            <a:cubicBezTo>
                              <a:pt x="1986278" y="2112739"/>
                              <a:pt x="1956428" y="2074358"/>
                              <a:pt x="1673332" y="2092524"/>
                            </a:cubicBezTo>
                            <a:cubicBezTo>
                              <a:pt x="1390236" y="2110690"/>
                              <a:pt x="1363875" y="2097424"/>
                              <a:pt x="1085405" y="2092524"/>
                            </a:cubicBezTo>
                            <a:cubicBezTo>
                              <a:pt x="806935" y="2087624"/>
                              <a:pt x="733498" y="2118446"/>
                              <a:pt x="565315" y="2092524"/>
                            </a:cubicBezTo>
                            <a:cubicBezTo>
                              <a:pt x="397132" y="2066603"/>
                              <a:pt x="240481" y="2113464"/>
                              <a:pt x="0" y="2092524"/>
                            </a:cubicBezTo>
                            <a:cubicBezTo>
                              <a:pt x="4241" y="1959615"/>
                              <a:pt x="14611" y="1628888"/>
                              <a:pt x="0" y="1457792"/>
                            </a:cubicBezTo>
                            <a:cubicBezTo>
                              <a:pt x="-14611" y="1286696"/>
                              <a:pt x="20215" y="1007167"/>
                              <a:pt x="0" y="823059"/>
                            </a:cubicBezTo>
                            <a:cubicBezTo>
                              <a:pt x="-20215" y="638951"/>
                              <a:pt x="38223" y="336314"/>
                              <a:pt x="0" y="0"/>
                            </a:cubicBezTo>
                            <a:close/>
                          </a:path>
                          <a:path w="2261260" h="2092524" stroke="0" extrusionOk="0">
                            <a:moveTo>
                              <a:pt x="0" y="0"/>
                            </a:moveTo>
                            <a:cubicBezTo>
                              <a:pt x="186210" y="-21035"/>
                              <a:pt x="385651" y="-28088"/>
                              <a:pt x="610540" y="0"/>
                            </a:cubicBezTo>
                            <a:cubicBezTo>
                              <a:pt x="835429" y="28088"/>
                              <a:pt x="903053" y="14700"/>
                              <a:pt x="1108017" y="0"/>
                            </a:cubicBezTo>
                            <a:cubicBezTo>
                              <a:pt x="1312981" y="-14700"/>
                              <a:pt x="1520779" y="23337"/>
                              <a:pt x="1628107" y="0"/>
                            </a:cubicBezTo>
                            <a:cubicBezTo>
                              <a:pt x="1735435" y="-23337"/>
                              <a:pt x="2040875" y="-15704"/>
                              <a:pt x="2261260" y="0"/>
                            </a:cubicBezTo>
                            <a:cubicBezTo>
                              <a:pt x="2226815" y="310248"/>
                              <a:pt x="2281778" y="535843"/>
                              <a:pt x="2261260" y="718433"/>
                            </a:cubicBezTo>
                            <a:cubicBezTo>
                              <a:pt x="2240742" y="901023"/>
                              <a:pt x="2290523" y="1127675"/>
                              <a:pt x="2261260" y="1436866"/>
                            </a:cubicBezTo>
                            <a:cubicBezTo>
                              <a:pt x="2231997" y="1746057"/>
                              <a:pt x="2293473" y="1933465"/>
                              <a:pt x="2261260" y="2092524"/>
                            </a:cubicBezTo>
                            <a:cubicBezTo>
                              <a:pt x="2091745" y="2112752"/>
                              <a:pt x="1952902" y="2095570"/>
                              <a:pt x="1650720" y="2092524"/>
                            </a:cubicBezTo>
                            <a:cubicBezTo>
                              <a:pt x="1348538" y="2089478"/>
                              <a:pt x="1320028" y="2106191"/>
                              <a:pt x="1130630" y="2092524"/>
                            </a:cubicBezTo>
                            <a:cubicBezTo>
                              <a:pt x="941232" y="2078858"/>
                              <a:pt x="742728" y="2091874"/>
                              <a:pt x="633153" y="2092524"/>
                            </a:cubicBezTo>
                            <a:cubicBezTo>
                              <a:pt x="523578" y="2093174"/>
                              <a:pt x="226374" y="2088881"/>
                              <a:pt x="0" y="2092524"/>
                            </a:cubicBezTo>
                            <a:cubicBezTo>
                              <a:pt x="-19151" y="1869278"/>
                              <a:pt x="-13691" y="1591142"/>
                              <a:pt x="0" y="1395016"/>
                            </a:cubicBezTo>
                            <a:cubicBezTo>
                              <a:pt x="13691" y="1198890"/>
                              <a:pt x="29448" y="860110"/>
                              <a:pt x="0" y="718433"/>
                            </a:cubicBezTo>
                            <a:cubicBezTo>
                              <a:pt x="-29448" y="576756"/>
                              <a:pt x="4382" y="19576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p>
            </p:txBody>
          </p:sp>
          <p:sp>
            <p:nvSpPr>
              <p:cNvPr id="11" name="Isosceles Triangle 10">
                <a:extLst>
                  <a:ext uri="{FF2B5EF4-FFF2-40B4-BE49-F238E27FC236}">
                    <a16:creationId xmlns:a16="http://schemas.microsoft.com/office/drawing/2014/main" id="{E21B3F25-283E-499B-BAED-1BA981DE84B7}"/>
                  </a:ext>
                </a:extLst>
              </p:cNvPr>
              <p:cNvSpPr/>
              <p:nvPr/>
            </p:nvSpPr>
            <p:spPr>
              <a:xfrm rot="10800000">
                <a:off x="8249520" y="5606795"/>
                <a:ext cx="249791" cy="306585"/>
              </a:xfrm>
              <a:prstGeom prst="triangle">
                <a:avLst>
                  <a:gd name="adj" fmla="val 100000"/>
                </a:avLst>
              </a:prstGeom>
              <a:solidFill>
                <a:srgbClr val="003F48"/>
              </a:solidFill>
              <a:ln>
                <a:solidFill>
                  <a:srgbClr val="00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93"/>
              </a:p>
            </p:txBody>
          </p:sp>
        </p:grpSp>
        <p:sp>
          <p:nvSpPr>
            <p:cNvPr id="12" name="TextBox 11">
              <a:extLst>
                <a:ext uri="{FF2B5EF4-FFF2-40B4-BE49-F238E27FC236}">
                  <a16:creationId xmlns:a16="http://schemas.microsoft.com/office/drawing/2014/main" id="{103D5328-44C0-4103-AE4C-F5F7629E1163}"/>
                </a:ext>
              </a:extLst>
            </p:cNvPr>
            <p:cNvSpPr txBox="1"/>
            <p:nvPr/>
          </p:nvSpPr>
          <p:spPr>
            <a:xfrm>
              <a:off x="1165719" y="2738163"/>
              <a:ext cx="2480130" cy="342663"/>
            </a:xfrm>
            <a:prstGeom prst="rect">
              <a:avLst/>
            </a:prstGeom>
            <a:noFill/>
          </p:spPr>
          <p:txBody>
            <a:bodyPr wrap="square" rtlCol="0">
              <a:spAutoFit/>
            </a:bodyPr>
            <a:lstStyle/>
            <a:p>
              <a:r>
                <a:rPr lang="en-GB" sz="593">
                  <a:solidFill>
                    <a:schemeClr val="bg1">
                      <a:lumMod val="95000"/>
                    </a:schemeClr>
                  </a:solidFill>
                  <a:latin typeface="Avenir LT Pro 65 Medium" panose="020B0603020203020204" pitchFamily="34" charset="0"/>
                </a:rPr>
                <a:t>Karl.Dixon@cvmpeople.com</a:t>
              </a:r>
            </a:p>
          </p:txBody>
        </p:sp>
        <p:pic>
          <p:nvPicPr>
            <p:cNvPr id="14" name="Graphic 13" descr="Email">
              <a:extLst>
                <a:ext uri="{FF2B5EF4-FFF2-40B4-BE49-F238E27FC236}">
                  <a16:creationId xmlns:a16="http://schemas.microsoft.com/office/drawing/2014/main" id="{2C48C9A4-E05B-476A-A1FC-BA3F83FD714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1513" y="2656987"/>
              <a:ext cx="439349" cy="439349"/>
            </a:xfrm>
            <a:prstGeom prst="rect">
              <a:avLst/>
            </a:prstGeom>
          </p:spPr>
        </p:pic>
        <p:pic>
          <p:nvPicPr>
            <p:cNvPr id="15" name="Graphic 14" descr="Marker">
              <a:extLst>
                <a:ext uri="{FF2B5EF4-FFF2-40B4-BE49-F238E27FC236}">
                  <a16:creationId xmlns:a16="http://schemas.microsoft.com/office/drawing/2014/main" id="{FA8DA942-C329-4B9C-BB67-41FB0453ECE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11513" y="4655937"/>
              <a:ext cx="439349" cy="439349"/>
            </a:xfrm>
            <a:prstGeom prst="rect">
              <a:avLst/>
            </a:prstGeom>
          </p:spPr>
        </p:pic>
        <p:pic>
          <p:nvPicPr>
            <p:cNvPr id="16" name="Graphic 15" descr="Smart Phone">
              <a:extLst>
                <a:ext uri="{FF2B5EF4-FFF2-40B4-BE49-F238E27FC236}">
                  <a16:creationId xmlns:a16="http://schemas.microsoft.com/office/drawing/2014/main" id="{78A34C92-73A1-453E-8CDF-08EC2DB5A83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711513" y="3381108"/>
              <a:ext cx="439349" cy="439349"/>
            </a:xfrm>
            <a:prstGeom prst="rect">
              <a:avLst/>
            </a:prstGeom>
          </p:spPr>
        </p:pic>
        <p:pic>
          <p:nvPicPr>
            <p:cNvPr id="17" name="Graphic 16" descr="Internet">
              <a:extLst>
                <a:ext uri="{FF2B5EF4-FFF2-40B4-BE49-F238E27FC236}">
                  <a16:creationId xmlns:a16="http://schemas.microsoft.com/office/drawing/2014/main" id="{010607C2-58D7-4FAD-AAF1-5DF13451F98C}"/>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11513" y="4044022"/>
              <a:ext cx="439349" cy="439349"/>
            </a:xfrm>
            <a:prstGeom prst="rect">
              <a:avLst/>
            </a:prstGeom>
          </p:spPr>
        </p:pic>
        <p:sp>
          <p:nvSpPr>
            <p:cNvPr id="18" name="TextBox 17">
              <a:extLst>
                <a:ext uri="{FF2B5EF4-FFF2-40B4-BE49-F238E27FC236}">
                  <a16:creationId xmlns:a16="http://schemas.microsoft.com/office/drawing/2014/main" id="{D32434FE-B404-4F20-9310-2E762284041F}"/>
                </a:ext>
              </a:extLst>
            </p:cNvPr>
            <p:cNvSpPr txBox="1"/>
            <p:nvPr/>
          </p:nvSpPr>
          <p:spPr>
            <a:xfrm>
              <a:off x="1165719" y="4125196"/>
              <a:ext cx="2480130" cy="342663"/>
            </a:xfrm>
            <a:prstGeom prst="rect">
              <a:avLst/>
            </a:prstGeom>
            <a:noFill/>
          </p:spPr>
          <p:txBody>
            <a:bodyPr wrap="square" rtlCol="0">
              <a:spAutoFit/>
            </a:bodyPr>
            <a:lstStyle/>
            <a:p>
              <a:r>
                <a:rPr lang="en-GB" sz="593">
                  <a:solidFill>
                    <a:schemeClr val="bg1">
                      <a:lumMod val="95000"/>
                    </a:schemeClr>
                  </a:solidFill>
                  <a:latin typeface="Avenir LT Pro 65 Medium" panose="020B0603020203020204" pitchFamily="34" charset="0"/>
                </a:rPr>
                <a:t>www.cvmpeople.com</a:t>
              </a:r>
            </a:p>
          </p:txBody>
        </p:sp>
        <p:sp>
          <p:nvSpPr>
            <p:cNvPr id="19" name="TextBox 18">
              <a:extLst>
                <a:ext uri="{FF2B5EF4-FFF2-40B4-BE49-F238E27FC236}">
                  <a16:creationId xmlns:a16="http://schemas.microsoft.com/office/drawing/2014/main" id="{6087AF0E-09DE-4DE8-8AFB-CB9D45196436}"/>
                </a:ext>
              </a:extLst>
            </p:cNvPr>
            <p:cNvSpPr txBox="1"/>
            <p:nvPr/>
          </p:nvSpPr>
          <p:spPr>
            <a:xfrm>
              <a:off x="1165719" y="3462282"/>
              <a:ext cx="2480130" cy="342663"/>
            </a:xfrm>
            <a:prstGeom prst="rect">
              <a:avLst/>
            </a:prstGeom>
            <a:noFill/>
          </p:spPr>
          <p:txBody>
            <a:bodyPr wrap="square" rtlCol="0">
              <a:spAutoFit/>
            </a:bodyPr>
            <a:lstStyle/>
            <a:p>
              <a:r>
                <a:rPr lang="en-GB" sz="593">
                  <a:solidFill>
                    <a:schemeClr val="bg1">
                      <a:lumMod val="95000"/>
                    </a:schemeClr>
                  </a:solidFill>
                  <a:latin typeface="Avenir LT Pro 65 Medium" panose="020B0603020203020204" pitchFamily="34" charset="0"/>
                </a:rPr>
                <a:t>0737 605 1175</a:t>
              </a:r>
            </a:p>
          </p:txBody>
        </p:sp>
        <p:sp>
          <p:nvSpPr>
            <p:cNvPr id="20" name="TextBox 19">
              <a:extLst>
                <a:ext uri="{FF2B5EF4-FFF2-40B4-BE49-F238E27FC236}">
                  <a16:creationId xmlns:a16="http://schemas.microsoft.com/office/drawing/2014/main" id="{6E03D407-5373-43D4-A826-0052252D15EE}"/>
                </a:ext>
              </a:extLst>
            </p:cNvPr>
            <p:cNvSpPr txBox="1"/>
            <p:nvPr/>
          </p:nvSpPr>
          <p:spPr>
            <a:xfrm>
              <a:off x="1165719" y="4634192"/>
              <a:ext cx="2480130" cy="683291"/>
            </a:xfrm>
            <a:prstGeom prst="rect">
              <a:avLst/>
            </a:prstGeom>
            <a:noFill/>
          </p:spPr>
          <p:txBody>
            <a:bodyPr wrap="square" rtlCol="0">
              <a:spAutoFit/>
            </a:bodyPr>
            <a:lstStyle/>
            <a:p>
              <a:r>
                <a:rPr lang="en-GB" sz="593">
                  <a:solidFill>
                    <a:schemeClr val="bg1">
                      <a:lumMod val="95000"/>
                    </a:schemeClr>
                  </a:solidFill>
                  <a:latin typeface="Avenir LT Pro 65 Medium" panose="020B0603020203020204" pitchFamily="34" charset="0"/>
                </a:rPr>
                <a:t>11 Basepoint Business Centre</a:t>
              </a:r>
            </a:p>
            <a:p>
              <a:r>
                <a:rPr lang="en-GB" sz="593" err="1">
                  <a:solidFill>
                    <a:schemeClr val="bg1">
                      <a:lumMod val="95000"/>
                    </a:schemeClr>
                  </a:solidFill>
                  <a:latin typeface="Avenir LT Pro 65 Medium" panose="020B0603020203020204" pitchFamily="34" charset="0"/>
                </a:rPr>
                <a:t>Stroudley</a:t>
              </a:r>
              <a:r>
                <a:rPr lang="en-GB" sz="593">
                  <a:solidFill>
                    <a:schemeClr val="bg1">
                      <a:lumMod val="95000"/>
                    </a:schemeClr>
                  </a:solidFill>
                  <a:latin typeface="Avenir LT Pro 65 Medium" panose="020B0603020203020204" pitchFamily="34" charset="0"/>
                </a:rPr>
                <a:t> Road, Basingstoke</a:t>
              </a:r>
            </a:p>
            <a:p>
              <a:r>
                <a:rPr lang="en-GB" sz="593">
                  <a:solidFill>
                    <a:schemeClr val="bg1">
                      <a:lumMod val="95000"/>
                    </a:schemeClr>
                  </a:solidFill>
                  <a:latin typeface="Avenir LT Pro 65 Medium" panose="020B0603020203020204" pitchFamily="34" charset="0"/>
                </a:rPr>
                <a:t>Hampshire, RG24 8UP</a:t>
              </a:r>
            </a:p>
          </p:txBody>
        </p:sp>
      </p:grpSp>
      <p:sp>
        <p:nvSpPr>
          <p:cNvPr id="4" name="Rectangle 3">
            <a:extLst>
              <a:ext uri="{FF2B5EF4-FFF2-40B4-BE49-F238E27FC236}">
                <a16:creationId xmlns:a16="http://schemas.microsoft.com/office/drawing/2014/main" id="{874F2F61-5BEE-96C6-BB91-E8E6FE8CED91}"/>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Tree>
    <p:extLst>
      <p:ext uri="{BB962C8B-B14F-4D97-AF65-F5344CB8AC3E}">
        <p14:creationId xmlns:p14="http://schemas.microsoft.com/office/powerpoint/2010/main" val="177893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7CE6E5-D2F5-3DF9-C928-67D2C6DAFCF1}"/>
              </a:ext>
            </a:extLst>
          </p:cNvPr>
          <p:cNvSpPr txBox="1">
            <a:spLocks/>
          </p:cNvSpPr>
          <p:nvPr/>
        </p:nvSpPr>
        <p:spPr>
          <a:xfrm>
            <a:off x="292863" y="333111"/>
            <a:ext cx="303799" cy="216840"/>
          </a:xfrm>
          <a:prstGeom prst="rect">
            <a:avLst/>
          </a:prstGeom>
        </p:spPr>
        <p:txBody>
          <a:bodyPr vert="horz" lIns="54304" tIns="27153" rIns="54304" bIns="27153" rtlCol="0" anchor="ctr"/>
          <a:lstStyle>
            <a:defPPr>
              <a:defRPr lang="en-US"/>
            </a:defPPr>
            <a:lvl1pPr algn="r">
              <a:defRPr sz="600" b="1">
                <a:latin typeface="Avenir Next LT Pro" panose="020B05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AAF318D0-7A32-4883-B264-F6C453FE3576}" type="slidenum">
              <a:rPr lang="en-GB" sz="754">
                <a:latin typeface="Avenir LT Pro 65 Medium" panose="020B0603020203020204" pitchFamily="34" charset="0"/>
              </a:rPr>
              <a:pPr algn="l"/>
              <a:t>8</a:t>
            </a:fld>
            <a:endParaRPr lang="en-GB" sz="754">
              <a:latin typeface="Avenir LT Pro 65 Medium" panose="020B0603020203020204" pitchFamily="34" charset="0"/>
            </a:endParaRPr>
          </a:p>
        </p:txBody>
      </p:sp>
      <p:sp>
        <p:nvSpPr>
          <p:cNvPr id="7" name="TextBox 6">
            <a:extLst>
              <a:ext uri="{FF2B5EF4-FFF2-40B4-BE49-F238E27FC236}">
                <a16:creationId xmlns:a16="http://schemas.microsoft.com/office/drawing/2014/main" id="{F90A751B-51CA-7C63-2D8C-37EC3FF966FF}"/>
              </a:ext>
            </a:extLst>
          </p:cNvPr>
          <p:cNvSpPr txBox="1"/>
          <p:nvPr/>
        </p:nvSpPr>
        <p:spPr>
          <a:xfrm>
            <a:off x="436513" y="346954"/>
            <a:ext cx="2491778" cy="189154"/>
          </a:xfrm>
          <a:prstGeom prst="rect">
            <a:avLst/>
          </a:prstGeom>
          <a:noFill/>
        </p:spPr>
        <p:txBody>
          <a:bodyPr wrap="square" rtlCol="0" anchor="ctr">
            <a:spAutoFit/>
          </a:bodyPr>
          <a:lstStyle>
            <a:defPPr>
              <a:defRPr lang="en-US"/>
            </a:defPPr>
            <a:lvl1pPr algn="r">
              <a:tabLst>
                <a:tab pos="1058383" algn="l"/>
              </a:tabLst>
              <a:defRPr sz="500">
                <a:latin typeface="Avenir Next LT Pro Light" panose="020B0304020202020204" pitchFamily="34" charset="0"/>
              </a:defRPr>
            </a:lvl1pPr>
          </a:lstStyle>
          <a:p>
            <a:pPr algn="l"/>
            <a:r>
              <a:rPr lang="en-GB" sz="629" dirty="0"/>
              <a:t>Customer Management Tools Pocketbook</a:t>
            </a:r>
          </a:p>
        </p:txBody>
      </p:sp>
      <p:sp>
        <p:nvSpPr>
          <p:cNvPr id="12" name="Title 1">
            <a:extLst>
              <a:ext uri="{FF2B5EF4-FFF2-40B4-BE49-F238E27FC236}">
                <a16:creationId xmlns:a16="http://schemas.microsoft.com/office/drawing/2014/main" id="{0331B639-165D-9833-0B1F-018684D03BA0}"/>
              </a:ext>
            </a:extLst>
          </p:cNvPr>
          <p:cNvSpPr txBox="1">
            <a:spLocks/>
          </p:cNvSpPr>
          <p:nvPr/>
        </p:nvSpPr>
        <p:spPr>
          <a:xfrm>
            <a:off x="340028" y="779070"/>
            <a:ext cx="4612497" cy="277178"/>
          </a:xfrm>
          <a:prstGeom prst="rect">
            <a:avLst/>
          </a:prstGeom>
          <a:noFill/>
        </p:spPr>
        <p:txBody>
          <a:bodyPr vert="horz" wrap="square" lIns="0" tIns="27153" rIns="54304" bIns="27153" rtlCol="0" anchor="ctr">
            <a:noAutofit/>
          </a:bodyPr>
          <a:lstStyle>
            <a:lvl1pPr defTabSz="914400">
              <a:lnSpc>
                <a:spcPct val="90000"/>
              </a:lnSpc>
              <a:spcBef>
                <a:spcPct val="0"/>
              </a:spcBef>
              <a:buNone/>
              <a:defRPr lang="en-GB" sz="2000" b="1">
                <a:solidFill>
                  <a:schemeClr val="bg1"/>
                </a:solidFill>
                <a:effectLst/>
                <a:latin typeface="Avenir Next LT Pro" panose="020B0504020202020204" pitchFamily="34" charset="0"/>
              </a:defRPr>
            </a:lvl1pPr>
          </a:lstStyle>
          <a:p>
            <a:r>
              <a:rPr lang="en-GB" sz="1188" dirty="0">
                <a:solidFill>
                  <a:srgbClr val="003F48"/>
                </a:solidFill>
                <a:latin typeface="Avenir LT Pro 65 Medium" panose="020B0603020203020204" pitchFamily="34" charset="0"/>
              </a:rPr>
              <a:t>THE DISCONNECT</a:t>
            </a:r>
          </a:p>
        </p:txBody>
      </p:sp>
      <p:pic>
        <p:nvPicPr>
          <p:cNvPr id="2" name="Picture 1">
            <a:extLst>
              <a:ext uri="{FF2B5EF4-FFF2-40B4-BE49-F238E27FC236}">
                <a16:creationId xmlns:a16="http://schemas.microsoft.com/office/drawing/2014/main" id="{49657CD2-D548-6B71-080F-B0A7328B19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0029" y="4007759"/>
            <a:ext cx="513264" cy="134110"/>
          </a:xfrm>
          <a:prstGeom prst="rect">
            <a:avLst/>
          </a:prstGeom>
        </p:spPr>
      </p:pic>
      <p:cxnSp>
        <p:nvCxnSpPr>
          <p:cNvPr id="5" name="Straight Connector 4">
            <a:extLst>
              <a:ext uri="{FF2B5EF4-FFF2-40B4-BE49-F238E27FC236}">
                <a16:creationId xmlns:a16="http://schemas.microsoft.com/office/drawing/2014/main" id="{73AD3930-C6E4-BF96-A0B0-072C82039A04}"/>
              </a:ext>
            </a:extLst>
          </p:cNvPr>
          <p:cNvCxnSpPr>
            <a:cxnSpLocks/>
          </p:cNvCxnSpPr>
          <p:nvPr/>
        </p:nvCxnSpPr>
        <p:spPr>
          <a:xfrm flipH="1">
            <a:off x="340030" y="533604"/>
            <a:ext cx="5531381"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07379B1-E1F6-2CF6-B919-B1C51BB2C911}"/>
              </a:ext>
            </a:extLst>
          </p:cNvPr>
          <p:cNvSpPr/>
          <p:nvPr/>
        </p:nvSpPr>
        <p:spPr>
          <a:xfrm>
            <a:off x="6295574"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sp>
        <p:nvSpPr>
          <p:cNvPr id="55" name="Freeform: Shape 54">
            <a:extLst>
              <a:ext uri="{FF2B5EF4-FFF2-40B4-BE49-F238E27FC236}">
                <a16:creationId xmlns:a16="http://schemas.microsoft.com/office/drawing/2014/main" id="{22431E67-2D18-FCF4-79FF-AD4C1593FFD9}"/>
              </a:ext>
            </a:extLst>
          </p:cNvPr>
          <p:cNvSpPr/>
          <p:nvPr/>
        </p:nvSpPr>
        <p:spPr>
          <a:xfrm>
            <a:off x="339681" y="1354295"/>
            <a:ext cx="5469458" cy="1945253"/>
          </a:xfrm>
          <a:custGeom>
            <a:avLst/>
            <a:gdLst>
              <a:gd name="connsiteX0" fmla="*/ 0 w 5469458"/>
              <a:gd name="connsiteY0" fmla="*/ 0 h 1706453"/>
              <a:gd name="connsiteX1" fmla="*/ 5453337 w 5469458"/>
              <a:gd name="connsiteY1" fmla="*/ 0 h 1706453"/>
              <a:gd name="connsiteX2" fmla="*/ 5307379 w 5469458"/>
              <a:gd name="connsiteY2" fmla="*/ 163266 h 1706453"/>
              <a:gd name="connsiteX3" fmla="*/ 5446811 w 5469458"/>
              <a:gd name="connsiteY3" fmla="*/ 715586 h 1706453"/>
              <a:gd name="connsiteX4" fmla="*/ 5337995 w 5469458"/>
              <a:gd name="connsiteY4" fmla="*/ 849584 h 1706453"/>
              <a:gd name="connsiteX5" fmla="*/ 5469458 w 5469458"/>
              <a:gd name="connsiteY5" fmla="*/ 1375806 h 1706453"/>
              <a:gd name="connsiteX6" fmla="*/ 5380680 w 5469458"/>
              <a:gd name="connsiteY6" fmla="*/ 1467415 h 1706453"/>
              <a:gd name="connsiteX7" fmla="*/ 5443385 w 5469458"/>
              <a:gd name="connsiteY7" fmla="*/ 1706453 h 1706453"/>
              <a:gd name="connsiteX8" fmla="*/ 0 w 5469458"/>
              <a:gd name="connsiteY8" fmla="*/ 1706453 h 170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9458" h="1706453">
                <a:moveTo>
                  <a:pt x="0" y="0"/>
                </a:moveTo>
                <a:lnTo>
                  <a:pt x="5453337" y="0"/>
                </a:lnTo>
                <a:lnTo>
                  <a:pt x="5307379" y="163266"/>
                </a:lnTo>
                <a:lnTo>
                  <a:pt x="5446811" y="715586"/>
                </a:lnTo>
                <a:lnTo>
                  <a:pt x="5337995" y="849584"/>
                </a:lnTo>
                <a:lnTo>
                  <a:pt x="5469458" y="1375806"/>
                </a:lnTo>
                <a:lnTo>
                  <a:pt x="5380680" y="1467415"/>
                </a:lnTo>
                <a:lnTo>
                  <a:pt x="5443385" y="1706453"/>
                </a:lnTo>
                <a:lnTo>
                  <a:pt x="0" y="1706453"/>
                </a:lnTo>
                <a:close/>
              </a:path>
            </a:pathLst>
          </a:custGeom>
          <a:solidFill>
            <a:srgbClr val="003F48">
              <a:alpha val="20000"/>
            </a:srgbClr>
          </a:solidFill>
        </p:spPr>
        <p:txBody>
          <a:bodyPr wrap="square">
            <a:noAutofit/>
          </a:bodyPr>
          <a:lstStyle/>
          <a:p>
            <a:r>
              <a:rPr lang="en-GB" sz="900" b="1" dirty="0">
                <a:solidFill>
                  <a:srgbClr val="003F48"/>
                </a:solidFill>
                <a:latin typeface="Century Gothic" panose="020B0502020202020204" pitchFamily="34" charset="0"/>
              </a:rPr>
              <a:t>What you see…</a:t>
            </a:r>
          </a:p>
        </p:txBody>
      </p:sp>
      <p:pic>
        <p:nvPicPr>
          <p:cNvPr id="38" name="Graphic 37" descr="Email with solid fill">
            <a:extLst>
              <a:ext uri="{FF2B5EF4-FFF2-40B4-BE49-F238E27FC236}">
                <a16:creationId xmlns:a16="http://schemas.microsoft.com/office/drawing/2014/main" id="{60351FD3-6B0F-6E05-D69E-C6D52D26A7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19240" y="1764459"/>
            <a:ext cx="316828" cy="316828"/>
          </a:xfrm>
          <a:prstGeom prst="rect">
            <a:avLst/>
          </a:prstGeom>
        </p:spPr>
      </p:pic>
      <p:pic>
        <p:nvPicPr>
          <p:cNvPr id="39" name="Graphic 38" descr="Register">
            <a:extLst>
              <a:ext uri="{FF2B5EF4-FFF2-40B4-BE49-F238E27FC236}">
                <a16:creationId xmlns:a16="http://schemas.microsoft.com/office/drawing/2014/main" id="{5A382CA6-904E-C22A-E05A-C02698F04F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11760" y="1764459"/>
            <a:ext cx="316828" cy="316828"/>
          </a:xfrm>
          <a:prstGeom prst="rect">
            <a:avLst/>
          </a:prstGeom>
        </p:spPr>
      </p:pic>
      <p:pic>
        <p:nvPicPr>
          <p:cNvPr id="41" name="Graphic 40" descr="Internet">
            <a:extLst>
              <a:ext uri="{FF2B5EF4-FFF2-40B4-BE49-F238E27FC236}">
                <a16:creationId xmlns:a16="http://schemas.microsoft.com/office/drawing/2014/main" id="{F7830171-236E-CE7A-79C6-DE76C31E9D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18647" y="1764459"/>
            <a:ext cx="316828" cy="316828"/>
          </a:xfrm>
          <a:prstGeom prst="rect">
            <a:avLst/>
          </a:prstGeom>
        </p:spPr>
      </p:pic>
      <p:sp>
        <p:nvSpPr>
          <p:cNvPr id="46" name="TextBox 45">
            <a:extLst>
              <a:ext uri="{FF2B5EF4-FFF2-40B4-BE49-F238E27FC236}">
                <a16:creationId xmlns:a16="http://schemas.microsoft.com/office/drawing/2014/main" id="{0B52DCB8-3BB0-B929-B7D9-BB9C7D11C841}"/>
              </a:ext>
            </a:extLst>
          </p:cNvPr>
          <p:cNvSpPr txBox="1"/>
          <p:nvPr/>
        </p:nvSpPr>
        <p:spPr>
          <a:xfrm>
            <a:off x="526574" y="2069351"/>
            <a:ext cx="702161" cy="336725"/>
          </a:xfrm>
          <a:prstGeom prst="rect">
            <a:avLst/>
          </a:prstGeom>
          <a:noFill/>
        </p:spPr>
        <p:txBody>
          <a:bodyPr wrap="square" lIns="0" rIns="0" rtlCol="0">
            <a:noAutofit/>
          </a:bodyPr>
          <a:lstStyle/>
          <a:p>
            <a:pPr algn="ctr">
              <a:lnSpc>
                <a:spcPct val="90000"/>
              </a:lnSpc>
            </a:pPr>
            <a:r>
              <a:rPr lang="en-GB" sz="800" dirty="0">
                <a:latin typeface="Avenir LT Pro 65 Medium" panose="020B0603020203020204" pitchFamily="34" charset="0"/>
              </a:rPr>
              <a:t>Marketing automation</a:t>
            </a:r>
          </a:p>
        </p:txBody>
      </p:sp>
      <p:sp>
        <p:nvSpPr>
          <p:cNvPr id="47" name="TextBox 46">
            <a:extLst>
              <a:ext uri="{FF2B5EF4-FFF2-40B4-BE49-F238E27FC236}">
                <a16:creationId xmlns:a16="http://schemas.microsoft.com/office/drawing/2014/main" id="{CD118FDE-FB9D-953F-1974-985F56E99320}"/>
              </a:ext>
            </a:extLst>
          </p:cNvPr>
          <p:cNvSpPr txBox="1"/>
          <p:nvPr/>
        </p:nvSpPr>
        <p:spPr>
          <a:xfrm>
            <a:off x="4123589" y="2069351"/>
            <a:ext cx="702161" cy="336725"/>
          </a:xfrm>
          <a:prstGeom prst="rect">
            <a:avLst/>
          </a:prstGeom>
          <a:noFill/>
        </p:spPr>
        <p:txBody>
          <a:bodyPr wrap="square" lIns="0" rIns="0" rtlCol="0">
            <a:noAutofit/>
          </a:bodyPr>
          <a:lstStyle/>
          <a:p>
            <a:pPr algn="ctr">
              <a:lnSpc>
                <a:spcPct val="90000"/>
              </a:lnSpc>
            </a:pPr>
            <a:r>
              <a:rPr lang="en-GB" sz="800" dirty="0">
                <a:latin typeface="Avenir LT Pro 65 Medium" panose="020B0603020203020204" pitchFamily="34" charset="0"/>
              </a:rPr>
              <a:t>Retail </a:t>
            </a:r>
            <a:r>
              <a:rPr lang="en-GB" sz="800" dirty="0" err="1">
                <a:latin typeface="Avenir LT Pro 65 Medium" panose="020B0603020203020204" pitchFamily="34" charset="0"/>
              </a:rPr>
              <a:t>PoS</a:t>
            </a:r>
            <a:r>
              <a:rPr lang="en-GB" sz="800" dirty="0">
                <a:latin typeface="Avenir LT Pro 65 Medium" panose="020B0603020203020204" pitchFamily="34" charset="0"/>
              </a:rPr>
              <a:t> system</a:t>
            </a:r>
          </a:p>
        </p:txBody>
      </p:sp>
      <p:sp>
        <p:nvSpPr>
          <p:cNvPr id="48" name="TextBox 47">
            <a:extLst>
              <a:ext uri="{FF2B5EF4-FFF2-40B4-BE49-F238E27FC236}">
                <a16:creationId xmlns:a16="http://schemas.microsoft.com/office/drawing/2014/main" id="{F1281F59-28B3-51BE-953A-AF02E332FA85}"/>
              </a:ext>
            </a:extLst>
          </p:cNvPr>
          <p:cNvSpPr txBox="1"/>
          <p:nvPr/>
        </p:nvSpPr>
        <p:spPr>
          <a:xfrm>
            <a:off x="1721485" y="2069351"/>
            <a:ext cx="702161" cy="336725"/>
          </a:xfrm>
          <a:prstGeom prst="rect">
            <a:avLst/>
          </a:prstGeom>
          <a:noFill/>
        </p:spPr>
        <p:txBody>
          <a:bodyPr wrap="square" lIns="0" rIns="0" rtlCol="0">
            <a:noAutofit/>
          </a:bodyPr>
          <a:lstStyle/>
          <a:p>
            <a:pPr algn="ctr">
              <a:lnSpc>
                <a:spcPct val="90000"/>
              </a:lnSpc>
            </a:pPr>
            <a:r>
              <a:rPr lang="en-GB" sz="800" dirty="0">
                <a:latin typeface="Avenir LT Pro 65 Medium" panose="020B0603020203020204" pitchFamily="34" charset="0"/>
              </a:rPr>
              <a:t>Digital platforms</a:t>
            </a:r>
          </a:p>
        </p:txBody>
      </p:sp>
      <p:sp>
        <p:nvSpPr>
          <p:cNvPr id="50" name="TextBox 49">
            <a:extLst>
              <a:ext uri="{FF2B5EF4-FFF2-40B4-BE49-F238E27FC236}">
                <a16:creationId xmlns:a16="http://schemas.microsoft.com/office/drawing/2014/main" id="{EAF90F13-CDC3-E09F-B0CB-DFECA1EBBCE0}"/>
              </a:ext>
            </a:extLst>
          </p:cNvPr>
          <p:cNvSpPr txBox="1"/>
          <p:nvPr/>
        </p:nvSpPr>
        <p:spPr>
          <a:xfrm>
            <a:off x="3508875" y="2069351"/>
            <a:ext cx="702161" cy="336725"/>
          </a:xfrm>
          <a:prstGeom prst="rect">
            <a:avLst/>
          </a:prstGeom>
          <a:noFill/>
        </p:spPr>
        <p:txBody>
          <a:bodyPr wrap="square" lIns="0" rIns="0" rtlCol="0">
            <a:noAutofit/>
          </a:bodyPr>
          <a:lstStyle/>
          <a:p>
            <a:pPr algn="ctr">
              <a:lnSpc>
                <a:spcPct val="90000"/>
              </a:lnSpc>
            </a:pPr>
            <a:r>
              <a:rPr lang="en-GB" sz="800" dirty="0">
                <a:latin typeface="Avenir LT Pro 65 Medium" panose="020B0603020203020204" pitchFamily="34" charset="0"/>
              </a:rPr>
              <a:t>Product engines</a:t>
            </a:r>
          </a:p>
        </p:txBody>
      </p:sp>
      <p:pic>
        <p:nvPicPr>
          <p:cNvPr id="63" name="Graphic 62" descr="Truck with solid fill">
            <a:extLst>
              <a:ext uri="{FF2B5EF4-FFF2-40B4-BE49-F238E27FC236}">
                <a16:creationId xmlns:a16="http://schemas.microsoft.com/office/drawing/2014/main" id="{70B11D76-53AC-42CD-3B21-759B33B38F2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526696" y="1764459"/>
            <a:ext cx="316828" cy="316828"/>
          </a:xfrm>
          <a:prstGeom prst="rect">
            <a:avLst/>
          </a:prstGeom>
        </p:spPr>
      </p:pic>
      <p:sp>
        <p:nvSpPr>
          <p:cNvPr id="64" name="TextBox 63">
            <a:extLst>
              <a:ext uri="{FF2B5EF4-FFF2-40B4-BE49-F238E27FC236}">
                <a16:creationId xmlns:a16="http://schemas.microsoft.com/office/drawing/2014/main" id="{BD18EC81-C5BF-FACA-EC8F-C3EE97F197B2}"/>
              </a:ext>
            </a:extLst>
          </p:cNvPr>
          <p:cNvSpPr txBox="1"/>
          <p:nvPr/>
        </p:nvSpPr>
        <p:spPr>
          <a:xfrm>
            <a:off x="2334029" y="2069351"/>
            <a:ext cx="702161" cy="336725"/>
          </a:xfrm>
          <a:prstGeom prst="rect">
            <a:avLst/>
          </a:prstGeom>
          <a:noFill/>
        </p:spPr>
        <p:txBody>
          <a:bodyPr wrap="square" lIns="0" rIns="0" rtlCol="0">
            <a:noAutofit/>
          </a:bodyPr>
          <a:lstStyle/>
          <a:p>
            <a:pPr algn="ctr">
              <a:lnSpc>
                <a:spcPct val="90000"/>
              </a:lnSpc>
            </a:pPr>
            <a:r>
              <a:rPr lang="en-GB" sz="800" dirty="0">
                <a:latin typeface="Avenir LT Pro 65 Medium" panose="020B0603020203020204" pitchFamily="34" charset="0"/>
              </a:rPr>
              <a:t>Fulfilment systems</a:t>
            </a:r>
          </a:p>
        </p:txBody>
      </p:sp>
      <p:pic>
        <p:nvPicPr>
          <p:cNvPr id="70" name="Graphic 69" descr="Server with solid fill">
            <a:extLst>
              <a:ext uri="{FF2B5EF4-FFF2-40B4-BE49-F238E27FC236}">
                <a16:creationId xmlns:a16="http://schemas.microsoft.com/office/drawing/2014/main" id="{6EA668F8-5B5A-331D-CBA4-DC8C6E5A0E9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3118156" y="1764459"/>
            <a:ext cx="316828" cy="316828"/>
          </a:xfrm>
          <a:prstGeom prst="rect">
            <a:avLst/>
          </a:prstGeom>
        </p:spPr>
      </p:pic>
      <p:sp>
        <p:nvSpPr>
          <p:cNvPr id="71" name="TextBox 70">
            <a:extLst>
              <a:ext uri="{FF2B5EF4-FFF2-40B4-BE49-F238E27FC236}">
                <a16:creationId xmlns:a16="http://schemas.microsoft.com/office/drawing/2014/main" id="{BBEFBC1E-9ADC-37C7-C89F-A11AFEA08349}"/>
              </a:ext>
            </a:extLst>
          </p:cNvPr>
          <p:cNvSpPr txBox="1"/>
          <p:nvPr/>
        </p:nvSpPr>
        <p:spPr>
          <a:xfrm>
            <a:off x="2929985" y="2069351"/>
            <a:ext cx="702161" cy="336725"/>
          </a:xfrm>
          <a:prstGeom prst="rect">
            <a:avLst/>
          </a:prstGeom>
          <a:noFill/>
        </p:spPr>
        <p:txBody>
          <a:bodyPr wrap="square" lIns="0" rIns="0" rtlCol="0">
            <a:noAutofit/>
          </a:bodyPr>
          <a:lstStyle/>
          <a:p>
            <a:pPr algn="ctr">
              <a:lnSpc>
                <a:spcPct val="90000"/>
              </a:lnSpc>
            </a:pPr>
            <a:r>
              <a:rPr lang="en-GB" sz="800" dirty="0">
                <a:latin typeface="Avenir LT Pro 65 Medium" panose="020B0603020203020204" pitchFamily="34" charset="0"/>
              </a:rPr>
              <a:t>Data</a:t>
            </a:r>
            <a:br>
              <a:rPr lang="en-GB" sz="800" dirty="0">
                <a:latin typeface="Avenir LT Pro 65 Medium" panose="020B0603020203020204" pitchFamily="34" charset="0"/>
              </a:rPr>
            </a:br>
            <a:r>
              <a:rPr lang="en-GB" sz="800" dirty="0">
                <a:latin typeface="Avenir LT Pro 65 Medium" panose="020B0603020203020204" pitchFamily="34" charset="0"/>
              </a:rPr>
              <a:t>systems</a:t>
            </a:r>
          </a:p>
        </p:txBody>
      </p:sp>
      <p:pic>
        <p:nvPicPr>
          <p:cNvPr id="72" name="Graphic 71" descr="Box with solid fill">
            <a:extLst>
              <a:ext uri="{FF2B5EF4-FFF2-40B4-BE49-F238E27FC236}">
                <a16:creationId xmlns:a16="http://schemas.microsoft.com/office/drawing/2014/main" id="{4DEC611A-0343-DA42-D40D-2AA3E6172D8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3666245" y="1732990"/>
            <a:ext cx="379766" cy="379766"/>
          </a:xfrm>
          <a:prstGeom prst="rect">
            <a:avLst/>
          </a:prstGeom>
        </p:spPr>
      </p:pic>
      <p:sp>
        <p:nvSpPr>
          <p:cNvPr id="73" name="TextBox 72">
            <a:extLst>
              <a:ext uri="{FF2B5EF4-FFF2-40B4-BE49-F238E27FC236}">
                <a16:creationId xmlns:a16="http://schemas.microsoft.com/office/drawing/2014/main" id="{0FF7E4C3-DEED-F170-943D-485037356A35}"/>
              </a:ext>
            </a:extLst>
          </p:cNvPr>
          <p:cNvSpPr txBox="1"/>
          <p:nvPr/>
        </p:nvSpPr>
        <p:spPr>
          <a:xfrm>
            <a:off x="4770465" y="2069351"/>
            <a:ext cx="702161" cy="336725"/>
          </a:xfrm>
          <a:prstGeom prst="rect">
            <a:avLst/>
          </a:prstGeom>
          <a:noFill/>
        </p:spPr>
        <p:txBody>
          <a:bodyPr wrap="square" lIns="0" rIns="0" rtlCol="0">
            <a:noAutofit/>
          </a:bodyPr>
          <a:lstStyle/>
          <a:p>
            <a:pPr algn="ctr">
              <a:lnSpc>
                <a:spcPct val="90000"/>
              </a:lnSpc>
            </a:pPr>
            <a:r>
              <a:rPr lang="en-GB" sz="800" dirty="0">
                <a:latin typeface="Avenir LT Pro 65 Medium" panose="020B0603020203020204" pitchFamily="34" charset="0"/>
              </a:rPr>
              <a:t>Inventory system</a:t>
            </a:r>
          </a:p>
        </p:txBody>
      </p:sp>
      <p:pic>
        <p:nvPicPr>
          <p:cNvPr id="15" name="Graphic 14" descr="Call center">
            <a:extLst>
              <a:ext uri="{FF2B5EF4-FFF2-40B4-BE49-F238E27FC236}">
                <a16:creationId xmlns:a16="http://schemas.microsoft.com/office/drawing/2014/main" id="{FCC1EE3A-CBD1-43EC-0FF8-648DCAE0B29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336070" y="1764459"/>
            <a:ext cx="316828" cy="316828"/>
          </a:xfrm>
          <a:prstGeom prst="rect">
            <a:avLst/>
          </a:prstGeom>
        </p:spPr>
      </p:pic>
      <p:sp>
        <p:nvSpPr>
          <p:cNvPr id="16" name="TextBox 15">
            <a:extLst>
              <a:ext uri="{FF2B5EF4-FFF2-40B4-BE49-F238E27FC236}">
                <a16:creationId xmlns:a16="http://schemas.microsoft.com/office/drawing/2014/main" id="{E9182B56-F0F2-46AD-F126-288026AA2973}"/>
              </a:ext>
            </a:extLst>
          </p:cNvPr>
          <p:cNvSpPr txBox="1"/>
          <p:nvPr/>
        </p:nvSpPr>
        <p:spPr>
          <a:xfrm>
            <a:off x="1143403" y="2069351"/>
            <a:ext cx="702161" cy="336725"/>
          </a:xfrm>
          <a:prstGeom prst="rect">
            <a:avLst/>
          </a:prstGeom>
          <a:noFill/>
        </p:spPr>
        <p:txBody>
          <a:bodyPr wrap="square" lIns="0" rIns="0" rtlCol="0">
            <a:noAutofit/>
          </a:bodyPr>
          <a:lstStyle/>
          <a:p>
            <a:pPr algn="ctr">
              <a:lnSpc>
                <a:spcPct val="90000"/>
              </a:lnSpc>
            </a:pPr>
            <a:r>
              <a:rPr lang="en-GB" sz="800" dirty="0">
                <a:latin typeface="Avenir LT Pro 65 Medium" panose="020B0603020203020204" pitchFamily="34" charset="0"/>
              </a:rPr>
              <a:t>Service</a:t>
            </a:r>
            <a:br>
              <a:rPr lang="en-GB" sz="800" dirty="0">
                <a:latin typeface="Avenir LT Pro 65 Medium" panose="020B0603020203020204" pitchFamily="34" charset="0"/>
              </a:rPr>
            </a:br>
            <a:r>
              <a:rPr lang="en-GB" sz="800" dirty="0">
                <a:latin typeface="Avenir LT Pro 65 Medium" panose="020B0603020203020204" pitchFamily="34" charset="0"/>
              </a:rPr>
              <a:t>CRM</a:t>
            </a:r>
          </a:p>
        </p:txBody>
      </p:sp>
      <p:pic>
        <p:nvPicPr>
          <p:cNvPr id="18" name="Graphic 17" descr="Presentation with bar chart">
            <a:extLst>
              <a:ext uri="{FF2B5EF4-FFF2-40B4-BE49-F238E27FC236}">
                <a16:creationId xmlns:a16="http://schemas.microsoft.com/office/drawing/2014/main" id="{7303F285-19B7-93B1-55D0-A12FA381F44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19240" y="2466387"/>
            <a:ext cx="316828" cy="316828"/>
          </a:xfrm>
          <a:prstGeom prst="rect">
            <a:avLst/>
          </a:prstGeom>
        </p:spPr>
      </p:pic>
      <p:pic>
        <p:nvPicPr>
          <p:cNvPr id="19" name="Graphic 18" descr="Clipboard Partially Checked with solid fill">
            <a:extLst>
              <a:ext uri="{FF2B5EF4-FFF2-40B4-BE49-F238E27FC236}">
                <a16:creationId xmlns:a16="http://schemas.microsoft.com/office/drawing/2014/main" id="{E66853B3-72E8-AF15-2656-F046721A55C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4311760" y="2466387"/>
            <a:ext cx="316828" cy="316828"/>
          </a:xfrm>
          <a:prstGeom prst="rect">
            <a:avLst/>
          </a:prstGeom>
        </p:spPr>
      </p:pic>
      <p:pic>
        <p:nvPicPr>
          <p:cNvPr id="20" name="Graphic 19" descr="Venn diagram with solid fill">
            <a:extLst>
              <a:ext uri="{FF2B5EF4-FFF2-40B4-BE49-F238E27FC236}">
                <a16:creationId xmlns:a16="http://schemas.microsoft.com/office/drawing/2014/main" id="{B6C7531A-2330-1569-A29F-A9F6C04F4B7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1918647" y="2466387"/>
            <a:ext cx="316828" cy="316828"/>
          </a:xfrm>
          <a:prstGeom prst="rect">
            <a:avLst/>
          </a:prstGeom>
        </p:spPr>
      </p:pic>
      <p:pic>
        <p:nvPicPr>
          <p:cNvPr id="21" name="Graphic 20" descr="Customer review with solid fill">
            <a:extLst>
              <a:ext uri="{FF2B5EF4-FFF2-40B4-BE49-F238E27FC236}">
                <a16:creationId xmlns:a16="http://schemas.microsoft.com/office/drawing/2014/main" id="{BD6C3435-7656-DC07-7C39-8E4380EAFDD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3692551" y="2466387"/>
            <a:ext cx="316828" cy="316828"/>
          </a:xfrm>
          <a:prstGeom prst="rect">
            <a:avLst/>
          </a:prstGeom>
        </p:spPr>
      </p:pic>
      <p:sp>
        <p:nvSpPr>
          <p:cNvPr id="22" name="TextBox 21">
            <a:extLst>
              <a:ext uri="{FF2B5EF4-FFF2-40B4-BE49-F238E27FC236}">
                <a16:creationId xmlns:a16="http://schemas.microsoft.com/office/drawing/2014/main" id="{DCA9313D-275C-A9C3-2BF3-BD68C517CADB}"/>
              </a:ext>
            </a:extLst>
          </p:cNvPr>
          <p:cNvSpPr txBox="1"/>
          <p:nvPr/>
        </p:nvSpPr>
        <p:spPr>
          <a:xfrm>
            <a:off x="526574" y="2775761"/>
            <a:ext cx="702161" cy="336725"/>
          </a:xfrm>
          <a:prstGeom prst="rect">
            <a:avLst/>
          </a:prstGeom>
          <a:noFill/>
        </p:spPr>
        <p:txBody>
          <a:bodyPr wrap="square" lIns="0" rIns="0" rtlCol="0">
            <a:noAutofit/>
          </a:bodyPr>
          <a:lstStyle/>
          <a:p>
            <a:pPr algn="ctr">
              <a:lnSpc>
                <a:spcPct val="90000"/>
              </a:lnSpc>
            </a:pPr>
            <a:r>
              <a:rPr lang="en-GB" sz="800" dirty="0">
                <a:latin typeface="Avenir LT Pro 65 Medium" panose="020B0603020203020204" pitchFamily="34" charset="0"/>
              </a:rPr>
              <a:t>Business Intelligence</a:t>
            </a:r>
          </a:p>
        </p:txBody>
      </p:sp>
      <p:sp>
        <p:nvSpPr>
          <p:cNvPr id="23" name="TextBox 22">
            <a:extLst>
              <a:ext uri="{FF2B5EF4-FFF2-40B4-BE49-F238E27FC236}">
                <a16:creationId xmlns:a16="http://schemas.microsoft.com/office/drawing/2014/main" id="{37138FC9-EC9A-6816-7B65-E6FB9205D764}"/>
              </a:ext>
            </a:extLst>
          </p:cNvPr>
          <p:cNvSpPr txBox="1"/>
          <p:nvPr/>
        </p:nvSpPr>
        <p:spPr>
          <a:xfrm>
            <a:off x="4123589" y="2775761"/>
            <a:ext cx="702161" cy="336725"/>
          </a:xfrm>
          <a:prstGeom prst="rect">
            <a:avLst/>
          </a:prstGeom>
          <a:noFill/>
        </p:spPr>
        <p:txBody>
          <a:bodyPr wrap="square" lIns="0" rIns="0" rtlCol="0">
            <a:noAutofit/>
          </a:bodyPr>
          <a:lstStyle/>
          <a:p>
            <a:pPr algn="ctr">
              <a:lnSpc>
                <a:spcPct val="90000"/>
              </a:lnSpc>
            </a:pPr>
            <a:r>
              <a:rPr lang="en-GB" sz="800" dirty="0">
                <a:latin typeface="Avenir LT Pro 65 Medium" panose="020B0603020203020204" pitchFamily="34" charset="0"/>
              </a:rPr>
              <a:t>Quality systems</a:t>
            </a:r>
          </a:p>
        </p:txBody>
      </p:sp>
      <p:sp>
        <p:nvSpPr>
          <p:cNvPr id="24" name="TextBox 23">
            <a:extLst>
              <a:ext uri="{FF2B5EF4-FFF2-40B4-BE49-F238E27FC236}">
                <a16:creationId xmlns:a16="http://schemas.microsoft.com/office/drawing/2014/main" id="{1435B755-F2D7-E808-E14F-6079E5026087}"/>
              </a:ext>
            </a:extLst>
          </p:cNvPr>
          <p:cNvSpPr txBox="1"/>
          <p:nvPr/>
        </p:nvSpPr>
        <p:spPr>
          <a:xfrm>
            <a:off x="1721485" y="2775761"/>
            <a:ext cx="702161" cy="336725"/>
          </a:xfrm>
          <a:prstGeom prst="rect">
            <a:avLst/>
          </a:prstGeom>
          <a:noFill/>
        </p:spPr>
        <p:txBody>
          <a:bodyPr wrap="square" lIns="0" rIns="0" rtlCol="0">
            <a:noAutofit/>
          </a:bodyPr>
          <a:lstStyle/>
          <a:p>
            <a:pPr algn="ctr">
              <a:lnSpc>
                <a:spcPct val="90000"/>
              </a:lnSpc>
            </a:pPr>
            <a:r>
              <a:rPr lang="en-GB" sz="800" dirty="0">
                <a:latin typeface="Avenir LT Pro 65 Medium" panose="020B0603020203020204" pitchFamily="34" charset="0"/>
              </a:rPr>
              <a:t>Analytical</a:t>
            </a:r>
            <a:br>
              <a:rPr lang="en-GB" sz="800" dirty="0">
                <a:latin typeface="Avenir LT Pro 65 Medium" panose="020B0603020203020204" pitchFamily="34" charset="0"/>
              </a:rPr>
            </a:br>
            <a:r>
              <a:rPr lang="en-GB" sz="800" dirty="0">
                <a:latin typeface="Avenir LT Pro 65 Medium" panose="020B0603020203020204" pitchFamily="34" charset="0"/>
              </a:rPr>
              <a:t>tools</a:t>
            </a:r>
          </a:p>
        </p:txBody>
      </p:sp>
      <p:sp>
        <p:nvSpPr>
          <p:cNvPr id="25" name="TextBox 24">
            <a:extLst>
              <a:ext uri="{FF2B5EF4-FFF2-40B4-BE49-F238E27FC236}">
                <a16:creationId xmlns:a16="http://schemas.microsoft.com/office/drawing/2014/main" id="{D8F87D72-4E24-1584-6078-DAF6BD594F55}"/>
              </a:ext>
            </a:extLst>
          </p:cNvPr>
          <p:cNvSpPr txBox="1"/>
          <p:nvPr/>
        </p:nvSpPr>
        <p:spPr>
          <a:xfrm>
            <a:off x="3508875" y="2775761"/>
            <a:ext cx="702161" cy="336725"/>
          </a:xfrm>
          <a:prstGeom prst="rect">
            <a:avLst/>
          </a:prstGeom>
          <a:noFill/>
        </p:spPr>
        <p:txBody>
          <a:bodyPr wrap="square" lIns="0" rIns="0" rtlCol="0">
            <a:noAutofit/>
          </a:bodyPr>
          <a:lstStyle/>
          <a:p>
            <a:pPr algn="ctr">
              <a:lnSpc>
                <a:spcPct val="90000"/>
              </a:lnSpc>
            </a:pPr>
            <a:r>
              <a:rPr lang="en-GB" sz="800" dirty="0">
                <a:latin typeface="Avenir LT Pro 65 Medium" panose="020B0603020203020204" pitchFamily="34" charset="0"/>
              </a:rPr>
              <a:t>Workflow system</a:t>
            </a:r>
          </a:p>
        </p:txBody>
      </p:sp>
      <p:pic>
        <p:nvPicPr>
          <p:cNvPr id="26" name="Graphic 25" descr="Bank with solid fill">
            <a:extLst>
              <a:ext uri="{FF2B5EF4-FFF2-40B4-BE49-F238E27FC236}">
                <a16:creationId xmlns:a16="http://schemas.microsoft.com/office/drawing/2014/main" id="{7F0BFF97-E95D-7943-2929-887E0DD299B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2526696" y="2466387"/>
            <a:ext cx="316828" cy="316828"/>
          </a:xfrm>
          <a:prstGeom prst="rect">
            <a:avLst/>
          </a:prstGeom>
        </p:spPr>
      </p:pic>
      <p:sp>
        <p:nvSpPr>
          <p:cNvPr id="27" name="TextBox 26">
            <a:extLst>
              <a:ext uri="{FF2B5EF4-FFF2-40B4-BE49-F238E27FC236}">
                <a16:creationId xmlns:a16="http://schemas.microsoft.com/office/drawing/2014/main" id="{4B5BCB36-8860-D0F9-F37C-A84E225DD811}"/>
              </a:ext>
            </a:extLst>
          </p:cNvPr>
          <p:cNvSpPr txBox="1"/>
          <p:nvPr/>
        </p:nvSpPr>
        <p:spPr>
          <a:xfrm>
            <a:off x="2334029" y="2775761"/>
            <a:ext cx="702161" cy="336725"/>
          </a:xfrm>
          <a:prstGeom prst="rect">
            <a:avLst/>
          </a:prstGeom>
          <a:noFill/>
        </p:spPr>
        <p:txBody>
          <a:bodyPr wrap="square" lIns="0" rIns="0" rtlCol="0">
            <a:noAutofit/>
          </a:bodyPr>
          <a:lstStyle/>
          <a:p>
            <a:pPr algn="ctr">
              <a:lnSpc>
                <a:spcPct val="90000"/>
              </a:lnSpc>
            </a:pPr>
            <a:r>
              <a:rPr lang="en-GB" sz="800" dirty="0">
                <a:latin typeface="Avenir LT Pro 65 Medium" panose="020B0603020203020204" pitchFamily="34" charset="0"/>
              </a:rPr>
              <a:t>Finance systems</a:t>
            </a:r>
          </a:p>
        </p:txBody>
      </p:sp>
      <p:pic>
        <p:nvPicPr>
          <p:cNvPr id="28" name="Graphic 27" descr="Computer with solid fill">
            <a:extLst>
              <a:ext uri="{FF2B5EF4-FFF2-40B4-BE49-F238E27FC236}">
                <a16:creationId xmlns:a16="http://schemas.microsoft.com/office/drawing/2014/main" id="{037F1F71-81BC-3E31-3D9C-01506E339530}"/>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a:off x="3118156" y="2466387"/>
            <a:ext cx="316828" cy="316828"/>
          </a:xfrm>
          <a:prstGeom prst="rect">
            <a:avLst/>
          </a:prstGeom>
        </p:spPr>
      </p:pic>
      <p:sp>
        <p:nvSpPr>
          <p:cNvPr id="29" name="TextBox 28">
            <a:extLst>
              <a:ext uri="{FF2B5EF4-FFF2-40B4-BE49-F238E27FC236}">
                <a16:creationId xmlns:a16="http://schemas.microsoft.com/office/drawing/2014/main" id="{1FB663D3-4860-03CD-AC2F-55794184368D}"/>
              </a:ext>
            </a:extLst>
          </p:cNvPr>
          <p:cNvSpPr txBox="1"/>
          <p:nvPr/>
        </p:nvSpPr>
        <p:spPr>
          <a:xfrm>
            <a:off x="2929985" y="2775761"/>
            <a:ext cx="702161" cy="336725"/>
          </a:xfrm>
          <a:prstGeom prst="rect">
            <a:avLst/>
          </a:prstGeom>
          <a:noFill/>
        </p:spPr>
        <p:txBody>
          <a:bodyPr wrap="square" lIns="0" rIns="0" rtlCol="0">
            <a:noAutofit/>
          </a:bodyPr>
          <a:lstStyle/>
          <a:p>
            <a:pPr algn="ctr">
              <a:lnSpc>
                <a:spcPct val="90000"/>
              </a:lnSpc>
            </a:pPr>
            <a:r>
              <a:rPr lang="en-GB" sz="800" dirty="0">
                <a:latin typeface="Avenir LT Pro 65 Medium" panose="020B0603020203020204" pitchFamily="34" charset="0"/>
              </a:rPr>
              <a:t>Desktop</a:t>
            </a:r>
            <a:br>
              <a:rPr lang="en-GB" sz="800" dirty="0">
                <a:latin typeface="Avenir LT Pro 65 Medium" panose="020B0603020203020204" pitchFamily="34" charset="0"/>
              </a:rPr>
            </a:br>
            <a:r>
              <a:rPr lang="en-GB" sz="800" dirty="0">
                <a:latin typeface="Avenir LT Pro 65 Medium" panose="020B0603020203020204" pitchFamily="34" charset="0"/>
              </a:rPr>
              <a:t>tools</a:t>
            </a:r>
          </a:p>
        </p:txBody>
      </p:sp>
      <p:pic>
        <p:nvPicPr>
          <p:cNvPr id="30" name="Graphic 29" descr="Desk with solid fill">
            <a:extLst>
              <a:ext uri="{FF2B5EF4-FFF2-40B4-BE49-F238E27FC236}">
                <a16:creationId xmlns:a16="http://schemas.microsoft.com/office/drawing/2014/main" id="{2AD8D557-52C4-69C6-E4BA-141EEFFE0BF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p:blipFill>
        <p:spPr>
          <a:xfrm>
            <a:off x="4931662" y="2434918"/>
            <a:ext cx="379766" cy="379766"/>
          </a:xfrm>
          <a:prstGeom prst="rect">
            <a:avLst/>
          </a:prstGeom>
        </p:spPr>
      </p:pic>
      <p:sp>
        <p:nvSpPr>
          <p:cNvPr id="31" name="TextBox 30">
            <a:extLst>
              <a:ext uri="{FF2B5EF4-FFF2-40B4-BE49-F238E27FC236}">
                <a16:creationId xmlns:a16="http://schemas.microsoft.com/office/drawing/2014/main" id="{8AC52AC3-3674-CFD6-C6FC-BD091F47444D}"/>
              </a:ext>
            </a:extLst>
          </p:cNvPr>
          <p:cNvSpPr txBox="1"/>
          <p:nvPr/>
        </p:nvSpPr>
        <p:spPr>
          <a:xfrm>
            <a:off x="4770465" y="2775761"/>
            <a:ext cx="702161" cy="336725"/>
          </a:xfrm>
          <a:prstGeom prst="rect">
            <a:avLst/>
          </a:prstGeom>
          <a:noFill/>
        </p:spPr>
        <p:txBody>
          <a:bodyPr wrap="square" lIns="0" rIns="0" rtlCol="0">
            <a:noAutofit/>
          </a:bodyPr>
          <a:lstStyle/>
          <a:p>
            <a:pPr algn="ctr">
              <a:lnSpc>
                <a:spcPct val="90000"/>
              </a:lnSpc>
            </a:pPr>
            <a:r>
              <a:rPr lang="en-GB" sz="800" dirty="0">
                <a:latin typeface="Avenir LT Pro 65 Medium" panose="020B0603020203020204" pitchFamily="34" charset="0"/>
              </a:rPr>
              <a:t>People etc</a:t>
            </a:r>
          </a:p>
        </p:txBody>
      </p:sp>
      <p:pic>
        <p:nvPicPr>
          <p:cNvPr id="32" name="Graphic 31" descr="Smart Phone with solid fill">
            <a:extLst>
              <a:ext uri="{FF2B5EF4-FFF2-40B4-BE49-F238E27FC236}">
                <a16:creationId xmlns:a16="http://schemas.microsoft.com/office/drawing/2014/main" id="{7ABE1D84-0EDF-2F68-4E74-FE872F439FA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p:blipFill>
        <p:spPr>
          <a:xfrm>
            <a:off x="1336070" y="2466387"/>
            <a:ext cx="316828" cy="316828"/>
          </a:xfrm>
          <a:prstGeom prst="rect">
            <a:avLst/>
          </a:prstGeom>
        </p:spPr>
      </p:pic>
      <p:sp>
        <p:nvSpPr>
          <p:cNvPr id="33" name="TextBox 32">
            <a:extLst>
              <a:ext uri="{FF2B5EF4-FFF2-40B4-BE49-F238E27FC236}">
                <a16:creationId xmlns:a16="http://schemas.microsoft.com/office/drawing/2014/main" id="{0DA5F58F-A7C3-7EC9-208C-CBE5EF76B406}"/>
              </a:ext>
            </a:extLst>
          </p:cNvPr>
          <p:cNvSpPr txBox="1"/>
          <p:nvPr/>
        </p:nvSpPr>
        <p:spPr>
          <a:xfrm>
            <a:off x="1143403" y="2775761"/>
            <a:ext cx="702161" cy="336725"/>
          </a:xfrm>
          <a:prstGeom prst="rect">
            <a:avLst/>
          </a:prstGeom>
          <a:noFill/>
        </p:spPr>
        <p:txBody>
          <a:bodyPr wrap="square" lIns="0" rIns="0" rtlCol="0">
            <a:noAutofit/>
          </a:bodyPr>
          <a:lstStyle/>
          <a:p>
            <a:pPr algn="ctr">
              <a:lnSpc>
                <a:spcPct val="90000"/>
              </a:lnSpc>
            </a:pPr>
            <a:r>
              <a:rPr lang="en-GB" sz="800" dirty="0">
                <a:latin typeface="Avenir LT Pro 65 Medium" panose="020B0603020203020204" pitchFamily="34" charset="0"/>
              </a:rPr>
              <a:t>Sales</a:t>
            </a:r>
            <a:br>
              <a:rPr lang="en-GB" sz="800" dirty="0">
                <a:latin typeface="Avenir LT Pro 65 Medium" panose="020B0603020203020204" pitchFamily="34" charset="0"/>
              </a:rPr>
            </a:br>
            <a:r>
              <a:rPr lang="en-GB" sz="800" dirty="0">
                <a:latin typeface="Avenir LT Pro 65 Medium" panose="020B0603020203020204" pitchFamily="34" charset="0"/>
              </a:rPr>
              <a:t>CRM</a:t>
            </a:r>
          </a:p>
        </p:txBody>
      </p:sp>
      <p:pic>
        <p:nvPicPr>
          <p:cNvPr id="34" name="Graphic 33" descr="Search Inventory with solid fill">
            <a:extLst>
              <a:ext uri="{FF2B5EF4-FFF2-40B4-BE49-F238E27FC236}">
                <a16:creationId xmlns:a16="http://schemas.microsoft.com/office/drawing/2014/main" id="{6F4DA2CC-93B0-2C8C-6693-A573F4DFA7AD}"/>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p:blipFill>
        <p:spPr>
          <a:xfrm>
            <a:off x="4967627" y="1764459"/>
            <a:ext cx="316828" cy="316828"/>
          </a:xfrm>
          <a:prstGeom prst="rect">
            <a:avLst/>
          </a:prstGeom>
        </p:spPr>
      </p:pic>
    </p:spTree>
    <p:extLst>
      <p:ext uri="{BB962C8B-B14F-4D97-AF65-F5344CB8AC3E}">
        <p14:creationId xmlns:p14="http://schemas.microsoft.com/office/powerpoint/2010/main" val="799922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7709900-BDC3-BE73-A533-077EE0309CC3}"/>
              </a:ext>
            </a:extLst>
          </p:cNvPr>
          <p:cNvSpPr/>
          <p:nvPr/>
        </p:nvSpPr>
        <p:spPr>
          <a:xfrm>
            <a:off x="475916" y="1338438"/>
            <a:ext cx="2136743" cy="1977637"/>
          </a:xfrm>
          <a:custGeom>
            <a:avLst/>
            <a:gdLst>
              <a:gd name="connsiteX0" fmla="*/ 248507 w 2136743"/>
              <a:gd name="connsiteY0" fmla="*/ 0 h 1706453"/>
              <a:gd name="connsiteX1" fmla="*/ 2136743 w 2136743"/>
              <a:gd name="connsiteY1" fmla="*/ 0 h 1706453"/>
              <a:gd name="connsiteX2" fmla="*/ 2136743 w 2136743"/>
              <a:gd name="connsiteY2" fmla="*/ 1706453 h 1706453"/>
              <a:gd name="connsiteX3" fmla="*/ 248507 w 2136743"/>
              <a:gd name="connsiteY3" fmla="*/ 1706453 h 1706453"/>
              <a:gd name="connsiteX4" fmla="*/ 248507 w 2136743"/>
              <a:gd name="connsiteY4" fmla="*/ 1705846 h 1706453"/>
              <a:gd name="connsiteX5" fmla="*/ 127436 w 2136743"/>
              <a:gd name="connsiteY5" fmla="*/ 1705247 h 1706453"/>
              <a:gd name="connsiteX6" fmla="*/ 73300 w 2136743"/>
              <a:gd name="connsiteY6" fmla="*/ 1481800 h 1706453"/>
              <a:gd name="connsiteX7" fmla="*/ 162078 w 2136743"/>
              <a:gd name="connsiteY7" fmla="*/ 1390191 h 1706453"/>
              <a:gd name="connsiteX8" fmla="*/ 30614 w 2136743"/>
              <a:gd name="connsiteY8" fmla="*/ 863969 h 1706453"/>
              <a:gd name="connsiteX9" fmla="*/ 139431 w 2136743"/>
              <a:gd name="connsiteY9" fmla="*/ 729972 h 1706453"/>
              <a:gd name="connsiteX10" fmla="*/ 0 w 2136743"/>
              <a:gd name="connsiteY10" fmla="*/ 177651 h 1706453"/>
              <a:gd name="connsiteX11" fmla="*/ 178531 w 2136743"/>
              <a:gd name="connsiteY11" fmla="*/ 1641 h 1706453"/>
              <a:gd name="connsiteX12" fmla="*/ 248507 w 2136743"/>
              <a:gd name="connsiteY12" fmla="*/ 1400 h 170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36743" h="1706453">
                <a:moveTo>
                  <a:pt x="248507" y="0"/>
                </a:moveTo>
                <a:lnTo>
                  <a:pt x="2136743" y="0"/>
                </a:lnTo>
                <a:lnTo>
                  <a:pt x="2136743" y="1706453"/>
                </a:lnTo>
                <a:lnTo>
                  <a:pt x="248507" y="1706453"/>
                </a:lnTo>
                <a:lnTo>
                  <a:pt x="248507" y="1705846"/>
                </a:lnTo>
                <a:lnTo>
                  <a:pt x="127436" y="1705247"/>
                </a:lnTo>
                <a:lnTo>
                  <a:pt x="73300" y="1481800"/>
                </a:lnTo>
                <a:lnTo>
                  <a:pt x="162078" y="1390191"/>
                </a:lnTo>
                <a:lnTo>
                  <a:pt x="30614" y="863969"/>
                </a:lnTo>
                <a:lnTo>
                  <a:pt x="139431" y="729972"/>
                </a:lnTo>
                <a:lnTo>
                  <a:pt x="0" y="177651"/>
                </a:lnTo>
                <a:lnTo>
                  <a:pt x="178531" y="1641"/>
                </a:lnTo>
                <a:lnTo>
                  <a:pt x="248507" y="1400"/>
                </a:lnTo>
                <a:close/>
              </a:path>
            </a:pathLst>
          </a:custGeom>
          <a:solidFill>
            <a:srgbClr val="003F48">
              <a:alpha val="20000"/>
            </a:srgbClr>
          </a:solidFill>
        </p:spPr>
        <p:txBody>
          <a:bodyPr wrap="square">
            <a:noAutofit/>
          </a:bodyPr>
          <a:lstStyle/>
          <a:p>
            <a:pPr algn="ctr"/>
            <a:r>
              <a:rPr lang="en-GB" sz="900" b="1" dirty="0">
                <a:solidFill>
                  <a:srgbClr val="003F48"/>
                </a:solidFill>
                <a:latin typeface="Century Gothic" panose="020B0502020202020204" pitchFamily="34" charset="0"/>
              </a:rPr>
              <a:t>What your customers see…</a:t>
            </a:r>
          </a:p>
        </p:txBody>
      </p:sp>
      <p:sp>
        <p:nvSpPr>
          <p:cNvPr id="17" name="TextBox 16">
            <a:extLst>
              <a:ext uri="{FF2B5EF4-FFF2-40B4-BE49-F238E27FC236}">
                <a16:creationId xmlns:a16="http://schemas.microsoft.com/office/drawing/2014/main" id="{0E511F54-1C27-0F61-B9E4-E6FF5C2618D4}"/>
              </a:ext>
            </a:extLst>
          </p:cNvPr>
          <p:cNvSpPr txBox="1"/>
          <p:nvPr/>
        </p:nvSpPr>
        <p:spPr>
          <a:xfrm>
            <a:off x="3323673" y="348983"/>
            <a:ext cx="2491778" cy="189154"/>
          </a:xfrm>
          <a:prstGeom prst="rect">
            <a:avLst/>
          </a:prstGeom>
          <a:noFill/>
        </p:spPr>
        <p:txBody>
          <a:bodyPr wrap="square" rtlCol="0" anchor="ctr">
            <a:spAutoFit/>
          </a:bodyPr>
          <a:lstStyle/>
          <a:p>
            <a:pPr algn="r">
              <a:tabLst>
                <a:tab pos="1330387" algn="l"/>
              </a:tabLst>
            </a:pPr>
            <a:r>
              <a:rPr lang="en-GB" sz="629" dirty="0">
                <a:latin typeface="Avenir Next LT Pro Light" panose="020B0304020202020204" pitchFamily="34" charset="0"/>
              </a:rPr>
              <a:t>Customer Management Tools Pocketbook</a:t>
            </a:r>
          </a:p>
        </p:txBody>
      </p:sp>
      <p:sp>
        <p:nvSpPr>
          <p:cNvPr id="18" name="Slide Number Placeholder 5">
            <a:extLst>
              <a:ext uri="{FF2B5EF4-FFF2-40B4-BE49-F238E27FC236}">
                <a16:creationId xmlns:a16="http://schemas.microsoft.com/office/drawing/2014/main" id="{E90CBFCE-28DB-BCC1-0AA8-693251A212D7}"/>
              </a:ext>
            </a:extLst>
          </p:cNvPr>
          <p:cNvSpPr txBox="1">
            <a:spLocks/>
          </p:cNvSpPr>
          <p:nvPr/>
        </p:nvSpPr>
        <p:spPr>
          <a:xfrm>
            <a:off x="5678078" y="335140"/>
            <a:ext cx="303799" cy="216840"/>
          </a:xfrm>
          <a:prstGeom prst="rect">
            <a:avLst/>
          </a:prstGeom>
        </p:spPr>
        <p:txBody>
          <a:bodyPr vert="horz" lIns="54304" tIns="27153" rIns="54304" bIns="27153" rtlCol="0" anchor="ctr"/>
          <a:lstStyle>
            <a:defPPr>
              <a:defRPr lang="en-US"/>
            </a:defPPr>
            <a:lvl1pPr marL="0" algn="r" defTabSz="457200" rtl="0" eaLnBrk="1" latinLnBrk="0" hangingPunct="1">
              <a:defRPr sz="450" kern="1200">
                <a:solidFill>
                  <a:schemeClr val="bg1">
                    <a:lumMod val="85000"/>
                  </a:schemeClr>
                </a:solidFill>
                <a:latin typeface="Avenir Next LT Pro Light" panose="020B03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F318D0-7A32-4883-B264-F6C453FE3576}" type="slidenum">
              <a:rPr lang="en-GB" sz="754" b="1">
                <a:solidFill>
                  <a:schemeClr val="tx1"/>
                </a:solidFill>
                <a:latin typeface="Avenir LT Pro 65 Medium" panose="020B0603020203020204" pitchFamily="34" charset="0"/>
              </a:rPr>
              <a:pPr/>
              <a:t>9</a:t>
            </a:fld>
            <a:endParaRPr lang="en-GB" sz="754" b="1">
              <a:solidFill>
                <a:schemeClr val="tx1"/>
              </a:solidFill>
              <a:latin typeface="Avenir LT Pro 65 Medium" panose="020B0603020203020204" pitchFamily="34" charset="0"/>
            </a:endParaRPr>
          </a:p>
        </p:txBody>
      </p:sp>
      <p:pic>
        <p:nvPicPr>
          <p:cNvPr id="19" name="Picture 18">
            <a:extLst>
              <a:ext uri="{FF2B5EF4-FFF2-40B4-BE49-F238E27FC236}">
                <a16:creationId xmlns:a16="http://schemas.microsoft.com/office/drawing/2014/main" id="{52634179-295F-320E-87DC-1A40190509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1446" y="4002749"/>
            <a:ext cx="513264" cy="134110"/>
          </a:xfrm>
          <a:prstGeom prst="rect">
            <a:avLst/>
          </a:prstGeom>
        </p:spPr>
      </p:pic>
      <p:cxnSp>
        <p:nvCxnSpPr>
          <p:cNvPr id="20" name="Straight Connector 19">
            <a:extLst>
              <a:ext uri="{FF2B5EF4-FFF2-40B4-BE49-F238E27FC236}">
                <a16:creationId xmlns:a16="http://schemas.microsoft.com/office/drawing/2014/main" id="{EF0AB580-6FEE-C22E-CCCA-1E670EE6F20F}"/>
              </a:ext>
            </a:extLst>
          </p:cNvPr>
          <p:cNvCxnSpPr>
            <a:cxnSpLocks/>
          </p:cNvCxnSpPr>
          <p:nvPr/>
        </p:nvCxnSpPr>
        <p:spPr>
          <a:xfrm flipH="1">
            <a:off x="475916" y="533604"/>
            <a:ext cx="5456337" cy="0"/>
          </a:xfrm>
          <a:prstGeom prst="line">
            <a:avLst/>
          </a:prstGeom>
          <a:ln>
            <a:solidFill>
              <a:srgbClr val="003F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4A9CEB-0E2C-EC10-6DB2-36C2FD6B0437}"/>
              </a:ext>
            </a:extLst>
          </p:cNvPr>
          <p:cNvSpPr/>
          <p:nvPr/>
        </p:nvSpPr>
        <p:spPr>
          <a:xfrm>
            <a:off x="0" y="0"/>
            <a:ext cx="40140" cy="4500000"/>
          </a:xfrm>
          <a:prstGeom prst="rect">
            <a:avLst/>
          </a:prstGeom>
          <a:solidFill>
            <a:srgbClr val="00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8"/>
          </a:p>
        </p:txBody>
      </p:sp>
      <p:grpSp>
        <p:nvGrpSpPr>
          <p:cNvPr id="2" name="Group 1">
            <a:extLst>
              <a:ext uri="{FF2B5EF4-FFF2-40B4-BE49-F238E27FC236}">
                <a16:creationId xmlns:a16="http://schemas.microsoft.com/office/drawing/2014/main" id="{EA6EBC1C-A3E9-635F-5CD5-3AF1FEF5C3B3}"/>
              </a:ext>
            </a:extLst>
          </p:cNvPr>
          <p:cNvGrpSpPr/>
          <p:nvPr/>
        </p:nvGrpSpPr>
        <p:grpSpPr>
          <a:xfrm>
            <a:off x="819829" y="1782470"/>
            <a:ext cx="1590534" cy="1184520"/>
            <a:chOff x="819829" y="1782470"/>
            <a:chExt cx="1590534" cy="1184520"/>
          </a:xfrm>
        </p:grpSpPr>
        <p:pic>
          <p:nvPicPr>
            <p:cNvPr id="5" name="Graphic 4" descr="Building">
              <a:extLst>
                <a:ext uri="{FF2B5EF4-FFF2-40B4-BE49-F238E27FC236}">
                  <a16:creationId xmlns:a16="http://schemas.microsoft.com/office/drawing/2014/main" id="{5B8B2742-8444-FB04-8BA8-CE35B4600A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829" y="1782470"/>
              <a:ext cx="1184520" cy="1184520"/>
            </a:xfrm>
            <a:prstGeom prst="rect">
              <a:avLst/>
            </a:prstGeom>
          </p:spPr>
        </p:pic>
        <p:sp>
          <p:nvSpPr>
            <p:cNvPr id="6" name="TextBox 5">
              <a:extLst>
                <a:ext uri="{FF2B5EF4-FFF2-40B4-BE49-F238E27FC236}">
                  <a16:creationId xmlns:a16="http://schemas.microsoft.com/office/drawing/2014/main" id="{1FE39A37-EF44-5E18-39AC-2BC86626E99E}"/>
                </a:ext>
              </a:extLst>
            </p:cNvPr>
            <p:cNvSpPr txBox="1"/>
            <p:nvPr/>
          </p:nvSpPr>
          <p:spPr>
            <a:xfrm>
              <a:off x="1818287" y="2648823"/>
              <a:ext cx="592076" cy="195814"/>
            </a:xfrm>
            <a:prstGeom prst="rect">
              <a:avLst/>
            </a:prstGeom>
            <a:solidFill>
              <a:srgbClr val="003F48"/>
            </a:solidFill>
          </p:spPr>
          <p:txBody>
            <a:bodyPr wrap="none" lIns="36000" tIns="36000" rIns="36000" bIns="36000" rtlCol="0">
              <a:spAutoFit/>
            </a:bodyPr>
            <a:lstStyle/>
            <a:p>
              <a:r>
                <a:rPr lang="en-GB" sz="800" b="1" dirty="0">
                  <a:solidFill>
                    <a:schemeClr val="bg1"/>
                  </a:solidFill>
                  <a:latin typeface="Avenir LT Pro 65 Medium" panose="020B0603020203020204" pitchFamily="34" charset="0"/>
                </a:rPr>
                <a:t>One Brand</a:t>
              </a:r>
              <a:endParaRPr lang="en-GB" sz="800" dirty="0">
                <a:solidFill>
                  <a:schemeClr val="bg1"/>
                </a:solidFill>
                <a:latin typeface="Avenir LT Pro 65 Medium" panose="020B0603020203020204" pitchFamily="34" charset="0"/>
              </a:endParaRPr>
            </a:p>
          </p:txBody>
        </p:sp>
        <p:cxnSp>
          <p:nvCxnSpPr>
            <p:cNvPr id="7" name="Straight Connector 6">
              <a:extLst>
                <a:ext uri="{FF2B5EF4-FFF2-40B4-BE49-F238E27FC236}">
                  <a16:creationId xmlns:a16="http://schemas.microsoft.com/office/drawing/2014/main" id="{F6B7B74A-42BA-711B-480B-BA69A6A003A3}"/>
                </a:ext>
              </a:extLst>
            </p:cNvPr>
            <p:cNvCxnSpPr>
              <a:cxnSpLocks/>
            </p:cNvCxnSpPr>
            <p:nvPr/>
          </p:nvCxnSpPr>
          <p:spPr>
            <a:xfrm>
              <a:off x="1853936" y="2821425"/>
              <a:ext cx="0" cy="76490"/>
            </a:xfrm>
            <a:prstGeom prst="line">
              <a:avLst/>
            </a:prstGeom>
            <a:ln w="19050">
              <a:solidFill>
                <a:srgbClr val="003F4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88FF673-660A-0CE2-A0B3-D8CBFCA06A1D}"/>
                </a:ext>
              </a:extLst>
            </p:cNvPr>
            <p:cNvCxnSpPr>
              <a:cxnSpLocks/>
            </p:cNvCxnSpPr>
            <p:nvPr/>
          </p:nvCxnSpPr>
          <p:spPr>
            <a:xfrm>
              <a:off x="2379450" y="2821425"/>
              <a:ext cx="0" cy="76490"/>
            </a:xfrm>
            <a:prstGeom prst="line">
              <a:avLst/>
            </a:prstGeom>
            <a:ln w="19050">
              <a:solidFill>
                <a:srgbClr val="003F4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EAF757F-031E-C98E-62DF-1143CA3280F6}"/>
                </a:ext>
              </a:extLst>
            </p:cNvPr>
            <p:cNvCxnSpPr>
              <a:cxnSpLocks/>
            </p:cNvCxnSpPr>
            <p:nvPr/>
          </p:nvCxnSpPr>
          <p:spPr>
            <a:xfrm>
              <a:off x="2116693" y="2821425"/>
              <a:ext cx="0" cy="76490"/>
            </a:xfrm>
            <a:prstGeom prst="line">
              <a:avLst/>
            </a:prstGeom>
            <a:ln w="19050">
              <a:solidFill>
                <a:srgbClr val="003F48"/>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9A21EB18-ADDA-746A-68D3-C3A97BDF3D44}"/>
              </a:ext>
            </a:extLst>
          </p:cNvPr>
          <p:cNvSpPr txBox="1"/>
          <p:nvPr/>
        </p:nvSpPr>
        <p:spPr>
          <a:xfrm>
            <a:off x="2949953" y="1266828"/>
            <a:ext cx="2982298" cy="2239074"/>
          </a:xfrm>
          <a:prstGeom prst="rect">
            <a:avLst/>
          </a:prstGeom>
          <a:noFill/>
        </p:spPr>
        <p:txBody>
          <a:bodyPr wrap="square" lIns="0" rIns="0" numCol="1" spcCol="180000">
            <a:spAutoFit/>
          </a:bodyPr>
          <a:lstStyle>
            <a:defPPr>
              <a:defRPr lang="en-US"/>
            </a:defPPr>
            <a:lvl1pPr>
              <a:spcAft>
                <a:spcPts val="300"/>
              </a:spcAft>
              <a:defRPr sz="800">
                <a:latin typeface="Avenir LT Pro 65 Medium" panose="020B0603020203020204" pitchFamily="34" charset="0"/>
              </a:defRPr>
            </a:lvl1pPr>
          </a:lstStyle>
          <a:p>
            <a:pPr>
              <a:spcAft>
                <a:spcPts val="900"/>
              </a:spcAft>
            </a:pPr>
            <a:r>
              <a:rPr lang="en-GB" sz="900" b="1" dirty="0">
                <a:solidFill>
                  <a:srgbClr val="003F48"/>
                </a:solidFill>
              </a:rPr>
              <a:t>Customers see the business as one brand</a:t>
            </a:r>
            <a:r>
              <a:rPr lang="en-GB" sz="900" dirty="0"/>
              <a:t>. </a:t>
            </a:r>
          </a:p>
          <a:p>
            <a:pPr>
              <a:spcAft>
                <a:spcPts val="900"/>
              </a:spcAft>
            </a:pPr>
            <a:r>
              <a:rPr lang="en-GB" sz="900" dirty="0"/>
              <a:t>It’s a single entity they expect to deliver on promises and provide them with a personalised experience that recognises their preferences, situation and history. </a:t>
            </a:r>
          </a:p>
          <a:p>
            <a:pPr>
              <a:spcAft>
                <a:spcPts val="900"/>
              </a:spcAft>
            </a:pPr>
            <a:r>
              <a:rPr lang="en-GB" sz="900" dirty="0"/>
              <a:t>Customers get frustrated when their information isn't shared across channels, they must repeat themselves, or receive conflicting information from different agents, or the experience in one channel is great whilst another is bad.</a:t>
            </a:r>
          </a:p>
          <a:p>
            <a:pPr>
              <a:spcAft>
                <a:spcPts val="900"/>
              </a:spcAft>
              <a:buClr>
                <a:srgbClr val="003F48"/>
              </a:buClr>
            </a:pPr>
            <a:r>
              <a:rPr lang="en-GB" sz="900" dirty="0"/>
              <a:t>They don't care if they contacted the company through the website, called the hotline, or messaged on social media, they expect a consistent and seamless experience regardless of the channel. </a:t>
            </a:r>
          </a:p>
        </p:txBody>
      </p:sp>
    </p:spTree>
    <p:extLst>
      <p:ext uri="{BB962C8B-B14F-4D97-AF65-F5344CB8AC3E}">
        <p14:creationId xmlns:p14="http://schemas.microsoft.com/office/powerpoint/2010/main" val="210384776"/>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F48"/>
        </a:solidFill>
      </a:spPr>
      <a:bodyPr wrap="square" rtlCol="0" anchor="ctr">
        <a:noAutofit/>
      </a:bodyPr>
      <a:lstStyle>
        <a:defPPr algn="ctr">
          <a:defRPr sz="900" b="1" dirty="0">
            <a:solidFill>
              <a:srgbClr val="003F48"/>
            </a:solidFill>
            <a:latin typeface="Century Gothic" panose="020B0502020202020204" pitchFamily="34" charset="0"/>
          </a:defRPr>
        </a:defPPr>
      </a:lstStyle>
    </a:spDef>
    <a:txDef>
      <a:spPr>
        <a:noFill/>
      </a:spPr>
      <a:bodyPr wrap="square" lIns="0" rIns="0">
        <a:spAutoFit/>
      </a:bodyPr>
      <a:lstStyle>
        <a:defPPr algn="l">
          <a:defRPr sz="900" dirty="0"/>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999DCEE5A03742A4B31C265DEF3105" ma:contentTypeVersion="17" ma:contentTypeDescription="Create a new document." ma:contentTypeScope="" ma:versionID="c9d2b640d99d3c3d9434e4f36c360e12">
  <xsd:schema xmlns:xsd="http://www.w3.org/2001/XMLSchema" xmlns:xs="http://www.w3.org/2001/XMLSchema" xmlns:p="http://schemas.microsoft.com/office/2006/metadata/properties" xmlns:ns2="94a25744-6746-469d-8ef5-4f43ec462525" xmlns:ns3="80f6253c-61f6-4b79-a5c2-67489fa1e5d6" targetNamespace="http://schemas.microsoft.com/office/2006/metadata/properties" ma:root="true" ma:fieldsID="e1f5ba772954defc702f74abb0780859" ns2:_="" ns3:_="">
    <xsd:import namespace="94a25744-6746-469d-8ef5-4f43ec462525"/>
    <xsd:import namespace="80f6253c-61f6-4b79-a5c2-67489fa1e5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25744-6746-469d-8ef5-4f43ec4625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33d272-b376-4c14-9d75-15942958f221"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0f6253c-61f6-4b79-a5c2-67489fa1e5d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ae87b3c-242c-45b0-992a-238b5fd3e54d}" ma:internalName="TaxCatchAll" ma:showField="CatchAllData" ma:web="80f6253c-61f6-4b79-a5c2-67489fa1e5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a25744-6746-469d-8ef5-4f43ec462525">
      <Terms xmlns="http://schemas.microsoft.com/office/infopath/2007/PartnerControls"/>
    </lcf76f155ced4ddcb4097134ff3c332f>
    <TaxCatchAll xmlns="80f6253c-61f6-4b79-a5c2-67489fa1e5d6" xsi:nil="true"/>
  </documentManagement>
</p:properties>
</file>

<file path=customXml/itemProps1.xml><?xml version="1.0" encoding="utf-8"?>
<ds:datastoreItem xmlns:ds="http://schemas.openxmlformats.org/officeDocument/2006/customXml" ds:itemID="{D82D88E6-5F04-4E92-B238-A3C176E493C4}"/>
</file>

<file path=customXml/itemProps2.xml><?xml version="1.0" encoding="utf-8"?>
<ds:datastoreItem xmlns:ds="http://schemas.openxmlformats.org/officeDocument/2006/customXml" ds:itemID="{AB1FCDE6-22DB-473D-BBF1-D9918B304A59}">
  <ds:schemaRefs>
    <ds:schemaRef ds:uri="http://schemas.microsoft.com/sharepoint/v3/contenttype/forms"/>
  </ds:schemaRefs>
</ds:datastoreItem>
</file>

<file path=customXml/itemProps3.xml><?xml version="1.0" encoding="utf-8"?>
<ds:datastoreItem xmlns:ds="http://schemas.openxmlformats.org/officeDocument/2006/customXml" ds:itemID="{A064A4C2-8370-49C8-8E17-E5796BB5698D}">
  <ds:schemaRefs>
    <ds:schemaRef ds:uri="http://purl.org/dc/dcmitype/"/>
    <ds:schemaRef ds:uri="http://schemas.microsoft.com/office/2006/documentManagement/types"/>
    <ds:schemaRef ds:uri="72bf01a2-2fa8-4ecc-a867-cfbda88ebb0a"/>
    <ds:schemaRef ds:uri="http://www.w3.org/XML/1998/namespace"/>
    <ds:schemaRef ds:uri="http://purl.org/dc/terms/"/>
    <ds:schemaRef ds:uri="http://schemas.microsoft.com/office/2006/metadata/properties"/>
    <ds:schemaRef ds:uri="http://schemas.microsoft.com/office/infopath/2007/PartnerControls"/>
    <ds:schemaRef ds:uri="http://schemas.openxmlformats.org/package/2006/metadata/core-properties"/>
    <ds:schemaRef ds:uri="4a08d04c-e046-4649-943f-c96f8cdfb3db"/>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9254</TotalTime>
  <Words>12418</Words>
  <Application>Microsoft Office PowerPoint</Application>
  <PresentationFormat>Custom</PresentationFormat>
  <Paragraphs>1237</Paragraphs>
  <Slides>78</Slides>
  <Notes>57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78</vt:i4>
      </vt:variant>
    </vt:vector>
  </HeadingPairs>
  <TitlesOfParts>
    <vt:vector size="91" baseType="lpstr">
      <vt:lpstr>Arial</vt:lpstr>
      <vt:lpstr>Arial Black</vt:lpstr>
      <vt:lpstr>Avenir LT Pro 65 Medium</vt:lpstr>
      <vt:lpstr>Avenir Next LT Pro</vt:lpstr>
      <vt:lpstr>Avenir Next LT Pro Light</vt:lpstr>
      <vt:lpstr>Calibri</vt:lpstr>
      <vt:lpstr>Calibri Light</vt:lpstr>
      <vt:lpstr>Century Gothic</vt:lpstr>
      <vt:lpstr>Gill Sans Light</vt:lpstr>
      <vt:lpstr>Impact</vt:lpstr>
      <vt:lpstr>Webdings</vt:lpstr>
      <vt:lpstr>Wingdings</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Dixon</dc:creator>
  <cp:lastModifiedBy>Jeremy Williams</cp:lastModifiedBy>
  <cp:revision>97</cp:revision>
  <dcterms:created xsi:type="dcterms:W3CDTF">2023-07-07T09:58:33Z</dcterms:created>
  <dcterms:modified xsi:type="dcterms:W3CDTF">2024-05-11T13:16:46Z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0x01010059BD2A11D9694540A6B456C594E4C359</vt:lpwstr>
  </property>
</Properties>
</file>