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9" r:id="rId4"/>
    <p:sldId id="270" r:id="rId5"/>
    <p:sldId id="259" r:id="rId6"/>
    <p:sldId id="272" r:id="rId7"/>
    <p:sldId id="273" r:id="rId8"/>
    <p:sldId id="274" r:id="rId9"/>
    <p:sldId id="275" r:id="rId10"/>
    <p:sldId id="276" r:id="rId11"/>
    <p:sldId id="277" r:id="rId12"/>
    <p:sldId id="268"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ADA5"/>
    <a:srgbClr val="136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7F665-BE91-4BEA-9F78-FE626C3A2D89}" v="5" dt="2024-09-17T14:58:37.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Williams" userId="3ecc4b20-709d-4ba8-8cc3-775856696a8b" providerId="ADAL" clId="{DD47F665-BE91-4BEA-9F78-FE626C3A2D89}"/>
    <pc:docChg chg="modSld">
      <pc:chgData name="Jeremy Williams" userId="3ecc4b20-709d-4ba8-8cc3-775856696a8b" providerId="ADAL" clId="{DD47F665-BE91-4BEA-9F78-FE626C3A2D89}" dt="2024-09-17T14:58:37.028" v="4" actId="6549"/>
      <pc:docMkLst>
        <pc:docMk/>
      </pc:docMkLst>
      <pc:sldChg chg="modSp mod">
        <pc:chgData name="Jeremy Williams" userId="3ecc4b20-709d-4ba8-8cc3-775856696a8b" providerId="ADAL" clId="{DD47F665-BE91-4BEA-9F78-FE626C3A2D89}" dt="2024-09-17T14:58:37.028" v="4" actId="6549"/>
        <pc:sldMkLst>
          <pc:docMk/>
          <pc:sldMk cId="13821385" sldId="257"/>
        </pc:sldMkLst>
        <pc:spChg chg="mod">
          <ac:chgData name="Jeremy Williams" userId="3ecc4b20-709d-4ba8-8cc3-775856696a8b" providerId="ADAL" clId="{DD47F665-BE91-4BEA-9F78-FE626C3A2D89}" dt="2024-09-17T14:58:37.028" v="4" actId="6549"/>
          <ac:spMkLst>
            <pc:docMk/>
            <pc:sldMk cId="13821385" sldId="257"/>
            <ac:spMk id="62" creationId="{95A1765C-8495-1464-AEF7-382F6F17B2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72AD3-A415-45B3-87BF-108A9A30B022}" type="datetimeFigureOut">
              <a:rPr lang="en-GB" smtClean="0"/>
              <a:t>17/09/2024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42899-6328-46C3-A8C1-F4DDFB370589}" type="slidenum">
              <a:rPr lang="en-GB" smtClean="0"/>
              <a:t>‹#›</a:t>
            </a:fld>
            <a:endParaRPr lang="en-GB"/>
          </a:p>
        </p:txBody>
      </p:sp>
    </p:spTree>
    <p:extLst>
      <p:ext uri="{BB962C8B-B14F-4D97-AF65-F5344CB8AC3E}">
        <p14:creationId xmlns:p14="http://schemas.microsoft.com/office/powerpoint/2010/main" val="31512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1</a:t>
            </a:fld>
            <a:endParaRPr lang="en-GB"/>
          </a:p>
        </p:txBody>
      </p:sp>
    </p:spTree>
    <p:extLst>
      <p:ext uri="{BB962C8B-B14F-4D97-AF65-F5344CB8AC3E}">
        <p14:creationId xmlns:p14="http://schemas.microsoft.com/office/powerpoint/2010/main" val="102992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6</a:t>
            </a:fld>
            <a:endParaRPr lang="en-GB"/>
          </a:p>
        </p:txBody>
      </p:sp>
    </p:spTree>
    <p:extLst>
      <p:ext uri="{BB962C8B-B14F-4D97-AF65-F5344CB8AC3E}">
        <p14:creationId xmlns:p14="http://schemas.microsoft.com/office/powerpoint/2010/main" val="327800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7</a:t>
            </a:fld>
            <a:endParaRPr lang="en-GB"/>
          </a:p>
        </p:txBody>
      </p:sp>
    </p:spTree>
    <p:extLst>
      <p:ext uri="{BB962C8B-B14F-4D97-AF65-F5344CB8AC3E}">
        <p14:creationId xmlns:p14="http://schemas.microsoft.com/office/powerpoint/2010/main" val="187901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8</a:t>
            </a:fld>
            <a:endParaRPr lang="en-GB"/>
          </a:p>
        </p:txBody>
      </p:sp>
    </p:spTree>
    <p:extLst>
      <p:ext uri="{BB962C8B-B14F-4D97-AF65-F5344CB8AC3E}">
        <p14:creationId xmlns:p14="http://schemas.microsoft.com/office/powerpoint/2010/main" val="192753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9</a:t>
            </a:fld>
            <a:endParaRPr lang="en-GB"/>
          </a:p>
        </p:txBody>
      </p:sp>
    </p:spTree>
    <p:extLst>
      <p:ext uri="{BB962C8B-B14F-4D97-AF65-F5344CB8AC3E}">
        <p14:creationId xmlns:p14="http://schemas.microsoft.com/office/powerpoint/2010/main" val="17746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10</a:t>
            </a:fld>
            <a:endParaRPr lang="en-GB"/>
          </a:p>
        </p:txBody>
      </p:sp>
    </p:spTree>
    <p:extLst>
      <p:ext uri="{BB962C8B-B14F-4D97-AF65-F5344CB8AC3E}">
        <p14:creationId xmlns:p14="http://schemas.microsoft.com/office/powerpoint/2010/main" val="397375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11</a:t>
            </a:fld>
            <a:endParaRPr lang="en-GB"/>
          </a:p>
        </p:txBody>
      </p:sp>
    </p:spTree>
    <p:extLst>
      <p:ext uri="{BB962C8B-B14F-4D97-AF65-F5344CB8AC3E}">
        <p14:creationId xmlns:p14="http://schemas.microsoft.com/office/powerpoint/2010/main" val="26491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atin typeface="Barlow Condensed Black" panose="00000A06000000000000" pitchFamily="2" charset="0"/>
              </a:defRPr>
            </a:lvl1pPr>
          </a:lstStyle>
          <a:p>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atin typeface="Barlow Condensed" panose="00000506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670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C38A-860A-2DCB-5AB4-10D061E843D2}"/>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A9F4E2E-800F-7802-587B-086FC5C9EA9F}"/>
              </a:ext>
            </a:extLst>
          </p:cNvPr>
          <p:cNvSpPr>
            <a:spLocks noGrp="1"/>
          </p:cNvSpPr>
          <p:nvPr>
            <p:ph type="ftr" sz="quarter" idx="10"/>
          </p:nvPr>
        </p:nvSpPr>
        <p:spPr>
          <a:xfrm>
            <a:off x="270934" y="9457972"/>
            <a:ext cx="4368799" cy="263702"/>
          </a:xfrm>
        </p:spPr>
        <p:txBody>
          <a:bodyPr/>
          <a:lstStyle/>
          <a:p>
            <a:r>
              <a:rPr lang="en-GB"/>
              <a:t>Whitepaper - Customer Strategy</a:t>
            </a:r>
          </a:p>
        </p:txBody>
      </p:sp>
      <p:sp>
        <p:nvSpPr>
          <p:cNvPr id="4" name="Slide Number Placeholder 3">
            <a:extLst>
              <a:ext uri="{FF2B5EF4-FFF2-40B4-BE49-F238E27FC236}">
                <a16:creationId xmlns:a16="http://schemas.microsoft.com/office/drawing/2014/main" id="{82B21372-254F-6A4F-25A3-4DDFD415F7CD}"/>
              </a:ext>
            </a:extLst>
          </p:cNvPr>
          <p:cNvSpPr>
            <a:spLocks noGrp="1"/>
          </p:cNvSpPr>
          <p:nvPr>
            <p:ph type="sldNum" sz="quarter" idx="11"/>
          </p:nvPr>
        </p:nvSpPr>
        <p:spPr>
          <a:xfrm>
            <a:off x="4843463" y="9457972"/>
            <a:ext cx="1543050" cy="263702"/>
          </a:xfrm>
        </p:spPr>
        <p:txBody>
          <a:bodyPr/>
          <a:lstStyle/>
          <a:p>
            <a:fld id="{458D18B0-4C75-443C-A72D-F18C817099F6}" type="slidenum">
              <a:rPr lang="en-GB" smtClean="0"/>
              <a:pPr/>
              <a:t>‹#›</a:t>
            </a:fld>
            <a:endParaRPr lang="en-GB"/>
          </a:p>
        </p:txBody>
      </p:sp>
      <p:sp>
        <p:nvSpPr>
          <p:cNvPr id="6" name="Text Placeholder 5">
            <a:extLst>
              <a:ext uri="{FF2B5EF4-FFF2-40B4-BE49-F238E27FC236}">
                <a16:creationId xmlns:a16="http://schemas.microsoft.com/office/drawing/2014/main" id="{532038EE-BD1E-13E6-0361-2C26D99CB902}"/>
              </a:ext>
            </a:extLst>
          </p:cNvPr>
          <p:cNvSpPr>
            <a:spLocks noGrp="1"/>
          </p:cNvSpPr>
          <p:nvPr>
            <p:ph type="body" sz="quarter" idx="12"/>
          </p:nvPr>
        </p:nvSpPr>
        <p:spPr>
          <a:xfrm>
            <a:off x="271463" y="1162050"/>
            <a:ext cx="6299200" cy="7710488"/>
          </a:xfrm>
        </p:spPr>
        <p:txBody>
          <a:bodyPr>
            <a:normAutofit/>
          </a:bodyPr>
          <a:lstStyle>
            <a:lvl1pPr marL="0" indent="0">
              <a:lnSpc>
                <a:spcPct val="100000"/>
              </a:lnSpc>
              <a:spcBef>
                <a:spcPts val="0"/>
              </a:spcBef>
              <a:spcAft>
                <a:spcPts val="1200"/>
              </a:spcAft>
              <a:buNone/>
              <a:defRPr sz="12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055215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934" y="527405"/>
            <a:ext cx="6299200" cy="4563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0934" y="1155769"/>
            <a:ext cx="6299200" cy="79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70934" y="9457972"/>
            <a:ext cx="2314575" cy="263702"/>
          </a:xfrm>
          <a:prstGeom prst="rect">
            <a:avLst/>
          </a:prstGeom>
        </p:spPr>
        <p:txBody>
          <a:bodyPr vert="horz" lIns="91440" tIns="45720" rIns="91440" bIns="45720" rtlCol="0" anchor="ctr"/>
          <a:lstStyle>
            <a:lvl1pPr algn="l">
              <a:defRPr sz="900">
                <a:solidFill>
                  <a:schemeClr val="tx1">
                    <a:tint val="82000"/>
                  </a:schemeClr>
                </a:solidFill>
                <a:latin typeface="Instrument Sans" pitchFamily="2" charset="0"/>
              </a:defRPr>
            </a:lvl1pPr>
          </a:lstStyle>
          <a:p>
            <a:r>
              <a:rPr lang="en-GB"/>
              <a:t>Whitepaper - Customer Strategy</a:t>
            </a:r>
          </a:p>
        </p:txBody>
      </p:sp>
      <p:sp>
        <p:nvSpPr>
          <p:cNvPr id="6" name="Slide Number Placeholder 5"/>
          <p:cNvSpPr>
            <a:spLocks noGrp="1"/>
          </p:cNvSpPr>
          <p:nvPr>
            <p:ph type="sldNum" sz="quarter" idx="4"/>
          </p:nvPr>
        </p:nvSpPr>
        <p:spPr>
          <a:xfrm>
            <a:off x="4843463" y="9457972"/>
            <a:ext cx="1543050" cy="263702"/>
          </a:xfrm>
          <a:prstGeom prst="rect">
            <a:avLst/>
          </a:prstGeom>
        </p:spPr>
        <p:txBody>
          <a:bodyPr vert="horz" lIns="91440" tIns="45720" rIns="91440" bIns="45720" rtlCol="0" anchor="ctr"/>
          <a:lstStyle>
            <a:lvl1pPr algn="r">
              <a:defRPr sz="900">
                <a:solidFill>
                  <a:schemeClr val="tx1">
                    <a:tint val="82000"/>
                  </a:schemeClr>
                </a:solidFill>
                <a:latin typeface="Instrument Sans" pitchFamily="2" charset="0"/>
              </a:defRPr>
            </a:lvl1pPr>
          </a:lstStyle>
          <a:p>
            <a:fld id="{458D18B0-4C75-443C-A72D-F18C817099F6}" type="slidenum">
              <a:rPr lang="en-GB" smtClean="0"/>
              <a:pPr/>
              <a:t>‹#›</a:t>
            </a:fld>
            <a:endParaRPr lang="en-GB"/>
          </a:p>
        </p:txBody>
      </p:sp>
      <p:pic>
        <p:nvPicPr>
          <p:cNvPr id="9" name="Picture 8" descr="A group of people in a circle&#10;&#10;Description automatically generated">
            <a:extLst>
              <a:ext uri="{FF2B5EF4-FFF2-40B4-BE49-F238E27FC236}">
                <a16:creationId xmlns:a16="http://schemas.microsoft.com/office/drawing/2014/main" id="{69AF3D57-2D6A-64BD-9497-0CAB6EF0D4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2509" y="9256288"/>
            <a:ext cx="480065" cy="514027"/>
          </a:xfrm>
          <a:prstGeom prst="rect">
            <a:avLst/>
          </a:prstGeom>
        </p:spPr>
      </p:pic>
    </p:spTree>
    <p:extLst>
      <p:ext uri="{BB962C8B-B14F-4D97-AF65-F5344CB8AC3E}">
        <p14:creationId xmlns:p14="http://schemas.microsoft.com/office/powerpoint/2010/main" val="10311093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2000" kern="1200">
          <a:solidFill>
            <a:schemeClr val="tx1"/>
          </a:solidFill>
          <a:latin typeface="Barlow Condensed Black" panose="00000A06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22.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25.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D1F3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0FA5BA-CB9C-0F85-252D-C7811A2B03E3}"/>
              </a:ext>
            </a:extLst>
          </p:cNvPr>
          <p:cNvSpPr/>
          <p:nvPr/>
        </p:nvSpPr>
        <p:spPr>
          <a:xfrm>
            <a:off x="0" y="-1"/>
            <a:ext cx="6858000" cy="9086851"/>
          </a:xfrm>
          <a:prstGeom prst="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090E2C-2DBE-1FC7-273B-D409F36B22CE}"/>
              </a:ext>
            </a:extLst>
          </p:cNvPr>
          <p:cNvSpPr>
            <a:spLocks noGrp="1"/>
          </p:cNvSpPr>
          <p:nvPr>
            <p:ph type="ctrTitle"/>
          </p:nvPr>
        </p:nvSpPr>
        <p:spPr>
          <a:xfrm>
            <a:off x="514350" y="2878593"/>
            <a:ext cx="5829300" cy="3448756"/>
          </a:xfrm>
        </p:spPr>
        <p:txBody>
          <a:bodyPr anchor="ctr">
            <a:normAutofit/>
          </a:bodyPr>
          <a:lstStyle/>
          <a:p>
            <a:pPr algn="l"/>
            <a:r>
              <a:rPr lang="en-GB" sz="8000">
                <a:solidFill>
                  <a:srgbClr val="1D1F3D"/>
                </a:solidFill>
              </a:rPr>
              <a:t>Customer Strategy</a:t>
            </a:r>
            <a:br>
              <a:rPr lang="en-GB" sz="8000">
                <a:solidFill>
                  <a:srgbClr val="1D1F3D"/>
                </a:solidFill>
              </a:rPr>
            </a:br>
            <a:r>
              <a:rPr lang="en-GB" sz="8000">
                <a:solidFill>
                  <a:srgbClr val="1D1F3D"/>
                </a:solidFill>
              </a:rPr>
              <a:t>101</a:t>
            </a:r>
          </a:p>
        </p:txBody>
      </p:sp>
      <p:sp>
        <p:nvSpPr>
          <p:cNvPr id="3" name="Subtitle 2">
            <a:extLst>
              <a:ext uri="{FF2B5EF4-FFF2-40B4-BE49-F238E27FC236}">
                <a16:creationId xmlns:a16="http://schemas.microsoft.com/office/drawing/2014/main" id="{D8C4EE9F-3D7D-2FBB-EDC2-4187AE8365F0}"/>
              </a:ext>
            </a:extLst>
          </p:cNvPr>
          <p:cNvSpPr>
            <a:spLocks noGrp="1"/>
          </p:cNvSpPr>
          <p:nvPr>
            <p:ph type="subTitle" idx="1"/>
          </p:nvPr>
        </p:nvSpPr>
        <p:spPr>
          <a:xfrm>
            <a:off x="969179" y="9186893"/>
            <a:ext cx="4919642" cy="619266"/>
          </a:xfrm>
          <a:ln>
            <a:noFill/>
            <a:extLst>
              <a:ext uri="{C807C97D-BFC1-408E-A445-0C87EB9F89A2}">
                <ask:lineSketchStyleProps xmlns:ask="http://schemas.microsoft.com/office/drawing/2018/sketchyshapes" sd="1219033472">
                  <a:custGeom>
                    <a:avLst/>
                    <a:gdLst>
                      <a:gd name="connsiteX0" fmla="*/ 0 w 2981284"/>
                      <a:gd name="connsiteY0" fmla="*/ 0 h 802473"/>
                      <a:gd name="connsiteX1" fmla="*/ 655882 w 2981284"/>
                      <a:gd name="connsiteY1" fmla="*/ 0 h 802473"/>
                      <a:gd name="connsiteX2" fmla="*/ 1281952 w 2981284"/>
                      <a:gd name="connsiteY2" fmla="*/ 0 h 802473"/>
                      <a:gd name="connsiteX3" fmla="*/ 1908022 w 2981284"/>
                      <a:gd name="connsiteY3" fmla="*/ 0 h 802473"/>
                      <a:gd name="connsiteX4" fmla="*/ 2414840 w 2981284"/>
                      <a:gd name="connsiteY4" fmla="*/ 0 h 802473"/>
                      <a:gd name="connsiteX5" fmla="*/ 2981284 w 2981284"/>
                      <a:gd name="connsiteY5" fmla="*/ 0 h 802473"/>
                      <a:gd name="connsiteX6" fmla="*/ 2981284 w 2981284"/>
                      <a:gd name="connsiteY6" fmla="*/ 409261 h 802473"/>
                      <a:gd name="connsiteX7" fmla="*/ 2981284 w 2981284"/>
                      <a:gd name="connsiteY7" fmla="*/ 802473 h 802473"/>
                      <a:gd name="connsiteX8" fmla="*/ 2385027 w 2981284"/>
                      <a:gd name="connsiteY8" fmla="*/ 802473 h 802473"/>
                      <a:gd name="connsiteX9" fmla="*/ 1878209 w 2981284"/>
                      <a:gd name="connsiteY9" fmla="*/ 802473 h 802473"/>
                      <a:gd name="connsiteX10" fmla="*/ 1371391 w 2981284"/>
                      <a:gd name="connsiteY10" fmla="*/ 802473 h 802473"/>
                      <a:gd name="connsiteX11" fmla="*/ 745321 w 2981284"/>
                      <a:gd name="connsiteY11" fmla="*/ 802473 h 802473"/>
                      <a:gd name="connsiteX12" fmla="*/ 0 w 2981284"/>
                      <a:gd name="connsiteY12" fmla="*/ 802473 h 802473"/>
                      <a:gd name="connsiteX13" fmla="*/ 0 w 2981284"/>
                      <a:gd name="connsiteY13" fmla="*/ 385187 h 802473"/>
                      <a:gd name="connsiteX14" fmla="*/ 0 w 2981284"/>
                      <a:gd name="connsiteY14" fmla="*/ 0 h 8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1284" h="802473" fill="none" extrusionOk="0">
                        <a:moveTo>
                          <a:pt x="0" y="0"/>
                        </a:moveTo>
                        <a:cubicBezTo>
                          <a:pt x="269571" y="-77258"/>
                          <a:pt x="407692" y="75827"/>
                          <a:pt x="655882" y="0"/>
                        </a:cubicBezTo>
                        <a:cubicBezTo>
                          <a:pt x="904072" y="-75827"/>
                          <a:pt x="1081295" y="63847"/>
                          <a:pt x="1281952" y="0"/>
                        </a:cubicBezTo>
                        <a:cubicBezTo>
                          <a:pt x="1482609" y="-63847"/>
                          <a:pt x="1689093" y="72344"/>
                          <a:pt x="1908022" y="0"/>
                        </a:cubicBezTo>
                        <a:cubicBezTo>
                          <a:pt x="2126951" y="-72344"/>
                          <a:pt x="2290460" y="45554"/>
                          <a:pt x="2414840" y="0"/>
                        </a:cubicBezTo>
                        <a:cubicBezTo>
                          <a:pt x="2539220" y="-45554"/>
                          <a:pt x="2712863" y="28925"/>
                          <a:pt x="2981284" y="0"/>
                        </a:cubicBezTo>
                        <a:cubicBezTo>
                          <a:pt x="3029692" y="150612"/>
                          <a:pt x="2951669" y="292805"/>
                          <a:pt x="2981284" y="409261"/>
                        </a:cubicBezTo>
                        <a:cubicBezTo>
                          <a:pt x="3010899" y="525717"/>
                          <a:pt x="2941766" y="680163"/>
                          <a:pt x="2981284" y="802473"/>
                        </a:cubicBezTo>
                        <a:cubicBezTo>
                          <a:pt x="2801080" y="822026"/>
                          <a:pt x="2504777" y="775396"/>
                          <a:pt x="2385027" y="802473"/>
                        </a:cubicBezTo>
                        <a:cubicBezTo>
                          <a:pt x="2265277" y="829550"/>
                          <a:pt x="2043844" y="800639"/>
                          <a:pt x="1878209" y="802473"/>
                        </a:cubicBezTo>
                        <a:cubicBezTo>
                          <a:pt x="1712574" y="804307"/>
                          <a:pt x="1557767" y="761392"/>
                          <a:pt x="1371391" y="802473"/>
                        </a:cubicBezTo>
                        <a:cubicBezTo>
                          <a:pt x="1185015" y="843554"/>
                          <a:pt x="966041" y="763102"/>
                          <a:pt x="745321" y="802473"/>
                        </a:cubicBezTo>
                        <a:cubicBezTo>
                          <a:pt x="524601" y="841844"/>
                          <a:pt x="347993" y="724042"/>
                          <a:pt x="0" y="802473"/>
                        </a:cubicBezTo>
                        <a:cubicBezTo>
                          <a:pt x="-23739" y="605919"/>
                          <a:pt x="48315" y="488829"/>
                          <a:pt x="0" y="385187"/>
                        </a:cubicBezTo>
                        <a:cubicBezTo>
                          <a:pt x="-48315" y="281545"/>
                          <a:pt x="16808" y="90807"/>
                          <a:pt x="0" y="0"/>
                        </a:cubicBezTo>
                        <a:close/>
                      </a:path>
                      <a:path w="2981284" h="802473" stroke="0" extrusionOk="0">
                        <a:moveTo>
                          <a:pt x="0" y="0"/>
                        </a:moveTo>
                        <a:cubicBezTo>
                          <a:pt x="205037" y="-25466"/>
                          <a:pt x="345847" y="9839"/>
                          <a:pt x="566444" y="0"/>
                        </a:cubicBezTo>
                        <a:cubicBezTo>
                          <a:pt x="787041" y="-9839"/>
                          <a:pt x="954630" y="51728"/>
                          <a:pt x="1073262" y="0"/>
                        </a:cubicBezTo>
                        <a:cubicBezTo>
                          <a:pt x="1191894" y="-51728"/>
                          <a:pt x="1474667" y="57542"/>
                          <a:pt x="1729145" y="0"/>
                        </a:cubicBezTo>
                        <a:cubicBezTo>
                          <a:pt x="1983623" y="-57542"/>
                          <a:pt x="2091246" y="18008"/>
                          <a:pt x="2295589" y="0"/>
                        </a:cubicBezTo>
                        <a:cubicBezTo>
                          <a:pt x="2499932" y="-18008"/>
                          <a:pt x="2668289" y="33246"/>
                          <a:pt x="2981284" y="0"/>
                        </a:cubicBezTo>
                        <a:cubicBezTo>
                          <a:pt x="3021212" y="108246"/>
                          <a:pt x="2947617" y="245476"/>
                          <a:pt x="2981284" y="417286"/>
                        </a:cubicBezTo>
                        <a:cubicBezTo>
                          <a:pt x="3014951" y="589096"/>
                          <a:pt x="2965736" y="677525"/>
                          <a:pt x="2981284" y="802473"/>
                        </a:cubicBezTo>
                        <a:cubicBezTo>
                          <a:pt x="2807315" y="862223"/>
                          <a:pt x="2561959" y="797003"/>
                          <a:pt x="2385027" y="802473"/>
                        </a:cubicBezTo>
                        <a:cubicBezTo>
                          <a:pt x="2208095" y="807943"/>
                          <a:pt x="2122575" y="763505"/>
                          <a:pt x="1878209" y="802473"/>
                        </a:cubicBezTo>
                        <a:cubicBezTo>
                          <a:pt x="1633843" y="841441"/>
                          <a:pt x="1500378" y="741174"/>
                          <a:pt x="1281952" y="802473"/>
                        </a:cubicBezTo>
                        <a:cubicBezTo>
                          <a:pt x="1063526" y="863772"/>
                          <a:pt x="947763" y="781128"/>
                          <a:pt x="685695" y="802473"/>
                        </a:cubicBezTo>
                        <a:cubicBezTo>
                          <a:pt x="423627" y="823818"/>
                          <a:pt x="301450" y="774465"/>
                          <a:pt x="0" y="802473"/>
                        </a:cubicBezTo>
                        <a:cubicBezTo>
                          <a:pt x="-10665" y="714951"/>
                          <a:pt x="7989" y="512822"/>
                          <a:pt x="0" y="385187"/>
                        </a:cubicBezTo>
                        <a:cubicBezTo>
                          <a:pt x="-7989" y="257552"/>
                          <a:pt x="9840" y="78042"/>
                          <a:pt x="0" y="0"/>
                        </a:cubicBezTo>
                        <a:close/>
                      </a:path>
                    </a:pathLst>
                  </a:custGeom>
                  <ask:type>
                    <ask:lineSketchNone/>
                  </ask:type>
                </ask:lineSketchStyleProps>
              </a:ext>
            </a:extLst>
          </a:ln>
        </p:spPr>
        <p:txBody>
          <a:bodyPr anchor="ctr">
            <a:noAutofit/>
          </a:bodyPr>
          <a:lstStyle/>
          <a:p>
            <a:r>
              <a:rPr lang="en-GB" sz="4000">
                <a:solidFill>
                  <a:srgbClr val="FBF6EA"/>
                </a:solidFill>
              </a:rPr>
              <a:t>WHITEPAPER</a:t>
            </a:r>
          </a:p>
        </p:txBody>
      </p:sp>
      <p:pic>
        <p:nvPicPr>
          <p:cNvPr id="11" name="Picture 10" descr="A white letter on a black background&#10;&#10;Description automatically generated">
            <a:extLst>
              <a:ext uri="{FF2B5EF4-FFF2-40B4-BE49-F238E27FC236}">
                <a16:creationId xmlns:a16="http://schemas.microsoft.com/office/drawing/2014/main" id="{B5E32B27-B659-9BFD-DFC7-D8ECA190F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792" y="270495"/>
            <a:ext cx="2919984" cy="551750"/>
          </a:xfrm>
          <a:prstGeom prst="rect">
            <a:avLst/>
          </a:prstGeom>
        </p:spPr>
      </p:pic>
      <p:pic>
        <p:nvPicPr>
          <p:cNvPr id="6" name="Picture 5" descr="A blue logo with black background&#10;&#10;Description automatically generated">
            <a:extLst>
              <a:ext uri="{FF2B5EF4-FFF2-40B4-BE49-F238E27FC236}">
                <a16:creationId xmlns:a16="http://schemas.microsoft.com/office/drawing/2014/main" id="{F205C290-2390-1B8E-DC50-076DFA714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399" y="292723"/>
            <a:ext cx="287851" cy="287851"/>
          </a:xfrm>
          <a:prstGeom prst="rect">
            <a:avLst/>
          </a:prstGeom>
        </p:spPr>
      </p:pic>
      <p:pic>
        <p:nvPicPr>
          <p:cNvPr id="5" name="Picture 4" descr="A group of people in a circle&#10;&#10;Description automatically generated">
            <a:extLst>
              <a:ext uri="{FF2B5EF4-FFF2-40B4-BE49-F238E27FC236}">
                <a16:creationId xmlns:a16="http://schemas.microsoft.com/office/drawing/2014/main" id="{532B56C6-51BB-CDB1-0E4E-D13F7E98B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732" y="265939"/>
            <a:ext cx="323179" cy="346042"/>
          </a:xfrm>
          <a:prstGeom prst="rect">
            <a:avLst/>
          </a:prstGeom>
        </p:spPr>
      </p:pic>
    </p:spTree>
    <p:extLst>
      <p:ext uri="{BB962C8B-B14F-4D97-AF65-F5344CB8AC3E}">
        <p14:creationId xmlns:p14="http://schemas.microsoft.com/office/powerpoint/2010/main" val="43912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10</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TRENDS AFFECTING CUSTOMER STRATEGY</a:t>
            </a:r>
          </a:p>
        </p:txBody>
      </p:sp>
      <p:sp>
        <p:nvSpPr>
          <p:cNvPr id="15" name="Text Placeholder 2">
            <a:extLst>
              <a:ext uri="{FF2B5EF4-FFF2-40B4-BE49-F238E27FC236}">
                <a16:creationId xmlns:a16="http://schemas.microsoft.com/office/drawing/2014/main" id="{BDCBBD57-2EF7-8B95-98E2-77E3B04BD438}"/>
              </a:ext>
            </a:extLst>
          </p:cNvPr>
          <p:cNvSpPr txBox="1">
            <a:spLocks/>
          </p:cNvSpPr>
          <p:nvPr/>
        </p:nvSpPr>
        <p:spPr>
          <a:xfrm>
            <a:off x="270934" y="1391093"/>
            <a:ext cx="6299200" cy="7661467"/>
          </a:xfrm>
          <a:prstGeom prst="rect">
            <a:avLst/>
          </a:prstGeom>
        </p:spPr>
        <p:txBody>
          <a:bodyPr vert="horz" lIns="91440" tIns="45720" rIns="91440" bIns="45720" numCol="2" spcCol="36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Hyper-personalised customer experiences. </a:t>
            </a:r>
            <a:r>
              <a:rPr lang="en-GB"/>
              <a:t>Leveraging AI and machine learning, businesses can now analyse vast amounts of customer data to create highly personalised experiences tailored to individual needs, preferences, and behaviours.</a:t>
            </a:r>
          </a:p>
          <a:p>
            <a:pPr>
              <a:spcAft>
                <a:spcPts val="600"/>
              </a:spcAft>
            </a:pPr>
            <a:endParaRPr lang="en-GB"/>
          </a:p>
          <a:p>
            <a:pPr>
              <a:spcAft>
                <a:spcPts val="600"/>
              </a:spcAft>
            </a:pPr>
            <a:r>
              <a:rPr lang="en-GB" b="1">
                <a:solidFill>
                  <a:srgbClr val="1D1F3D"/>
                </a:solidFill>
              </a:rPr>
              <a:t>Seamless customer journeys. </a:t>
            </a:r>
            <a:r>
              <a:rPr lang="en-GB"/>
              <a:t>Consistent and personalised interactions across all channels (e.g., Email, social media, website, mobile apps) ensure a seamless customer journey even during hand-offs between assisted and digital channels.</a:t>
            </a:r>
          </a:p>
          <a:p>
            <a:pPr>
              <a:spcAft>
                <a:spcPts val="600"/>
              </a:spcAft>
            </a:pPr>
            <a:endParaRPr lang="en-GB"/>
          </a:p>
          <a:p>
            <a:pPr>
              <a:spcAft>
                <a:spcPts val="600"/>
              </a:spcAft>
            </a:pPr>
            <a:r>
              <a:rPr lang="en-GB" b="1">
                <a:solidFill>
                  <a:srgbClr val="1D1F3D"/>
                </a:solidFill>
              </a:rPr>
              <a:t>AI-powered customer interactions. </a:t>
            </a:r>
            <a:r>
              <a:rPr lang="en-GB"/>
              <a:t>Intelligent AI-powered chatbots and virtual assistants can handle routine enquiries, provide recommendations, and even assist with purchases, freeing up human agents for more complex tasks. </a:t>
            </a:r>
          </a:p>
          <a:p>
            <a:pPr>
              <a:spcAft>
                <a:spcPts val="600"/>
              </a:spcAft>
            </a:pPr>
            <a:endParaRPr lang="en-GB"/>
          </a:p>
          <a:p>
            <a:pPr>
              <a:spcAft>
                <a:spcPts val="600"/>
              </a:spcAft>
            </a:pPr>
            <a:r>
              <a:rPr lang="en-GB" b="1">
                <a:solidFill>
                  <a:srgbClr val="1D1F3D"/>
                </a:solidFill>
              </a:rPr>
              <a:t>AI-powered data sciences. </a:t>
            </a:r>
            <a:r>
              <a:rPr lang="en-GB"/>
              <a:t>By analysing large quantities of customer behaviour data, businesses can better anticipate customer needs and proactively offer solutions that enhance satisfaction and loyalty.</a:t>
            </a:r>
          </a:p>
          <a:p>
            <a:pPr>
              <a:spcAft>
                <a:spcPts val="600"/>
              </a:spcAft>
            </a:pPr>
            <a:endParaRPr lang="en-GB"/>
          </a:p>
          <a:p>
            <a:pPr>
              <a:spcAft>
                <a:spcPts val="600"/>
              </a:spcAft>
            </a:pPr>
            <a:r>
              <a:rPr lang="en-GB" b="1">
                <a:solidFill>
                  <a:srgbClr val="1D1F3D"/>
                </a:solidFill>
              </a:rPr>
              <a:t>Caring about customer success. </a:t>
            </a:r>
            <a:r>
              <a:rPr lang="en-GB"/>
              <a:t>Dedicated customer success teams are becoming increasingly common, ensuring that customers get the most value from their purchases and remain satisfied over time.</a:t>
            </a:r>
          </a:p>
          <a:p>
            <a:pPr>
              <a:spcAft>
                <a:spcPts val="600"/>
              </a:spcAft>
            </a:pPr>
            <a:r>
              <a:rPr lang="en-GB" b="1">
                <a:solidFill>
                  <a:srgbClr val="1D1F3D"/>
                </a:solidFill>
              </a:rPr>
              <a:t>Low-code/no-code platforms. </a:t>
            </a:r>
            <a:r>
              <a:rPr lang="en-GB"/>
              <a:t>User-friendly platforms with drag-and-drop interfaces make it easier for businesses of all sizes to implement marketing automation strategies without extensive technical expertise.</a:t>
            </a:r>
          </a:p>
          <a:p>
            <a:pPr>
              <a:spcAft>
                <a:spcPts val="600"/>
              </a:spcAft>
            </a:pPr>
            <a:endParaRPr lang="en-GB"/>
          </a:p>
          <a:p>
            <a:pPr>
              <a:spcAft>
                <a:spcPts val="600"/>
              </a:spcAft>
            </a:pPr>
            <a:r>
              <a:rPr lang="en-GB" b="1">
                <a:solidFill>
                  <a:srgbClr val="1D1F3D"/>
                </a:solidFill>
              </a:rPr>
              <a:t>End-to-end integration.</a:t>
            </a:r>
            <a:r>
              <a:rPr lang="en-GB">
                <a:solidFill>
                  <a:srgbClr val="1D1F3D"/>
                </a:solidFill>
              </a:rPr>
              <a:t> </a:t>
            </a:r>
            <a:r>
              <a:rPr lang="en-GB"/>
              <a:t>Seamless integration between marketing automation and CRM systems enables a more holistic view of customer interactions and facilitates personalised campaigns through any channel.</a:t>
            </a:r>
          </a:p>
          <a:p>
            <a:pPr>
              <a:spcAft>
                <a:spcPts val="600"/>
              </a:spcAft>
            </a:pPr>
            <a:endParaRPr lang="en-GB"/>
          </a:p>
          <a:p>
            <a:pPr>
              <a:spcAft>
                <a:spcPts val="600"/>
              </a:spcAft>
            </a:pPr>
            <a:r>
              <a:rPr lang="en-GB" b="1">
                <a:solidFill>
                  <a:srgbClr val="1D1F3D"/>
                </a:solidFill>
              </a:rPr>
              <a:t>Advanced behavioural targeting. </a:t>
            </a:r>
            <a:r>
              <a:rPr lang="en-GB"/>
              <a:t>By tracking individual customer behaviour and preferences, businesses can deliver highly relevant content and offers at the right time, whilst identifying similar high-value customers to help acquire the right new customers.</a:t>
            </a:r>
          </a:p>
          <a:p>
            <a:pPr>
              <a:spcAft>
                <a:spcPts val="600"/>
              </a:spcAft>
            </a:pPr>
            <a:endParaRPr lang="en-GB"/>
          </a:p>
          <a:p>
            <a:pPr>
              <a:spcAft>
                <a:spcPts val="600"/>
              </a:spcAft>
            </a:pPr>
            <a:r>
              <a:rPr lang="en-GB" b="1">
                <a:solidFill>
                  <a:srgbClr val="1D1F3D"/>
                </a:solidFill>
              </a:rPr>
              <a:t>Event-based marketing. </a:t>
            </a:r>
            <a:r>
              <a:rPr lang="en-GB"/>
              <a:t>Leveraging real-time data, businesses can trigger personalised campaigns based on specific customer actions or events (e.g., abandoned carts, website visits, social media interactions).</a:t>
            </a:r>
          </a:p>
          <a:p>
            <a:pPr>
              <a:spcAft>
                <a:spcPts val="600"/>
              </a:spcAft>
            </a:pPr>
            <a:endParaRPr lang="en-GB"/>
          </a:p>
          <a:p>
            <a:pPr>
              <a:spcAft>
                <a:spcPts val="600"/>
              </a:spcAft>
            </a:pPr>
            <a:r>
              <a:rPr lang="en-GB" b="1">
                <a:solidFill>
                  <a:srgbClr val="1D1F3D"/>
                </a:solidFill>
              </a:rPr>
              <a:t>Personalised recommendations. </a:t>
            </a:r>
            <a:r>
              <a:rPr lang="en-GB"/>
              <a:t>AI-powered recommendation engines can suggest products/services that align with individual customer preferences and interests.</a:t>
            </a:r>
          </a:p>
        </p:txBody>
      </p:sp>
      <p:pic>
        <p:nvPicPr>
          <p:cNvPr id="2" name="Picture 1" descr="A group of people with arms around each other&#10;&#10;Description automatically generated">
            <a:extLst>
              <a:ext uri="{FF2B5EF4-FFF2-40B4-BE49-F238E27FC236}">
                <a16:creationId xmlns:a16="http://schemas.microsoft.com/office/drawing/2014/main" id="{FADAA683-B35A-29F6-CAF2-5C49A89CAE51}"/>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3" name="Picture 2" descr="A group of people with arms around each other&#10;&#10;Description automatically generated">
            <a:extLst>
              <a:ext uri="{FF2B5EF4-FFF2-40B4-BE49-F238E27FC236}">
                <a16:creationId xmlns:a16="http://schemas.microsoft.com/office/drawing/2014/main" id="{ADAF27D8-51C7-70DF-E312-19151E6ABF2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A3CA656B-5BC0-E9A9-25EA-A3B0C7DE1AFF}"/>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D2BCFEBD-CC10-C88D-37E7-496A1B1A342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C71E4786-5693-D98F-7B2C-6ABD031E057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2C88E2D1-B822-AC16-4E4E-FE026D916EC4}"/>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416934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11</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OUR RECOMMENDED APPROACH</a:t>
            </a:r>
          </a:p>
        </p:txBody>
      </p:sp>
      <p:sp>
        <p:nvSpPr>
          <p:cNvPr id="15" name="Text Placeholder 2">
            <a:extLst>
              <a:ext uri="{FF2B5EF4-FFF2-40B4-BE49-F238E27FC236}">
                <a16:creationId xmlns:a16="http://schemas.microsoft.com/office/drawing/2014/main" id="{BDCBBD57-2EF7-8B95-98E2-77E3B04BD438}"/>
              </a:ext>
            </a:extLst>
          </p:cNvPr>
          <p:cNvSpPr txBox="1">
            <a:spLocks/>
          </p:cNvSpPr>
          <p:nvPr/>
        </p:nvSpPr>
        <p:spPr>
          <a:xfrm>
            <a:off x="990600" y="1391093"/>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Discover</a:t>
            </a:r>
          </a:p>
          <a:p>
            <a:pPr>
              <a:spcAft>
                <a:spcPts val="600"/>
              </a:spcAft>
            </a:pPr>
            <a:r>
              <a:rPr lang="en-GB"/>
              <a:t>Using our own maturity model, we can assess opportunities in your customer strategy or focus on specific areas of challenge or opportunity that the client has already identified. Part of this is typical mapping the as-is–across customer value drivers, your customer interaction plan and channel delivery/personalisation.</a:t>
            </a:r>
          </a:p>
        </p:txBody>
      </p:sp>
      <p:sp>
        <p:nvSpPr>
          <p:cNvPr id="2" name="Text Placeholder 2">
            <a:extLst>
              <a:ext uri="{FF2B5EF4-FFF2-40B4-BE49-F238E27FC236}">
                <a16:creationId xmlns:a16="http://schemas.microsoft.com/office/drawing/2014/main" id="{F6EC3BA0-A4A9-465D-7019-E9D8670AA122}"/>
              </a:ext>
            </a:extLst>
          </p:cNvPr>
          <p:cNvSpPr txBox="1">
            <a:spLocks/>
          </p:cNvSpPr>
          <p:nvPr/>
        </p:nvSpPr>
        <p:spPr>
          <a:xfrm>
            <a:off x="990600" y="2782785"/>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Recommend</a:t>
            </a:r>
          </a:p>
          <a:p>
            <a:pPr>
              <a:spcAft>
                <a:spcPts val="600"/>
              </a:spcAft>
            </a:pPr>
            <a:r>
              <a:rPr lang="en-GB"/>
              <a:t>Based on the value drivers, we can design strategy to capitalise on the identified opportunities. This can be at a high level, or a detailed solution level as required. This is ‘use case’ driven, aiming to deliver recommendations with tangible commercial benefits.</a:t>
            </a:r>
          </a:p>
        </p:txBody>
      </p:sp>
      <p:sp>
        <p:nvSpPr>
          <p:cNvPr id="3" name="Text Placeholder 2">
            <a:extLst>
              <a:ext uri="{FF2B5EF4-FFF2-40B4-BE49-F238E27FC236}">
                <a16:creationId xmlns:a16="http://schemas.microsoft.com/office/drawing/2014/main" id="{0D9EE358-3753-D6FE-C2DB-37CB1AA6F6AF}"/>
              </a:ext>
            </a:extLst>
          </p:cNvPr>
          <p:cNvSpPr txBox="1">
            <a:spLocks/>
          </p:cNvSpPr>
          <p:nvPr/>
        </p:nvSpPr>
        <p:spPr>
          <a:xfrm>
            <a:off x="990600" y="4052628"/>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Prioritise</a:t>
            </a:r>
          </a:p>
          <a:p>
            <a:pPr>
              <a:spcAft>
                <a:spcPts val="600"/>
              </a:spcAft>
            </a:pPr>
            <a:r>
              <a:rPr lang="en-GB"/>
              <a:t>Within recommendations there will always be a range of benefits and costs. We will help drive out the prioritisation of quick wins versus longer term capability. We can also help build benefits cases in more detail for investment sign off if required.</a:t>
            </a:r>
          </a:p>
        </p:txBody>
      </p:sp>
      <p:sp>
        <p:nvSpPr>
          <p:cNvPr id="6" name="Text Placeholder 2">
            <a:extLst>
              <a:ext uri="{FF2B5EF4-FFF2-40B4-BE49-F238E27FC236}">
                <a16:creationId xmlns:a16="http://schemas.microsoft.com/office/drawing/2014/main" id="{86BA235F-1785-8840-7596-249D0AA2138A}"/>
              </a:ext>
            </a:extLst>
          </p:cNvPr>
          <p:cNvSpPr txBox="1">
            <a:spLocks/>
          </p:cNvSpPr>
          <p:nvPr/>
        </p:nvSpPr>
        <p:spPr>
          <a:xfrm>
            <a:off x="990600" y="5322471"/>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Roadmap</a:t>
            </a:r>
          </a:p>
          <a:p>
            <a:pPr>
              <a:spcAft>
                <a:spcPts val="600"/>
              </a:spcAft>
            </a:pPr>
            <a:r>
              <a:rPr lang="en-GB"/>
              <a:t>The interlock with other areas of change within the organisation is critical. Particularly in the data management and marketing automation area, upstream change can impact plans. We can help you plan the delivery roadmap.</a:t>
            </a:r>
          </a:p>
        </p:txBody>
      </p:sp>
      <p:sp>
        <p:nvSpPr>
          <p:cNvPr id="8" name="Text Placeholder 2">
            <a:extLst>
              <a:ext uri="{FF2B5EF4-FFF2-40B4-BE49-F238E27FC236}">
                <a16:creationId xmlns:a16="http://schemas.microsoft.com/office/drawing/2014/main" id="{99BCB981-67D2-91BB-2B61-7FA2B312F46E}"/>
              </a:ext>
            </a:extLst>
          </p:cNvPr>
          <p:cNvSpPr txBox="1">
            <a:spLocks/>
          </p:cNvSpPr>
          <p:nvPr/>
        </p:nvSpPr>
        <p:spPr>
          <a:xfrm>
            <a:off x="990600" y="6592314"/>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Deliver</a:t>
            </a:r>
          </a:p>
          <a:p>
            <a:pPr>
              <a:spcAft>
                <a:spcPts val="600"/>
              </a:spcAft>
            </a:pPr>
            <a:r>
              <a:rPr lang="en-GB"/>
              <a:t>We can resource a bespoke team for you to move through delivery, including experience business change leads to drive the overall programme. Typical skillsets span all areas to deliver change – from data to marketing automation.</a:t>
            </a:r>
          </a:p>
        </p:txBody>
      </p:sp>
      <p:sp>
        <p:nvSpPr>
          <p:cNvPr id="9" name="Text Placeholder 2">
            <a:extLst>
              <a:ext uri="{FF2B5EF4-FFF2-40B4-BE49-F238E27FC236}">
                <a16:creationId xmlns:a16="http://schemas.microsoft.com/office/drawing/2014/main" id="{2681557A-412C-85BC-BFAD-797BB8290F54}"/>
              </a:ext>
            </a:extLst>
          </p:cNvPr>
          <p:cNvSpPr txBox="1">
            <a:spLocks/>
          </p:cNvSpPr>
          <p:nvPr/>
        </p:nvSpPr>
        <p:spPr>
          <a:xfrm>
            <a:off x="990600" y="7690627"/>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Embed</a:t>
            </a:r>
          </a:p>
          <a:p>
            <a:pPr>
              <a:spcAft>
                <a:spcPts val="600"/>
              </a:spcAft>
            </a:pPr>
            <a:r>
              <a:rPr lang="en-GB"/>
              <a:t>Almost all business change requires a focus on ‘people’ and ‘process’ elements. At the very least change in data and insight capability from a technology or strategy point of view, requires new people after it has been ‘delivered’ to run the capability. As well as organisation &amp; operating model design, we have an extensive resourcing capability that enables you to put permanent team changes in place.</a:t>
            </a:r>
          </a:p>
        </p:txBody>
      </p:sp>
      <p:sp>
        <p:nvSpPr>
          <p:cNvPr id="11" name="Rectangle: Rounded Corners 10">
            <a:extLst>
              <a:ext uri="{FF2B5EF4-FFF2-40B4-BE49-F238E27FC236}">
                <a16:creationId xmlns:a16="http://schemas.microsoft.com/office/drawing/2014/main" id="{C73B1BC6-3802-8EA0-48C4-48D64C0C13AE}"/>
              </a:ext>
            </a:extLst>
          </p:cNvPr>
          <p:cNvSpPr>
            <a:spLocks noChangeAspect="1"/>
          </p:cNvSpPr>
          <p:nvPr/>
        </p:nvSpPr>
        <p:spPr>
          <a:xfrm>
            <a:off x="363316" y="1461564"/>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2" name="Graphic 11" descr="Magnifying glass outline">
            <a:extLst>
              <a:ext uri="{FF2B5EF4-FFF2-40B4-BE49-F238E27FC236}">
                <a16:creationId xmlns:a16="http://schemas.microsoft.com/office/drawing/2014/main" id="{F3F47BD3-311C-F544-E8B6-6F32915930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500" y="1510221"/>
            <a:ext cx="406686" cy="406686"/>
          </a:xfrm>
          <a:prstGeom prst="rect">
            <a:avLst/>
          </a:prstGeom>
          <a:effectLst>
            <a:outerShdw blurRad="63500" sx="102000" sy="102000" algn="ctr" rotWithShape="0">
              <a:prstClr val="black">
                <a:alpha val="40000"/>
              </a:prstClr>
            </a:outerShdw>
          </a:effectLst>
        </p:spPr>
      </p:pic>
      <p:sp>
        <p:nvSpPr>
          <p:cNvPr id="16" name="Rectangle: Rounded Corners 15">
            <a:extLst>
              <a:ext uri="{FF2B5EF4-FFF2-40B4-BE49-F238E27FC236}">
                <a16:creationId xmlns:a16="http://schemas.microsoft.com/office/drawing/2014/main" id="{3E9E751D-4AB3-CD09-2308-A1060CA4F2F4}"/>
              </a:ext>
            </a:extLst>
          </p:cNvPr>
          <p:cNvSpPr>
            <a:spLocks noChangeAspect="1"/>
          </p:cNvSpPr>
          <p:nvPr/>
        </p:nvSpPr>
        <p:spPr>
          <a:xfrm>
            <a:off x="363316" y="2874067"/>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7" name="Graphic 16" descr="Thumbs up sign outline">
            <a:extLst>
              <a:ext uri="{FF2B5EF4-FFF2-40B4-BE49-F238E27FC236}">
                <a16:creationId xmlns:a16="http://schemas.microsoft.com/office/drawing/2014/main" id="{73466F8D-E35E-A0E5-5DF9-6E842E3DF20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1500" y="2922724"/>
            <a:ext cx="406686" cy="406686"/>
          </a:xfrm>
          <a:prstGeom prst="rect">
            <a:avLst/>
          </a:prstGeom>
          <a:effectLst>
            <a:outerShdw blurRad="63500" sx="102000" sy="102000" algn="ctr" rotWithShape="0">
              <a:prstClr val="black">
                <a:alpha val="40000"/>
              </a:prstClr>
            </a:outerShdw>
          </a:effectLst>
        </p:spPr>
      </p:pic>
      <p:sp>
        <p:nvSpPr>
          <p:cNvPr id="18" name="Rectangle: Rounded Corners 17">
            <a:extLst>
              <a:ext uri="{FF2B5EF4-FFF2-40B4-BE49-F238E27FC236}">
                <a16:creationId xmlns:a16="http://schemas.microsoft.com/office/drawing/2014/main" id="{9A0E965A-79BA-F5D1-1234-4A860E132108}"/>
              </a:ext>
            </a:extLst>
          </p:cNvPr>
          <p:cNvSpPr>
            <a:spLocks noChangeAspect="1"/>
          </p:cNvSpPr>
          <p:nvPr/>
        </p:nvSpPr>
        <p:spPr>
          <a:xfrm>
            <a:off x="363316" y="4116064"/>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9" name="Graphic 18" descr="Priorities with solid fill">
            <a:extLst>
              <a:ext uri="{FF2B5EF4-FFF2-40B4-BE49-F238E27FC236}">
                <a16:creationId xmlns:a16="http://schemas.microsoft.com/office/drawing/2014/main" id="{B7571966-694F-221A-A99A-FD6BAACD545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1500" y="4164721"/>
            <a:ext cx="406686" cy="406686"/>
          </a:xfrm>
          <a:prstGeom prst="rect">
            <a:avLst/>
          </a:prstGeom>
          <a:effectLst>
            <a:outerShdw blurRad="63500" sx="102000" sy="102000" algn="ctr" rotWithShape="0">
              <a:prstClr val="black">
                <a:alpha val="40000"/>
              </a:prstClr>
            </a:outerShdw>
          </a:effectLst>
        </p:spPr>
      </p:pic>
      <p:sp>
        <p:nvSpPr>
          <p:cNvPr id="20" name="Rectangle: Rounded Corners 19">
            <a:extLst>
              <a:ext uri="{FF2B5EF4-FFF2-40B4-BE49-F238E27FC236}">
                <a16:creationId xmlns:a16="http://schemas.microsoft.com/office/drawing/2014/main" id="{F6671A22-B0A6-195A-3574-A671376D85FD}"/>
              </a:ext>
            </a:extLst>
          </p:cNvPr>
          <p:cNvSpPr>
            <a:spLocks noChangeAspect="1"/>
          </p:cNvSpPr>
          <p:nvPr/>
        </p:nvSpPr>
        <p:spPr>
          <a:xfrm>
            <a:off x="363316" y="5394171"/>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1" name="Graphic 20" descr="Map with pin outline">
            <a:extLst>
              <a:ext uri="{FF2B5EF4-FFF2-40B4-BE49-F238E27FC236}">
                <a16:creationId xmlns:a16="http://schemas.microsoft.com/office/drawing/2014/main" id="{78549455-0FDF-B584-DAAE-C0BA20324B1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11500" y="5442828"/>
            <a:ext cx="406686" cy="406686"/>
          </a:xfrm>
          <a:prstGeom prst="rect">
            <a:avLst/>
          </a:prstGeom>
          <a:effectLst>
            <a:outerShdw blurRad="63500" sx="102000" sy="102000" algn="ctr" rotWithShape="0">
              <a:prstClr val="black">
                <a:alpha val="40000"/>
              </a:prstClr>
            </a:outerShdw>
          </a:effectLst>
        </p:spPr>
      </p:pic>
      <p:sp>
        <p:nvSpPr>
          <p:cNvPr id="22" name="Rectangle: Rounded Corners 21">
            <a:extLst>
              <a:ext uri="{FF2B5EF4-FFF2-40B4-BE49-F238E27FC236}">
                <a16:creationId xmlns:a16="http://schemas.microsoft.com/office/drawing/2014/main" id="{5275B9E3-BAC7-613A-F988-01DBDD96AFB5}"/>
              </a:ext>
            </a:extLst>
          </p:cNvPr>
          <p:cNvSpPr>
            <a:spLocks noChangeAspect="1"/>
          </p:cNvSpPr>
          <p:nvPr/>
        </p:nvSpPr>
        <p:spPr>
          <a:xfrm>
            <a:off x="363316" y="6667839"/>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3" name="Graphic 22" descr="Truck outline">
            <a:extLst>
              <a:ext uri="{FF2B5EF4-FFF2-40B4-BE49-F238E27FC236}">
                <a16:creationId xmlns:a16="http://schemas.microsoft.com/office/drawing/2014/main" id="{A4F67327-95DB-B7E3-E1CF-FFCA3CC97B5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11500" y="6716496"/>
            <a:ext cx="406686" cy="406686"/>
          </a:xfrm>
          <a:prstGeom prst="rect">
            <a:avLst/>
          </a:prstGeom>
          <a:effectLst>
            <a:outerShdw blurRad="63500" sx="102000" sy="102000" algn="ctr" rotWithShape="0">
              <a:prstClr val="black">
                <a:alpha val="40000"/>
              </a:prstClr>
            </a:outerShdw>
          </a:effectLst>
        </p:spPr>
      </p:pic>
      <p:sp>
        <p:nvSpPr>
          <p:cNvPr id="24" name="Rectangle: Rounded Corners 23">
            <a:extLst>
              <a:ext uri="{FF2B5EF4-FFF2-40B4-BE49-F238E27FC236}">
                <a16:creationId xmlns:a16="http://schemas.microsoft.com/office/drawing/2014/main" id="{20065A30-0B76-CB85-6068-F64C9BB8FF5F}"/>
              </a:ext>
            </a:extLst>
          </p:cNvPr>
          <p:cNvSpPr>
            <a:spLocks noChangeAspect="1"/>
          </p:cNvSpPr>
          <p:nvPr/>
        </p:nvSpPr>
        <p:spPr>
          <a:xfrm>
            <a:off x="363316" y="7782816"/>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5" name="Graphic 24" descr="Chevron arrows outline">
            <a:extLst>
              <a:ext uri="{FF2B5EF4-FFF2-40B4-BE49-F238E27FC236}">
                <a16:creationId xmlns:a16="http://schemas.microsoft.com/office/drawing/2014/main" id="{F3BCF7D8-1025-EC18-CFC7-9A46AA9CAE0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11500" y="7831473"/>
            <a:ext cx="406686" cy="406686"/>
          </a:xfrm>
          <a:prstGeom prst="rect">
            <a:avLst/>
          </a:prstGeom>
          <a:effectLst>
            <a:outerShdw blurRad="63500" sx="102000" sy="102000" algn="ctr" rotWithShape="0">
              <a:prstClr val="black">
                <a:alpha val="40000"/>
              </a:prstClr>
            </a:outerShdw>
          </a:effectLst>
        </p:spPr>
      </p:pic>
      <p:pic>
        <p:nvPicPr>
          <p:cNvPr id="14" name="Picture 13" descr="A group of people with arms around each other&#10;&#10;Description automatically generated">
            <a:extLst>
              <a:ext uri="{FF2B5EF4-FFF2-40B4-BE49-F238E27FC236}">
                <a16:creationId xmlns:a16="http://schemas.microsoft.com/office/drawing/2014/main" id="{C9591B8B-FC86-751F-9C1B-A9CA0EB0A86E}"/>
              </a:ext>
            </a:extLst>
          </p:cNvPr>
          <p:cNvPicPr>
            <a:picLocks noChangeAspect="1"/>
          </p:cNvPicPr>
          <p:nvPr/>
        </p:nvPicPr>
        <p:blipFill>
          <a:blip r:embed="rId15">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28" name="Picture 27" descr="A group of people with arms around each other&#10;&#10;Description automatically generated">
            <a:extLst>
              <a:ext uri="{FF2B5EF4-FFF2-40B4-BE49-F238E27FC236}">
                <a16:creationId xmlns:a16="http://schemas.microsoft.com/office/drawing/2014/main" id="{4D9B17EF-F07C-23B1-91BB-70ACB0CDD9E4}"/>
              </a:ext>
            </a:extLst>
          </p:cNvPr>
          <p:cNvPicPr>
            <a:picLocks noChangeAspect="1"/>
          </p:cNvPicPr>
          <p:nvPr/>
        </p:nvPicPr>
        <p:blipFill>
          <a:blip r:embed="rId15">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29" name="Picture 28" descr="A group of people with arms around each other&#10;&#10;Description automatically generated">
            <a:extLst>
              <a:ext uri="{FF2B5EF4-FFF2-40B4-BE49-F238E27FC236}">
                <a16:creationId xmlns:a16="http://schemas.microsoft.com/office/drawing/2014/main" id="{8425EFCC-D3DB-1541-3952-E955925179A3}"/>
              </a:ext>
            </a:extLst>
          </p:cNvPr>
          <p:cNvPicPr>
            <a:picLocks noChangeAspect="1"/>
          </p:cNvPicPr>
          <p:nvPr/>
        </p:nvPicPr>
        <p:blipFill>
          <a:blip r:embed="rId15">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30" name="Picture 29" descr="A group of people with arms around each other&#10;&#10;Description automatically generated">
            <a:extLst>
              <a:ext uri="{FF2B5EF4-FFF2-40B4-BE49-F238E27FC236}">
                <a16:creationId xmlns:a16="http://schemas.microsoft.com/office/drawing/2014/main" id="{AC14EC5E-B6F4-353F-1E9D-3434C2429C49}"/>
              </a:ext>
            </a:extLst>
          </p:cNvPr>
          <p:cNvPicPr>
            <a:picLocks noChangeAspect="1"/>
          </p:cNvPicPr>
          <p:nvPr/>
        </p:nvPicPr>
        <p:blipFill>
          <a:blip r:embed="rId15">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31" name="Picture 30" descr="A group of people with arms around each other&#10;&#10;Description automatically generated">
            <a:extLst>
              <a:ext uri="{FF2B5EF4-FFF2-40B4-BE49-F238E27FC236}">
                <a16:creationId xmlns:a16="http://schemas.microsoft.com/office/drawing/2014/main" id="{878862F3-0068-3B48-E16F-000D9DB7F9BE}"/>
              </a:ext>
            </a:extLst>
          </p:cNvPr>
          <p:cNvPicPr>
            <a:picLocks noChangeAspect="1"/>
          </p:cNvPicPr>
          <p:nvPr/>
        </p:nvPicPr>
        <p:blipFill>
          <a:blip r:embed="rId15">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32" name="Picture 31" descr="A group of people with arms around each other&#10;&#10;Description automatically generated">
            <a:extLst>
              <a:ext uri="{FF2B5EF4-FFF2-40B4-BE49-F238E27FC236}">
                <a16:creationId xmlns:a16="http://schemas.microsoft.com/office/drawing/2014/main" id="{37578B02-26B4-5857-EB7D-21603EEED7AB}"/>
              </a:ext>
            </a:extLst>
          </p:cNvPr>
          <p:cNvPicPr>
            <a:picLocks noChangeAspect="1"/>
          </p:cNvPicPr>
          <p:nvPr/>
        </p:nvPicPr>
        <p:blipFill>
          <a:blip r:embed="rId15">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168073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E156E-4B3B-3E28-C6CB-6E301DE594B2}"/>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F4D38B9-CB9A-7B7D-DD3B-819A8D9EF6C6}"/>
              </a:ext>
            </a:extLst>
          </p:cNvPr>
          <p:cNvSpPr/>
          <p:nvPr/>
        </p:nvSpPr>
        <p:spPr>
          <a:xfrm>
            <a:off x="0" y="8855885"/>
            <a:ext cx="6858000" cy="1071605"/>
          </a:xfrm>
          <a:prstGeom prst="rect">
            <a:avLst/>
          </a:prstGeom>
          <a:solidFill>
            <a:srgbClr val="1D1F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white letter on a black background&#10;&#10;Description automatically generated">
            <a:extLst>
              <a:ext uri="{FF2B5EF4-FFF2-40B4-BE49-F238E27FC236}">
                <a16:creationId xmlns:a16="http://schemas.microsoft.com/office/drawing/2014/main" id="{3AA7C0EA-F268-00E5-6801-1D213F741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670" y="9180235"/>
            <a:ext cx="2238106" cy="422905"/>
          </a:xfrm>
          <a:prstGeom prst="rect">
            <a:avLst/>
          </a:prstGeom>
        </p:spPr>
      </p:pic>
      <p:sp>
        <p:nvSpPr>
          <p:cNvPr id="2" name="Title 1">
            <a:extLst>
              <a:ext uri="{FF2B5EF4-FFF2-40B4-BE49-F238E27FC236}">
                <a16:creationId xmlns:a16="http://schemas.microsoft.com/office/drawing/2014/main" id="{E5278AE2-3C85-91EE-F39A-F16EB314936A}"/>
              </a:ext>
            </a:extLst>
          </p:cNvPr>
          <p:cNvSpPr>
            <a:spLocks noGrp="1"/>
          </p:cNvSpPr>
          <p:nvPr>
            <p:ph type="title"/>
          </p:nvPr>
        </p:nvSpPr>
        <p:spPr>
          <a:xfrm>
            <a:off x="270934" y="365972"/>
            <a:ext cx="6299200" cy="456315"/>
          </a:xfrm>
        </p:spPr>
        <p:txBody>
          <a:bodyPr vert="horz" lIns="91440" tIns="45720" rIns="91440" bIns="45720" rtlCol="0" anchor="ctr">
            <a:normAutofit/>
          </a:bodyPr>
          <a:lstStyle/>
          <a:p>
            <a:r>
              <a:rPr lang="en-GB">
                <a:solidFill>
                  <a:schemeClr val="bg1"/>
                </a:solidFill>
              </a:rPr>
              <a:t>WE ARE HERE TO HELP YOU</a:t>
            </a:r>
          </a:p>
        </p:txBody>
      </p:sp>
      <p:sp>
        <p:nvSpPr>
          <p:cNvPr id="7" name="Text Placeholder 6">
            <a:extLst>
              <a:ext uri="{FF2B5EF4-FFF2-40B4-BE49-F238E27FC236}">
                <a16:creationId xmlns:a16="http://schemas.microsoft.com/office/drawing/2014/main" id="{B2248F33-4535-C61A-E0DB-82CF2CF6F9FB}"/>
              </a:ext>
            </a:extLst>
          </p:cNvPr>
          <p:cNvSpPr>
            <a:spLocks noGrp="1"/>
          </p:cNvSpPr>
          <p:nvPr>
            <p:ph type="body" sz="quarter" idx="12"/>
          </p:nvPr>
        </p:nvSpPr>
        <p:spPr>
          <a:xfrm>
            <a:off x="271464" y="1386449"/>
            <a:ext cx="3317556" cy="4278180"/>
          </a:xfrm>
          <a:noFill/>
        </p:spPr>
        <p:txBody>
          <a:bodyPr>
            <a:noAutofit/>
          </a:bodyPr>
          <a:lstStyle/>
          <a:p>
            <a:pPr marL="0" indent="0" fontAlgn="base">
              <a:lnSpc>
                <a:spcPct val="100000"/>
              </a:lnSpc>
              <a:spcBef>
                <a:spcPts val="0"/>
              </a:spcBef>
              <a:spcAft>
                <a:spcPts val="1200"/>
              </a:spcAft>
              <a:buFont typeface="Arial" panose="020B0604020202020204" pitchFamily="34" charset="0"/>
              <a:buNone/>
            </a:pPr>
            <a:r>
              <a:rPr lang="en-GB" altLang="en-US" sz="1200"/>
              <a:t>Our aim is to grow our client’s customer value. We help brands organise and use data to make decisions and automate technology to execute them.</a:t>
            </a:r>
          </a:p>
          <a:p>
            <a:pPr marL="0" indent="0" fontAlgn="base">
              <a:lnSpc>
                <a:spcPct val="100000"/>
              </a:lnSpc>
              <a:spcBef>
                <a:spcPts val="0"/>
              </a:spcBef>
              <a:spcAft>
                <a:spcPts val="1200"/>
              </a:spcAft>
              <a:buFont typeface="Arial" panose="020B0604020202020204" pitchFamily="34" charset="0"/>
              <a:buNone/>
            </a:pPr>
            <a:r>
              <a:rPr lang="en-GB" altLang="en-US" sz="1200"/>
              <a:t>There’s a lot of pieces to that puzzle of course. Our 9-box capability model reflects the building blocks that make up effective management of your customer base.</a:t>
            </a:r>
          </a:p>
          <a:p>
            <a:pPr marL="0" indent="0" fontAlgn="base">
              <a:lnSpc>
                <a:spcPct val="100000"/>
              </a:lnSpc>
              <a:spcBef>
                <a:spcPts val="0"/>
              </a:spcBef>
              <a:spcAft>
                <a:spcPts val="1200"/>
              </a:spcAft>
              <a:buFont typeface="Arial" panose="020B0604020202020204" pitchFamily="34" charset="0"/>
              <a:buNone/>
            </a:pPr>
            <a:r>
              <a:rPr lang="en-GB" altLang="en-US" sz="1200"/>
              <a:t>The core principles </a:t>
            </a:r>
            <a:r>
              <a:rPr lang="en-GB" altLang="en-US"/>
              <a:t>of being </a:t>
            </a:r>
            <a:r>
              <a:rPr lang="en-GB" altLang="en-US" sz="1200"/>
              <a:t>customer and insight led have not changed, but there’s been a rapid change in technology and the art of the possible. </a:t>
            </a:r>
          </a:p>
          <a:p>
            <a:pPr marL="0" indent="0" fontAlgn="base">
              <a:lnSpc>
                <a:spcPct val="100000"/>
              </a:lnSpc>
              <a:spcBef>
                <a:spcPts val="0"/>
              </a:spcBef>
              <a:spcAft>
                <a:spcPts val="1200"/>
              </a:spcAft>
              <a:buFont typeface="Arial" panose="020B0604020202020204" pitchFamily="34" charset="0"/>
              <a:buNone/>
            </a:pPr>
            <a:r>
              <a:rPr lang="en-GB" altLang="en-US" sz="1200"/>
              <a:t>This has huge implications for the capability needed in an organisation – from marketing right through to technology, data and people.</a:t>
            </a:r>
          </a:p>
          <a:p>
            <a:pPr fontAlgn="base"/>
            <a:r>
              <a:rPr lang="en-GB" altLang="en-US"/>
              <a:t>We’re not just consultants; we’ve sat your side of the table working for some of the biggest brands across the world and faced the same challenges as you are today. </a:t>
            </a:r>
          </a:p>
          <a:p>
            <a:pPr fontAlgn="base"/>
            <a:r>
              <a:rPr lang="en-GB" altLang="en-US"/>
              <a:t>That’s why we’ve designed a business around delivering &amp; embedding real change that sticks, not just imparting theory. </a:t>
            </a:r>
          </a:p>
          <a:p>
            <a:pPr fontAlgn="base"/>
            <a:r>
              <a:rPr lang="en-GB" altLang="en-US" sz="1200"/>
              <a:t>It also means we are best placed to offer direct expertise and build teams of practitioners to help you realise your opportunity </a:t>
            </a:r>
            <a:r>
              <a:rPr lang="en-GB" altLang="en-US"/>
              <a:t>based on practical experience - and support for the whole journey if you need it.</a:t>
            </a:r>
          </a:p>
        </p:txBody>
      </p:sp>
      <p:sp>
        <p:nvSpPr>
          <p:cNvPr id="15" name="TextBox 14">
            <a:extLst>
              <a:ext uri="{FF2B5EF4-FFF2-40B4-BE49-F238E27FC236}">
                <a16:creationId xmlns:a16="http://schemas.microsoft.com/office/drawing/2014/main" id="{1B506AF9-5279-D9C3-A9FC-96335D63BDE9}"/>
              </a:ext>
            </a:extLst>
          </p:cNvPr>
          <p:cNvSpPr txBox="1"/>
          <p:nvPr/>
        </p:nvSpPr>
        <p:spPr>
          <a:xfrm>
            <a:off x="268224" y="8969949"/>
            <a:ext cx="4014554" cy="276999"/>
          </a:xfrm>
          <a:prstGeom prst="rect">
            <a:avLst/>
          </a:prstGeom>
          <a:noFill/>
        </p:spPr>
        <p:txBody>
          <a:bodyPr wrap="square" rtlCol="0">
            <a:spAutoFit/>
          </a:bodyPr>
          <a:lstStyle/>
          <a:p>
            <a:r>
              <a:rPr lang="en-GB" sz="1200">
                <a:solidFill>
                  <a:schemeClr val="bg1"/>
                </a:solidFill>
                <a:latin typeface="Instrument Sans" pitchFamily="2" charset="0"/>
              </a:rPr>
              <a:t>Karl.Dixon@cvmpeople.com	0737 605 1175</a:t>
            </a:r>
          </a:p>
        </p:txBody>
      </p:sp>
      <p:sp>
        <p:nvSpPr>
          <p:cNvPr id="20" name="TextBox 19">
            <a:extLst>
              <a:ext uri="{FF2B5EF4-FFF2-40B4-BE49-F238E27FC236}">
                <a16:creationId xmlns:a16="http://schemas.microsoft.com/office/drawing/2014/main" id="{1B0F0A26-D978-59CC-36F1-C42389B2C552}"/>
              </a:ext>
            </a:extLst>
          </p:cNvPr>
          <p:cNvSpPr txBox="1"/>
          <p:nvPr/>
        </p:nvSpPr>
        <p:spPr>
          <a:xfrm>
            <a:off x="268224" y="9266418"/>
            <a:ext cx="2414388" cy="276999"/>
          </a:xfrm>
          <a:prstGeom prst="rect">
            <a:avLst/>
          </a:prstGeom>
          <a:noFill/>
        </p:spPr>
        <p:txBody>
          <a:bodyPr wrap="square" rtlCol="0">
            <a:spAutoFit/>
          </a:bodyPr>
          <a:lstStyle/>
          <a:p>
            <a:r>
              <a:rPr lang="en-GB" sz="1200">
                <a:solidFill>
                  <a:schemeClr val="bg1"/>
                </a:solidFill>
                <a:latin typeface="Instrument Sans" pitchFamily="2" charset="0"/>
              </a:rPr>
              <a:t>www.cvmpeople.com</a:t>
            </a:r>
          </a:p>
        </p:txBody>
      </p:sp>
      <p:sp>
        <p:nvSpPr>
          <p:cNvPr id="31" name="TextBox 30">
            <a:extLst>
              <a:ext uri="{FF2B5EF4-FFF2-40B4-BE49-F238E27FC236}">
                <a16:creationId xmlns:a16="http://schemas.microsoft.com/office/drawing/2014/main" id="{2EC1E3A5-CF3B-0962-7E64-C02DC337AB8E}"/>
              </a:ext>
            </a:extLst>
          </p:cNvPr>
          <p:cNvSpPr txBox="1"/>
          <p:nvPr/>
        </p:nvSpPr>
        <p:spPr>
          <a:xfrm>
            <a:off x="268224" y="9562888"/>
            <a:ext cx="4014554" cy="276999"/>
          </a:xfrm>
          <a:prstGeom prst="rect">
            <a:avLst/>
          </a:prstGeom>
          <a:noFill/>
        </p:spPr>
        <p:txBody>
          <a:bodyPr wrap="square" rtlCol="0">
            <a:spAutoFit/>
          </a:bodyPr>
          <a:lstStyle/>
          <a:p>
            <a:r>
              <a:rPr lang="en-GB" sz="1200">
                <a:solidFill>
                  <a:schemeClr val="bg1"/>
                </a:solidFill>
                <a:latin typeface="Instrument Sans" pitchFamily="2" charset="0"/>
              </a:rPr>
              <a:t>The Grosvenor, Basing View, Basingstoke RG21 4HG</a:t>
            </a:r>
          </a:p>
        </p:txBody>
      </p:sp>
      <p:pic>
        <p:nvPicPr>
          <p:cNvPr id="4" name="Picture 3" descr="A group of people with arms around each other&#10;&#10;Description automatically generated">
            <a:extLst>
              <a:ext uri="{FF2B5EF4-FFF2-40B4-BE49-F238E27FC236}">
                <a16:creationId xmlns:a16="http://schemas.microsoft.com/office/drawing/2014/main" id="{CBCEDB85-79AC-8662-15DD-F750F2146A8F}"/>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5" name="Picture 4" descr="A group of people with arms around each other&#10;&#10;Description automatically generated">
            <a:extLst>
              <a:ext uri="{FF2B5EF4-FFF2-40B4-BE49-F238E27FC236}">
                <a16:creationId xmlns:a16="http://schemas.microsoft.com/office/drawing/2014/main" id="{CF10EF6C-0828-C19F-FB43-FA7658143D3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BA31529C-FA6E-28D6-F014-350C1808C84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34879EFF-5555-B814-AF73-EF339C4D103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5CB7D2B7-8DFA-EA2E-11BE-1D384D5B8811}"/>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0" name="Picture 9" descr="A group of people with arms around each other&#10;&#10;Description automatically generated">
            <a:extLst>
              <a:ext uri="{FF2B5EF4-FFF2-40B4-BE49-F238E27FC236}">
                <a16:creationId xmlns:a16="http://schemas.microsoft.com/office/drawing/2014/main" id="{060D69D9-047A-5ED1-D6A6-710972EA0B7A}"/>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pic>
        <p:nvPicPr>
          <p:cNvPr id="12" name="Picture 11" descr="A group of people giving each other a high five&#10;&#10;Description automatically generated">
            <a:extLst>
              <a:ext uri="{FF2B5EF4-FFF2-40B4-BE49-F238E27FC236}">
                <a16:creationId xmlns:a16="http://schemas.microsoft.com/office/drawing/2014/main" id="{F26EE891-6517-8F20-413C-734F17746D16}"/>
              </a:ext>
            </a:extLst>
          </p:cNvPr>
          <p:cNvPicPr>
            <a:picLocks noChangeAspect="1"/>
          </p:cNvPicPr>
          <p:nvPr/>
        </p:nvPicPr>
        <p:blipFill>
          <a:blip r:embed="rId4">
            <a:extLst>
              <a:ext uri="{28A0092B-C50C-407E-A947-70E740481C1C}">
                <a14:useLocalDpi xmlns:a14="http://schemas.microsoft.com/office/drawing/2010/main" val="0"/>
              </a:ext>
            </a:extLst>
          </a:blip>
          <a:srcRect r="10085"/>
          <a:stretch/>
        </p:blipFill>
        <p:spPr>
          <a:xfrm>
            <a:off x="3715178" y="1445472"/>
            <a:ext cx="2871358" cy="4785360"/>
          </a:xfrm>
          <a:prstGeom prst="rect">
            <a:avLst/>
          </a:prstGeom>
        </p:spPr>
      </p:pic>
    </p:spTree>
    <p:extLst>
      <p:ext uri="{BB962C8B-B14F-4D97-AF65-F5344CB8AC3E}">
        <p14:creationId xmlns:p14="http://schemas.microsoft.com/office/powerpoint/2010/main" val="229529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B20A312D-E419-E030-D6AC-6A1419C26A13}"/>
              </a:ext>
            </a:extLst>
          </p:cNvPr>
          <p:cNvSpPr txBox="1"/>
          <p:nvPr/>
        </p:nvSpPr>
        <p:spPr>
          <a:xfrm>
            <a:off x="2733259" y="3610796"/>
            <a:ext cx="1424545" cy="3799654"/>
          </a:xfrm>
          <a:prstGeom prst="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bIns="0" rtlCol="0" anchor="t" anchorCtr="0"/>
          <a:lstStyle>
            <a:defPPr>
              <a:defRPr lang="en-US"/>
            </a:defPPr>
            <a:lvl1pPr algn="ctr">
              <a:defRPr>
                <a:solidFill>
                  <a:srgbClr val="60A7AC"/>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80000"/>
              </a:lnSpc>
            </a:pPr>
            <a:r>
              <a:rPr lang="en-GB" sz="1600">
                <a:solidFill>
                  <a:schemeClr val="bg1">
                    <a:lumMod val="75000"/>
                  </a:schemeClr>
                </a:solidFill>
                <a:latin typeface="+mj-lt"/>
              </a:rPr>
              <a:t>DATA &amp;</a:t>
            </a:r>
            <a:br>
              <a:rPr lang="en-GB" sz="1600">
                <a:solidFill>
                  <a:schemeClr val="bg1">
                    <a:lumMod val="75000"/>
                  </a:schemeClr>
                </a:solidFill>
                <a:latin typeface="+mj-lt"/>
              </a:rPr>
            </a:br>
            <a:r>
              <a:rPr lang="en-GB" sz="1600">
                <a:solidFill>
                  <a:schemeClr val="bg1">
                    <a:lumMod val="75000"/>
                  </a:schemeClr>
                </a:solidFill>
                <a:latin typeface="+mj-lt"/>
              </a:rPr>
              <a:t>INSIGHT</a:t>
            </a:r>
          </a:p>
        </p:txBody>
      </p:sp>
      <p:sp>
        <p:nvSpPr>
          <p:cNvPr id="62" name="TextBox 61">
            <a:extLst>
              <a:ext uri="{FF2B5EF4-FFF2-40B4-BE49-F238E27FC236}">
                <a16:creationId xmlns:a16="http://schemas.microsoft.com/office/drawing/2014/main" id="{95A1765C-8495-1464-AEF7-382F6F17B2D0}"/>
              </a:ext>
            </a:extLst>
          </p:cNvPr>
          <p:cNvSpPr txBox="1"/>
          <p:nvPr/>
        </p:nvSpPr>
        <p:spPr>
          <a:xfrm>
            <a:off x="4562742" y="3610796"/>
            <a:ext cx="1424545" cy="3799654"/>
          </a:xfrm>
          <a:prstGeom prst="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bIns="0" rtlCol="0" anchor="t" anchorCtr="0"/>
          <a:lstStyle>
            <a:defPPr>
              <a:defRPr lang="en-US"/>
            </a:defPPr>
            <a:lvl1pPr algn="ctr">
              <a:lnSpc>
                <a:spcPct val="80000"/>
              </a:lnSpc>
              <a:defRPr sz="1600">
                <a:solidFill>
                  <a:schemeClr val="bg1">
                    <a:lumMod val="75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t>CVM</a:t>
            </a:r>
            <a:br>
              <a:rPr lang="en-GB"/>
            </a:br>
            <a:r>
              <a:rPr lang="en-GB"/>
              <a:t>CAPABILITY</a:t>
            </a:r>
          </a:p>
        </p:txBody>
      </p:sp>
      <p:sp>
        <p:nvSpPr>
          <p:cNvPr id="60" name="TextBox 59">
            <a:extLst>
              <a:ext uri="{FF2B5EF4-FFF2-40B4-BE49-F238E27FC236}">
                <a16:creationId xmlns:a16="http://schemas.microsoft.com/office/drawing/2014/main" id="{6677C3C3-D6EE-0D7F-CDDA-47811843EC96}"/>
              </a:ext>
            </a:extLst>
          </p:cNvPr>
          <p:cNvSpPr txBox="1"/>
          <p:nvPr/>
        </p:nvSpPr>
        <p:spPr>
          <a:xfrm>
            <a:off x="915247" y="3610796"/>
            <a:ext cx="1425600" cy="3799654"/>
          </a:xfrm>
          <a:prstGeom prst="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bIns="0" rtlCol="0" anchor="t" anchorCtr="0"/>
          <a:lstStyle>
            <a:defPPr>
              <a:defRPr lang="en-US"/>
            </a:defPPr>
            <a:lvl1pPr algn="ctr">
              <a:lnSpc>
                <a:spcPct val="80000"/>
              </a:lnSpc>
              <a:defRPr sz="1600">
                <a:solidFill>
                  <a:schemeClr val="bg1">
                    <a:lumMod val="75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solidFill>
                  <a:srgbClr val="1D1F3D"/>
                </a:solidFill>
              </a:rPr>
              <a:t>CUSTOMER STRATEGY</a:t>
            </a:r>
          </a:p>
        </p:txBody>
      </p:sp>
      <p:sp>
        <p:nvSpPr>
          <p:cNvPr id="70" name="Rectangle 69">
            <a:extLst>
              <a:ext uri="{FF2B5EF4-FFF2-40B4-BE49-F238E27FC236}">
                <a16:creationId xmlns:a16="http://schemas.microsoft.com/office/drawing/2014/main" id="{3BC2292C-C647-1248-1743-9B13C22C6F29}"/>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9EDE3DA-CFB2-CD83-A506-703F4F36E504}"/>
              </a:ext>
            </a:extLst>
          </p:cNvPr>
          <p:cNvSpPr>
            <a:spLocks noGrp="1"/>
          </p:cNvSpPr>
          <p:nvPr>
            <p:ph type="body" sz="quarter" idx="12"/>
          </p:nvPr>
        </p:nvSpPr>
        <p:spPr>
          <a:xfrm>
            <a:off x="212950" y="1384905"/>
            <a:ext cx="6299200" cy="1190817"/>
          </a:xfrm>
        </p:spPr>
        <p:txBody>
          <a:bodyPr>
            <a:noAutofit/>
          </a:bodyPr>
          <a:lstStyle/>
          <a:p>
            <a:pPr>
              <a:lnSpc>
                <a:spcPct val="100000"/>
              </a:lnSpc>
            </a:pPr>
            <a:r>
              <a:rPr lang="en-GB"/>
              <a:t>Our consultancy &amp; resourcing services cover all areas of our Customer Value Management maturity model, known as the </a:t>
            </a:r>
            <a:r>
              <a:rPr lang="en-GB" b="1">
                <a:solidFill>
                  <a:srgbClr val="1D1F3D"/>
                </a:solidFill>
              </a:rPr>
              <a:t>9-Box Capability Model</a:t>
            </a:r>
            <a:r>
              <a:rPr lang="en-GB"/>
              <a:t>. </a:t>
            </a:r>
          </a:p>
          <a:p>
            <a:pPr>
              <a:lnSpc>
                <a:spcPct val="100000"/>
              </a:lnSpc>
            </a:pPr>
            <a:r>
              <a:rPr lang="en-GB"/>
              <a:t>In this paper we reveal some of the considerations and how we help brands in the first 3 areas and believe are fundamental to establishing effective </a:t>
            </a:r>
            <a:r>
              <a:rPr lang="en-GB" b="1">
                <a:solidFill>
                  <a:srgbClr val="1D1F3D"/>
                </a:solidFill>
              </a:rPr>
              <a:t>Customer Strategy</a:t>
            </a:r>
            <a:r>
              <a:rPr lang="en-GB"/>
              <a:t>.</a:t>
            </a:r>
          </a:p>
        </p:txBody>
      </p:sp>
      <p:sp>
        <p:nvSpPr>
          <p:cNvPr id="4" name="Footer Placeholder 3">
            <a:extLst>
              <a:ext uri="{FF2B5EF4-FFF2-40B4-BE49-F238E27FC236}">
                <a16:creationId xmlns:a16="http://schemas.microsoft.com/office/drawing/2014/main" id="{8646DB98-DD2B-6FBC-9215-02093D952007}"/>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A4D94C90-CA57-45CC-DB6C-93B45FC5645E}"/>
              </a:ext>
            </a:extLst>
          </p:cNvPr>
          <p:cNvSpPr>
            <a:spLocks noGrp="1"/>
          </p:cNvSpPr>
          <p:nvPr>
            <p:ph type="sldNum" sz="quarter" idx="11"/>
          </p:nvPr>
        </p:nvSpPr>
        <p:spPr/>
        <p:txBody>
          <a:bodyPr/>
          <a:lstStyle/>
          <a:p>
            <a:fld id="{458D18B0-4C75-443C-A72D-F18C817099F6}" type="slidenum">
              <a:rPr lang="en-GB" smtClean="0"/>
              <a:pPr/>
              <a:t>2</a:t>
            </a:fld>
            <a:endParaRPr lang="en-GB"/>
          </a:p>
        </p:txBody>
      </p:sp>
      <p:sp>
        <p:nvSpPr>
          <p:cNvPr id="7" name="Title 6">
            <a:extLst>
              <a:ext uri="{FF2B5EF4-FFF2-40B4-BE49-F238E27FC236}">
                <a16:creationId xmlns:a16="http://schemas.microsoft.com/office/drawing/2014/main" id="{5914A346-3A8F-60D7-5E5E-3EDE41072279}"/>
              </a:ext>
            </a:extLst>
          </p:cNvPr>
          <p:cNvSpPr>
            <a:spLocks noGrp="1"/>
          </p:cNvSpPr>
          <p:nvPr>
            <p:ph type="title"/>
          </p:nvPr>
        </p:nvSpPr>
        <p:spPr>
          <a:xfrm>
            <a:off x="270934" y="311593"/>
            <a:ext cx="6299200" cy="456315"/>
          </a:xfrm>
        </p:spPr>
        <p:txBody>
          <a:bodyPr/>
          <a:lstStyle/>
          <a:p>
            <a:r>
              <a:rPr lang="en-GB">
                <a:solidFill>
                  <a:schemeClr val="bg1"/>
                </a:solidFill>
              </a:rPr>
              <a:t>CVM MATURITY MODEL</a:t>
            </a:r>
          </a:p>
        </p:txBody>
      </p:sp>
      <p:sp>
        <p:nvSpPr>
          <p:cNvPr id="59" name="TextBox 58">
            <a:extLst>
              <a:ext uri="{FF2B5EF4-FFF2-40B4-BE49-F238E27FC236}">
                <a16:creationId xmlns:a16="http://schemas.microsoft.com/office/drawing/2014/main" id="{4402818F-C495-2C80-2581-A8B0761D6D65}"/>
              </a:ext>
            </a:extLst>
          </p:cNvPr>
          <p:cNvSpPr txBox="1"/>
          <p:nvPr/>
        </p:nvSpPr>
        <p:spPr>
          <a:xfrm>
            <a:off x="915247" y="3059662"/>
            <a:ext cx="5072040" cy="316362"/>
          </a:xfrm>
          <a:prstGeom prst="rect">
            <a:avLst/>
          </a:prstGeom>
          <a:solidFill>
            <a:srgbClr val="1D1F3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0" rIns="36000" bIns="0" rtlCol="0" anchor="ctr" anchorCtr="0"/>
          <a:lstStyle>
            <a:defPPr>
              <a:defRPr lang="en-US"/>
            </a:defPPr>
            <a:lvl1pPr algn="ctr">
              <a:lnSpc>
                <a:spcPct val="80000"/>
              </a:lnSpc>
              <a:defRPr sz="1600">
                <a:solidFill>
                  <a:srgbClr val="13486D"/>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GB">
                <a:solidFill>
                  <a:schemeClr val="bg1"/>
                </a:solidFill>
              </a:rPr>
              <a:t>9-BOX CAPABILITY MODEL</a:t>
            </a:r>
          </a:p>
        </p:txBody>
      </p:sp>
      <p:sp>
        <p:nvSpPr>
          <p:cNvPr id="28" name="Rectangle: Rounded Corners 27">
            <a:extLst>
              <a:ext uri="{FF2B5EF4-FFF2-40B4-BE49-F238E27FC236}">
                <a16:creationId xmlns:a16="http://schemas.microsoft.com/office/drawing/2014/main" id="{4722C7D6-F228-B779-3005-DBF37C5DACEC}"/>
              </a:ext>
            </a:extLst>
          </p:cNvPr>
          <p:cNvSpPr>
            <a:spLocks noChangeAspect="1"/>
          </p:cNvSpPr>
          <p:nvPr/>
        </p:nvSpPr>
        <p:spPr>
          <a:xfrm>
            <a:off x="1372030" y="4371244"/>
            <a:ext cx="504000" cy="504000"/>
          </a:xfrm>
          <a:prstGeom prst="roundRect">
            <a:avLst/>
          </a:prstGeom>
          <a:solidFill>
            <a:srgbClr val="1D1F3D"/>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7" name="Graphic 26" descr="User outline">
            <a:extLst>
              <a:ext uri="{FF2B5EF4-FFF2-40B4-BE49-F238E27FC236}">
                <a16:creationId xmlns:a16="http://schemas.microsoft.com/office/drawing/2014/main" id="{B38DD7D8-3215-B79E-D446-1406588868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1404" y="4419901"/>
            <a:ext cx="406686" cy="406686"/>
          </a:xfrm>
          <a:prstGeom prst="rect">
            <a:avLst/>
          </a:prstGeom>
          <a:effectLst>
            <a:outerShdw blurRad="63500" sx="102000" sy="102000" algn="ctr" rotWithShape="0">
              <a:prstClr val="black">
                <a:alpha val="40000"/>
              </a:prstClr>
            </a:outerShdw>
          </a:effectLst>
        </p:spPr>
      </p:pic>
      <p:sp>
        <p:nvSpPr>
          <p:cNvPr id="41" name="TextBox 40">
            <a:extLst>
              <a:ext uri="{FF2B5EF4-FFF2-40B4-BE49-F238E27FC236}">
                <a16:creationId xmlns:a16="http://schemas.microsoft.com/office/drawing/2014/main" id="{51C32A49-CD65-E375-6217-3F4C3711A297}"/>
              </a:ext>
            </a:extLst>
          </p:cNvPr>
          <p:cNvSpPr txBox="1"/>
          <p:nvPr/>
        </p:nvSpPr>
        <p:spPr>
          <a:xfrm>
            <a:off x="972520" y="4869807"/>
            <a:ext cx="1303020" cy="230832"/>
          </a:xfrm>
          <a:prstGeom prst="rect">
            <a:avLst/>
          </a:prstGeom>
          <a:noFill/>
        </p:spPr>
        <p:txBody>
          <a:bodyPr wrap="square">
            <a:spAutoFit/>
          </a:bodyPr>
          <a:lstStyle/>
          <a:p>
            <a:pPr algn="ctr"/>
            <a:r>
              <a:rPr lang="en-GB" sz="900" b="1">
                <a:solidFill>
                  <a:srgbClr val="1D1F3D"/>
                </a:solidFill>
              </a:rPr>
              <a:t>VALUE DRIVERS</a:t>
            </a:r>
          </a:p>
        </p:txBody>
      </p:sp>
      <p:sp>
        <p:nvSpPr>
          <p:cNvPr id="30" name="Rectangle: Rounded Corners 29">
            <a:extLst>
              <a:ext uri="{FF2B5EF4-FFF2-40B4-BE49-F238E27FC236}">
                <a16:creationId xmlns:a16="http://schemas.microsoft.com/office/drawing/2014/main" id="{CDD86A30-7678-50C4-6503-CCEAF64840F1}"/>
              </a:ext>
            </a:extLst>
          </p:cNvPr>
          <p:cNvSpPr>
            <a:spLocks noChangeAspect="1"/>
          </p:cNvSpPr>
          <p:nvPr/>
        </p:nvSpPr>
        <p:spPr>
          <a:xfrm>
            <a:off x="3205637" y="4371244"/>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2" name="TextBox 41">
            <a:extLst>
              <a:ext uri="{FF2B5EF4-FFF2-40B4-BE49-F238E27FC236}">
                <a16:creationId xmlns:a16="http://schemas.microsoft.com/office/drawing/2014/main" id="{B1D78239-5CC5-B84F-305F-6667FBDCDB99}"/>
              </a:ext>
            </a:extLst>
          </p:cNvPr>
          <p:cNvSpPr txBox="1"/>
          <p:nvPr/>
        </p:nvSpPr>
        <p:spPr>
          <a:xfrm>
            <a:off x="2806127" y="4869807"/>
            <a:ext cx="1303020" cy="369332"/>
          </a:xfrm>
          <a:prstGeom prst="rect">
            <a:avLst/>
          </a:prstGeom>
          <a:noFill/>
        </p:spPr>
        <p:txBody>
          <a:bodyPr wrap="square">
            <a:spAutoFit/>
          </a:bodyPr>
          <a:lstStyle/>
          <a:p>
            <a:pPr algn="ctr"/>
            <a:r>
              <a:rPr lang="en-GB" sz="900">
                <a:solidFill>
                  <a:schemeClr val="bg1">
                    <a:lumMod val="75000"/>
                  </a:schemeClr>
                </a:solidFill>
              </a:rPr>
              <a:t>MANAGEMENT &amp; GOVERNANCE</a:t>
            </a:r>
          </a:p>
        </p:txBody>
      </p:sp>
      <p:sp>
        <p:nvSpPr>
          <p:cNvPr id="31" name="Rectangle: Rounded Corners 30">
            <a:extLst>
              <a:ext uri="{FF2B5EF4-FFF2-40B4-BE49-F238E27FC236}">
                <a16:creationId xmlns:a16="http://schemas.microsoft.com/office/drawing/2014/main" id="{4D91B5BE-D45B-1105-FF18-AAEA66400765}"/>
              </a:ext>
            </a:extLst>
          </p:cNvPr>
          <p:cNvSpPr>
            <a:spLocks noChangeAspect="1"/>
          </p:cNvSpPr>
          <p:nvPr/>
        </p:nvSpPr>
        <p:spPr>
          <a:xfrm>
            <a:off x="5035120" y="4371244"/>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3" name="TextBox 42">
            <a:extLst>
              <a:ext uri="{FF2B5EF4-FFF2-40B4-BE49-F238E27FC236}">
                <a16:creationId xmlns:a16="http://schemas.microsoft.com/office/drawing/2014/main" id="{296A2168-3AA1-3ADD-E1C1-CEA9690E0C67}"/>
              </a:ext>
            </a:extLst>
          </p:cNvPr>
          <p:cNvSpPr txBox="1"/>
          <p:nvPr/>
        </p:nvSpPr>
        <p:spPr>
          <a:xfrm>
            <a:off x="4639733" y="4869807"/>
            <a:ext cx="1303020" cy="369332"/>
          </a:xfrm>
          <a:prstGeom prst="rect">
            <a:avLst/>
          </a:prstGeom>
          <a:noFill/>
        </p:spPr>
        <p:txBody>
          <a:bodyPr wrap="square">
            <a:spAutoFit/>
          </a:bodyPr>
          <a:lstStyle/>
          <a:p>
            <a:pPr algn="ctr"/>
            <a:r>
              <a:rPr lang="en-GB" sz="900">
                <a:solidFill>
                  <a:schemeClr val="bg1">
                    <a:lumMod val="75000"/>
                  </a:schemeClr>
                </a:solidFill>
              </a:rPr>
              <a:t>TECHNOLOGY &amp; ARCHITECTURE</a:t>
            </a:r>
          </a:p>
        </p:txBody>
      </p:sp>
      <p:sp>
        <p:nvSpPr>
          <p:cNvPr id="32" name="Rectangle: Rounded Corners 31">
            <a:extLst>
              <a:ext uri="{FF2B5EF4-FFF2-40B4-BE49-F238E27FC236}">
                <a16:creationId xmlns:a16="http://schemas.microsoft.com/office/drawing/2014/main" id="{45BAEBD2-5A22-1EA5-DAE1-C9F13A219DF9}"/>
              </a:ext>
            </a:extLst>
          </p:cNvPr>
          <p:cNvSpPr>
            <a:spLocks noChangeAspect="1"/>
          </p:cNvSpPr>
          <p:nvPr/>
        </p:nvSpPr>
        <p:spPr>
          <a:xfrm>
            <a:off x="1372030" y="5308010"/>
            <a:ext cx="504000" cy="504000"/>
          </a:xfrm>
          <a:prstGeom prst="roundRect">
            <a:avLst/>
          </a:prstGeom>
          <a:solidFill>
            <a:srgbClr val="1D1F3D"/>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1" name="Graphic 20" descr="Document outline">
            <a:extLst>
              <a:ext uri="{FF2B5EF4-FFF2-40B4-BE49-F238E27FC236}">
                <a16:creationId xmlns:a16="http://schemas.microsoft.com/office/drawing/2014/main" id="{5E4DC59F-832E-8CA8-2D86-4B12B1C127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1404" y="5356667"/>
            <a:ext cx="406686" cy="406686"/>
          </a:xfrm>
          <a:prstGeom prst="rect">
            <a:avLst/>
          </a:prstGeom>
          <a:effectLst>
            <a:outerShdw blurRad="63500" sx="102000" sy="102000" algn="ctr" rotWithShape="0">
              <a:prstClr val="black">
                <a:alpha val="40000"/>
              </a:prstClr>
            </a:outerShdw>
          </a:effectLst>
        </p:spPr>
      </p:pic>
      <p:sp>
        <p:nvSpPr>
          <p:cNvPr id="44" name="TextBox 43">
            <a:extLst>
              <a:ext uri="{FF2B5EF4-FFF2-40B4-BE49-F238E27FC236}">
                <a16:creationId xmlns:a16="http://schemas.microsoft.com/office/drawing/2014/main" id="{5DEAB014-469E-F8E7-4FDC-C0D3A3482350}"/>
              </a:ext>
            </a:extLst>
          </p:cNvPr>
          <p:cNvSpPr txBox="1"/>
          <p:nvPr/>
        </p:nvSpPr>
        <p:spPr>
          <a:xfrm>
            <a:off x="972520" y="5816737"/>
            <a:ext cx="1303020" cy="369332"/>
          </a:xfrm>
          <a:prstGeom prst="rect">
            <a:avLst/>
          </a:prstGeom>
          <a:noFill/>
        </p:spPr>
        <p:txBody>
          <a:bodyPr wrap="square">
            <a:spAutoFit/>
          </a:bodyPr>
          <a:lstStyle/>
          <a:p>
            <a:pPr algn="ctr"/>
            <a:r>
              <a:rPr lang="en-GB" sz="900" b="1">
                <a:solidFill>
                  <a:srgbClr val="1D1F3D"/>
                </a:solidFill>
              </a:rPr>
              <a:t>INTERACTION PLANNING</a:t>
            </a:r>
          </a:p>
        </p:txBody>
      </p:sp>
      <p:sp>
        <p:nvSpPr>
          <p:cNvPr id="33" name="Rectangle: Rounded Corners 32">
            <a:extLst>
              <a:ext uri="{FF2B5EF4-FFF2-40B4-BE49-F238E27FC236}">
                <a16:creationId xmlns:a16="http://schemas.microsoft.com/office/drawing/2014/main" id="{E613944D-C47B-E30C-21E9-F8092C96BAE9}"/>
              </a:ext>
            </a:extLst>
          </p:cNvPr>
          <p:cNvSpPr>
            <a:spLocks noChangeAspect="1"/>
          </p:cNvSpPr>
          <p:nvPr/>
        </p:nvSpPr>
        <p:spPr>
          <a:xfrm>
            <a:off x="3205637" y="537726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5" name="TextBox 44">
            <a:extLst>
              <a:ext uri="{FF2B5EF4-FFF2-40B4-BE49-F238E27FC236}">
                <a16:creationId xmlns:a16="http://schemas.microsoft.com/office/drawing/2014/main" id="{209722E6-76DE-7A60-6150-A37F4BA319F0}"/>
              </a:ext>
            </a:extLst>
          </p:cNvPr>
          <p:cNvSpPr txBox="1"/>
          <p:nvPr/>
        </p:nvSpPr>
        <p:spPr>
          <a:xfrm>
            <a:off x="2806127" y="5885987"/>
            <a:ext cx="1303020" cy="369332"/>
          </a:xfrm>
          <a:prstGeom prst="rect">
            <a:avLst/>
          </a:prstGeom>
          <a:noFill/>
        </p:spPr>
        <p:txBody>
          <a:bodyPr wrap="square">
            <a:spAutoFit/>
          </a:bodyPr>
          <a:lstStyle/>
          <a:p>
            <a:pPr algn="ctr"/>
            <a:r>
              <a:rPr lang="en-GB" sz="900">
                <a:solidFill>
                  <a:schemeClr val="bg1">
                    <a:lumMod val="75000"/>
                  </a:schemeClr>
                </a:solidFill>
              </a:rPr>
              <a:t>KPI LINKAGE &amp; ALIGNMENT</a:t>
            </a:r>
          </a:p>
        </p:txBody>
      </p:sp>
      <p:sp>
        <p:nvSpPr>
          <p:cNvPr id="34" name="Rectangle: Rounded Corners 33">
            <a:extLst>
              <a:ext uri="{FF2B5EF4-FFF2-40B4-BE49-F238E27FC236}">
                <a16:creationId xmlns:a16="http://schemas.microsoft.com/office/drawing/2014/main" id="{CBAAE9F8-68B9-89CD-9BCF-CA6671EF6855}"/>
              </a:ext>
            </a:extLst>
          </p:cNvPr>
          <p:cNvSpPr>
            <a:spLocks noChangeAspect="1"/>
          </p:cNvSpPr>
          <p:nvPr/>
        </p:nvSpPr>
        <p:spPr>
          <a:xfrm>
            <a:off x="5035120" y="537726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6" name="TextBox 45">
            <a:extLst>
              <a:ext uri="{FF2B5EF4-FFF2-40B4-BE49-F238E27FC236}">
                <a16:creationId xmlns:a16="http://schemas.microsoft.com/office/drawing/2014/main" id="{B76B9C59-8DF5-2C37-9688-C4ED22292A8B}"/>
              </a:ext>
            </a:extLst>
          </p:cNvPr>
          <p:cNvSpPr txBox="1"/>
          <p:nvPr/>
        </p:nvSpPr>
        <p:spPr>
          <a:xfrm>
            <a:off x="4639733" y="5885987"/>
            <a:ext cx="1303020" cy="369332"/>
          </a:xfrm>
          <a:prstGeom prst="rect">
            <a:avLst/>
          </a:prstGeom>
          <a:noFill/>
        </p:spPr>
        <p:txBody>
          <a:bodyPr wrap="square">
            <a:spAutoFit/>
          </a:bodyPr>
          <a:lstStyle/>
          <a:p>
            <a:pPr algn="ctr"/>
            <a:r>
              <a:rPr lang="en-GB" sz="900">
                <a:solidFill>
                  <a:schemeClr val="bg1">
                    <a:lumMod val="75000"/>
                  </a:schemeClr>
                </a:solidFill>
              </a:rPr>
              <a:t>OPERATING</a:t>
            </a:r>
            <a:br>
              <a:rPr lang="en-GB" sz="900">
                <a:solidFill>
                  <a:schemeClr val="bg1">
                    <a:lumMod val="75000"/>
                  </a:schemeClr>
                </a:solidFill>
              </a:rPr>
            </a:br>
            <a:r>
              <a:rPr lang="en-GB" sz="900">
                <a:solidFill>
                  <a:schemeClr val="bg1">
                    <a:lumMod val="75000"/>
                  </a:schemeClr>
                </a:solidFill>
              </a:rPr>
              <a:t>MODEL</a:t>
            </a:r>
          </a:p>
        </p:txBody>
      </p:sp>
      <p:sp>
        <p:nvSpPr>
          <p:cNvPr id="35" name="Rectangle: Rounded Corners 34">
            <a:extLst>
              <a:ext uri="{FF2B5EF4-FFF2-40B4-BE49-F238E27FC236}">
                <a16:creationId xmlns:a16="http://schemas.microsoft.com/office/drawing/2014/main" id="{27EA4752-E382-5FF9-CF47-5DAB6A81BAE1}"/>
              </a:ext>
            </a:extLst>
          </p:cNvPr>
          <p:cNvSpPr>
            <a:spLocks noChangeAspect="1"/>
          </p:cNvSpPr>
          <p:nvPr/>
        </p:nvSpPr>
        <p:spPr>
          <a:xfrm>
            <a:off x="1372030" y="6393440"/>
            <a:ext cx="504000" cy="504000"/>
          </a:xfrm>
          <a:prstGeom prst="roundRect">
            <a:avLst/>
          </a:prstGeom>
          <a:solidFill>
            <a:srgbClr val="1D1F3D"/>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5" name="Graphic 24" descr="Plugged Unplugged outline">
            <a:extLst>
              <a:ext uri="{FF2B5EF4-FFF2-40B4-BE49-F238E27FC236}">
                <a16:creationId xmlns:a16="http://schemas.microsoft.com/office/drawing/2014/main" id="{9C126C92-D790-31F7-807C-7CD9EC4662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1404" y="6442097"/>
            <a:ext cx="406686" cy="406686"/>
          </a:xfrm>
          <a:prstGeom prst="rect">
            <a:avLst/>
          </a:prstGeom>
          <a:effectLst>
            <a:outerShdw blurRad="63500" sx="102000" sy="102000" algn="ctr" rotWithShape="0">
              <a:prstClr val="black">
                <a:alpha val="40000"/>
              </a:prstClr>
            </a:outerShdw>
          </a:effectLst>
        </p:spPr>
      </p:pic>
      <p:sp>
        <p:nvSpPr>
          <p:cNvPr id="47" name="TextBox 46">
            <a:extLst>
              <a:ext uri="{FF2B5EF4-FFF2-40B4-BE49-F238E27FC236}">
                <a16:creationId xmlns:a16="http://schemas.microsoft.com/office/drawing/2014/main" id="{4374CEB7-4E3B-0252-F12B-A30EF663DAF4}"/>
              </a:ext>
            </a:extLst>
          </p:cNvPr>
          <p:cNvSpPr txBox="1"/>
          <p:nvPr/>
        </p:nvSpPr>
        <p:spPr>
          <a:xfrm>
            <a:off x="972520" y="6897440"/>
            <a:ext cx="1303020" cy="369332"/>
          </a:xfrm>
          <a:prstGeom prst="rect">
            <a:avLst/>
          </a:prstGeom>
          <a:noFill/>
        </p:spPr>
        <p:txBody>
          <a:bodyPr wrap="square">
            <a:spAutoFit/>
          </a:bodyPr>
          <a:lstStyle/>
          <a:p>
            <a:pPr algn="ctr"/>
            <a:r>
              <a:rPr lang="en-GB" sz="900" b="1">
                <a:solidFill>
                  <a:srgbClr val="1D1F3D"/>
                </a:solidFill>
              </a:rPr>
              <a:t>INTEGRATION &amp; PERSONALISATION</a:t>
            </a:r>
          </a:p>
        </p:txBody>
      </p:sp>
      <p:sp>
        <p:nvSpPr>
          <p:cNvPr id="36" name="Rectangle: Rounded Corners 35">
            <a:extLst>
              <a:ext uri="{FF2B5EF4-FFF2-40B4-BE49-F238E27FC236}">
                <a16:creationId xmlns:a16="http://schemas.microsoft.com/office/drawing/2014/main" id="{01090955-57A1-A625-39E2-1C375C6EE53D}"/>
              </a:ext>
            </a:extLst>
          </p:cNvPr>
          <p:cNvSpPr>
            <a:spLocks noChangeAspect="1"/>
          </p:cNvSpPr>
          <p:nvPr/>
        </p:nvSpPr>
        <p:spPr>
          <a:xfrm>
            <a:off x="3205637" y="639344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8" name="TextBox 47">
            <a:extLst>
              <a:ext uri="{FF2B5EF4-FFF2-40B4-BE49-F238E27FC236}">
                <a16:creationId xmlns:a16="http://schemas.microsoft.com/office/drawing/2014/main" id="{6932C0F9-7973-1AD5-C135-C672D3A66E72}"/>
              </a:ext>
            </a:extLst>
          </p:cNvPr>
          <p:cNvSpPr txBox="1"/>
          <p:nvPr/>
        </p:nvSpPr>
        <p:spPr>
          <a:xfrm>
            <a:off x="2806127" y="6897440"/>
            <a:ext cx="1303020" cy="369332"/>
          </a:xfrm>
          <a:prstGeom prst="rect">
            <a:avLst/>
          </a:prstGeom>
          <a:noFill/>
        </p:spPr>
        <p:txBody>
          <a:bodyPr wrap="square">
            <a:spAutoFit/>
          </a:bodyPr>
          <a:lstStyle/>
          <a:p>
            <a:pPr algn="ctr"/>
            <a:r>
              <a:rPr lang="en-GB" sz="900">
                <a:solidFill>
                  <a:schemeClr val="bg1">
                    <a:lumMod val="75000"/>
                  </a:schemeClr>
                </a:solidFill>
              </a:rPr>
              <a:t>ANALYTICS &amp;</a:t>
            </a:r>
            <a:br>
              <a:rPr lang="en-GB" sz="900">
                <a:solidFill>
                  <a:schemeClr val="bg1">
                    <a:lumMod val="75000"/>
                  </a:schemeClr>
                </a:solidFill>
              </a:rPr>
            </a:br>
            <a:r>
              <a:rPr lang="en-GB" sz="900">
                <a:solidFill>
                  <a:schemeClr val="bg1">
                    <a:lumMod val="75000"/>
                  </a:schemeClr>
                </a:solidFill>
              </a:rPr>
              <a:t>DATA SCIENCES</a:t>
            </a:r>
          </a:p>
        </p:txBody>
      </p:sp>
      <p:sp>
        <p:nvSpPr>
          <p:cNvPr id="37" name="Rectangle: Rounded Corners 36">
            <a:extLst>
              <a:ext uri="{FF2B5EF4-FFF2-40B4-BE49-F238E27FC236}">
                <a16:creationId xmlns:a16="http://schemas.microsoft.com/office/drawing/2014/main" id="{78AF5B90-2CFC-72A5-88AB-1420DDD831AA}"/>
              </a:ext>
            </a:extLst>
          </p:cNvPr>
          <p:cNvSpPr>
            <a:spLocks noChangeAspect="1"/>
          </p:cNvSpPr>
          <p:nvPr/>
        </p:nvSpPr>
        <p:spPr>
          <a:xfrm>
            <a:off x="5035120" y="639344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pic>
        <p:nvPicPr>
          <p:cNvPr id="23" name="Graphic 22" descr="Database outline">
            <a:extLst>
              <a:ext uri="{FF2B5EF4-FFF2-40B4-BE49-F238E27FC236}">
                <a16:creationId xmlns:a16="http://schemas.microsoft.com/office/drawing/2014/main" id="{22567C45-B507-42A1-50E8-ED29CEB1FC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5011" y="4419901"/>
            <a:ext cx="406686" cy="406686"/>
          </a:xfrm>
          <a:prstGeom prst="rect">
            <a:avLst/>
          </a:prstGeom>
          <a:effectLst>
            <a:outerShdw blurRad="63500" sx="102000" sy="102000" algn="ctr" rotWithShape="0">
              <a:prstClr val="black">
                <a:alpha val="40000"/>
              </a:prstClr>
            </a:outerShdw>
          </a:effectLst>
        </p:spPr>
      </p:pic>
      <p:pic>
        <p:nvPicPr>
          <p:cNvPr id="17" name="Graphic 16" descr="Monitor outline">
            <a:extLst>
              <a:ext uri="{FF2B5EF4-FFF2-40B4-BE49-F238E27FC236}">
                <a16:creationId xmlns:a16="http://schemas.microsoft.com/office/drawing/2014/main" id="{12F2A4FB-29FB-781D-3DF2-3C31E6F283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83777" y="4419901"/>
            <a:ext cx="406686" cy="406686"/>
          </a:xfrm>
          <a:prstGeom prst="rect">
            <a:avLst/>
          </a:prstGeom>
          <a:effectLst>
            <a:outerShdw blurRad="63500" sx="102000" sy="102000" algn="ctr" rotWithShape="0">
              <a:prstClr val="black">
                <a:alpha val="40000"/>
              </a:prstClr>
            </a:outerShdw>
          </a:effectLst>
        </p:spPr>
      </p:pic>
      <p:pic>
        <p:nvPicPr>
          <p:cNvPr id="13" name="Graphic 12" descr="Link outline">
            <a:extLst>
              <a:ext uri="{FF2B5EF4-FFF2-40B4-BE49-F238E27FC236}">
                <a16:creationId xmlns:a16="http://schemas.microsoft.com/office/drawing/2014/main" id="{E9DE409C-21DD-B167-28A9-7ED5CB7F60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55011" y="5425917"/>
            <a:ext cx="406686" cy="406686"/>
          </a:xfrm>
          <a:prstGeom prst="rect">
            <a:avLst/>
          </a:prstGeom>
          <a:effectLst>
            <a:outerShdw blurRad="63500" sx="102000" sy="102000" algn="ctr" rotWithShape="0">
              <a:prstClr val="black">
                <a:alpha val="40000"/>
              </a:prstClr>
            </a:outerShdw>
          </a:effectLst>
        </p:spPr>
      </p:pic>
      <p:pic>
        <p:nvPicPr>
          <p:cNvPr id="11" name="Graphic 10" descr="Circles with arrows outline">
            <a:extLst>
              <a:ext uri="{FF2B5EF4-FFF2-40B4-BE49-F238E27FC236}">
                <a16:creationId xmlns:a16="http://schemas.microsoft.com/office/drawing/2014/main" id="{7AB0E09D-F370-AAB2-A5BC-37580C5C97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83777" y="5425917"/>
            <a:ext cx="406686" cy="406686"/>
          </a:xfrm>
          <a:prstGeom prst="rect">
            <a:avLst/>
          </a:prstGeom>
          <a:effectLst>
            <a:outerShdw blurRad="63500" sx="102000" sy="102000" algn="ctr" rotWithShape="0">
              <a:prstClr val="black">
                <a:alpha val="40000"/>
              </a:prstClr>
            </a:outerShdw>
          </a:effectLst>
        </p:spPr>
      </p:pic>
      <p:pic>
        <p:nvPicPr>
          <p:cNvPr id="19" name="Graphic 18" descr="Bar chart outline">
            <a:extLst>
              <a:ext uri="{FF2B5EF4-FFF2-40B4-BE49-F238E27FC236}">
                <a16:creationId xmlns:a16="http://schemas.microsoft.com/office/drawing/2014/main" id="{BA0C5C71-2985-7C91-9E73-7FFA199C007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55011" y="6442097"/>
            <a:ext cx="406686" cy="406686"/>
          </a:xfrm>
          <a:prstGeom prst="rect">
            <a:avLst/>
          </a:prstGeom>
          <a:effectLst>
            <a:outerShdw blurRad="63500" sx="102000" sy="102000" algn="ctr" rotWithShape="0">
              <a:prstClr val="black">
                <a:alpha val="40000"/>
              </a:prstClr>
            </a:outerShdw>
          </a:effectLst>
        </p:spPr>
      </p:pic>
      <p:pic>
        <p:nvPicPr>
          <p:cNvPr id="9" name="Graphic 8" descr="Thumbs up sign outline">
            <a:extLst>
              <a:ext uri="{FF2B5EF4-FFF2-40B4-BE49-F238E27FC236}">
                <a16:creationId xmlns:a16="http://schemas.microsoft.com/office/drawing/2014/main" id="{D64C82EF-EA3A-B3FE-8243-ED495487F7E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83777" y="6442097"/>
            <a:ext cx="406686" cy="406686"/>
          </a:xfrm>
          <a:prstGeom prst="rect">
            <a:avLst/>
          </a:prstGeom>
          <a:effectLst>
            <a:outerShdw blurRad="63500" sx="102000" sy="102000" algn="ctr" rotWithShape="0">
              <a:prstClr val="black">
                <a:alpha val="40000"/>
              </a:prstClr>
            </a:outerShdw>
          </a:effectLst>
        </p:spPr>
      </p:pic>
      <p:sp>
        <p:nvSpPr>
          <p:cNvPr id="49" name="TextBox 48">
            <a:extLst>
              <a:ext uri="{FF2B5EF4-FFF2-40B4-BE49-F238E27FC236}">
                <a16:creationId xmlns:a16="http://schemas.microsoft.com/office/drawing/2014/main" id="{042C468B-E91B-2A76-E586-1544C2A864E1}"/>
              </a:ext>
            </a:extLst>
          </p:cNvPr>
          <p:cNvSpPr txBox="1"/>
          <p:nvPr/>
        </p:nvSpPr>
        <p:spPr>
          <a:xfrm>
            <a:off x="4639733" y="6897440"/>
            <a:ext cx="1303020" cy="369332"/>
          </a:xfrm>
          <a:prstGeom prst="rect">
            <a:avLst/>
          </a:prstGeom>
          <a:noFill/>
        </p:spPr>
        <p:txBody>
          <a:bodyPr wrap="square">
            <a:spAutoFit/>
          </a:bodyPr>
          <a:lstStyle/>
          <a:p>
            <a:pPr algn="ctr"/>
            <a:r>
              <a:rPr lang="en-GB" sz="900">
                <a:solidFill>
                  <a:schemeClr val="bg1">
                    <a:lumMod val="75000"/>
                  </a:schemeClr>
                </a:solidFill>
              </a:rPr>
              <a:t>PEOPLE, SKILLS &amp; TRAINING</a:t>
            </a:r>
          </a:p>
        </p:txBody>
      </p:sp>
      <p:pic>
        <p:nvPicPr>
          <p:cNvPr id="2" name="Picture 1" descr="A group of people with arms around each other&#10;&#10;Description automatically generated">
            <a:extLst>
              <a:ext uri="{FF2B5EF4-FFF2-40B4-BE49-F238E27FC236}">
                <a16:creationId xmlns:a16="http://schemas.microsoft.com/office/drawing/2014/main" id="{6D8C290E-43EA-1162-C1A9-899C26FF0526}"/>
              </a:ext>
            </a:extLst>
          </p:cNvPr>
          <p:cNvPicPr>
            <a:picLocks noChangeAspect="1"/>
          </p:cNvPicPr>
          <p:nvPr/>
        </p:nvPicPr>
        <p:blipFill>
          <a:blip r:embed="rId20">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C7C64577-F2CE-4C64-D404-1DB18D14C78C}"/>
              </a:ext>
            </a:extLst>
          </p:cNvPr>
          <p:cNvPicPr>
            <a:picLocks noChangeAspect="1"/>
          </p:cNvPicPr>
          <p:nvPr/>
        </p:nvPicPr>
        <p:blipFill>
          <a:blip r:embed="rId20">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AA60721F-40E4-1C6D-2E3B-F081546B8835}"/>
              </a:ext>
            </a:extLst>
          </p:cNvPr>
          <p:cNvPicPr>
            <a:picLocks noChangeAspect="1"/>
          </p:cNvPicPr>
          <p:nvPr/>
        </p:nvPicPr>
        <p:blipFill>
          <a:blip r:embed="rId20">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0" name="Picture 9" descr="A group of people with arms around each other&#10;&#10;Description automatically generated">
            <a:extLst>
              <a:ext uri="{FF2B5EF4-FFF2-40B4-BE49-F238E27FC236}">
                <a16:creationId xmlns:a16="http://schemas.microsoft.com/office/drawing/2014/main" id="{4E032554-3696-742E-0D32-300CCF2C3747}"/>
              </a:ext>
            </a:extLst>
          </p:cNvPr>
          <p:cNvPicPr>
            <a:picLocks noChangeAspect="1"/>
          </p:cNvPicPr>
          <p:nvPr/>
        </p:nvPicPr>
        <p:blipFill>
          <a:blip r:embed="rId20">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2" name="Picture 11" descr="A group of people with arms around each other&#10;&#10;Description automatically generated">
            <a:extLst>
              <a:ext uri="{FF2B5EF4-FFF2-40B4-BE49-F238E27FC236}">
                <a16:creationId xmlns:a16="http://schemas.microsoft.com/office/drawing/2014/main" id="{D1C08768-7151-ACCE-5940-0100377AA9E2}"/>
              </a:ext>
            </a:extLst>
          </p:cNvPr>
          <p:cNvPicPr>
            <a:picLocks noChangeAspect="1"/>
          </p:cNvPicPr>
          <p:nvPr/>
        </p:nvPicPr>
        <p:blipFill>
          <a:blip r:embed="rId20">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A34FC0FF-7F24-BF06-1F6F-CF7EDBBE2877}"/>
              </a:ext>
            </a:extLst>
          </p:cNvPr>
          <p:cNvPicPr>
            <a:picLocks noChangeAspect="1"/>
          </p:cNvPicPr>
          <p:nvPr/>
        </p:nvPicPr>
        <p:blipFill>
          <a:blip r:embed="rId20">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1382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4458791"/>
          </a:xfrm>
        </p:spPr>
        <p:txBody>
          <a:bodyPr>
            <a:noAutofit/>
          </a:bodyPr>
          <a:lstStyle/>
          <a:p>
            <a:r>
              <a:rPr lang="en-GB"/>
              <a:t>The digital revolution, explosion of data, and increasing impact of market disruptors on customer expectations, means a well-defined customer base strategy is more important than ever to maximise customer lifetime value.</a:t>
            </a:r>
          </a:p>
          <a:p>
            <a:r>
              <a:rPr lang="en-GB"/>
              <a:t>For many established industries, the battle for market share is fought on execution, rather than highly differentiated product-level strategies. Well managed customer journeys can make all the difference in customer experience, leading to customer staying longer, buying more and positively promoting your brand.</a:t>
            </a:r>
          </a:p>
          <a:p>
            <a:r>
              <a:rPr lang="en-GB"/>
              <a:t>In emerging growth sectors or within disruptor brands who are taking market share the in-life approach for managing customers is often a distant priority to expanding acquisition. In fact, customer base management can make growth more sustainable longer term as differentiation is eroded and competition increases.</a:t>
            </a:r>
          </a:p>
          <a:p>
            <a:r>
              <a:rPr lang="en-GB"/>
              <a:t>It is true to say that sectors ‘naturally’ acquiring customer data - such as telcos, financial services, utilities and some parts of retail – have been at the forefront of monetising the value held in data. These brands often have ‘installed’ customer bases with predictable lifecycle stages, where the commercial levers of customer acquisition spend, cross-sell and retention are more easily measured and optimised.</a:t>
            </a:r>
          </a:p>
          <a:p>
            <a:r>
              <a:rPr lang="en-GB"/>
              <a:t>However, as many markets mature, more sectors are increasing focus on collecting and monetising customer data. This is typically enabled by digital channels – where a previously anonymous customer now leaves data behind - and can be  communicated with on a personalised basis.</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3</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CUSTOMER BASE STRATEGY</a:t>
            </a:r>
          </a:p>
        </p:txBody>
      </p:sp>
      <p:cxnSp>
        <p:nvCxnSpPr>
          <p:cNvPr id="6" name="Straight Connector 5">
            <a:extLst>
              <a:ext uri="{FF2B5EF4-FFF2-40B4-BE49-F238E27FC236}">
                <a16:creationId xmlns:a16="http://schemas.microsoft.com/office/drawing/2014/main" id="{01393546-D4CF-8D65-80AF-70382ADD0536}"/>
              </a:ext>
            </a:extLst>
          </p:cNvPr>
          <p:cNvCxnSpPr>
            <a:cxnSpLocks/>
          </p:cNvCxnSpPr>
          <p:nvPr/>
        </p:nvCxnSpPr>
        <p:spPr>
          <a:xfrm>
            <a:off x="765691" y="6229350"/>
            <a:ext cx="0" cy="2447655"/>
          </a:xfrm>
          <a:prstGeom prst="line">
            <a:avLst/>
          </a:prstGeom>
          <a:ln>
            <a:solidFill>
              <a:srgbClr val="1D1F3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0D8C395-F237-1247-624D-EC6DE8906BB3}"/>
              </a:ext>
            </a:extLst>
          </p:cNvPr>
          <p:cNvCxnSpPr>
            <a:cxnSpLocks/>
          </p:cNvCxnSpPr>
          <p:nvPr/>
        </p:nvCxnSpPr>
        <p:spPr>
          <a:xfrm flipH="1">
            <a:off x="765691" y="8677005"/>
            <a:ext cx="5620822" cy="0"/>
          </a:xfrm>
          <a:prstGeom prst="line">
            <a:avLst/>
          </a:prstGeom>
          <a:ln>
            <a:solidFill>
              <a:srgbClr val="1D1F3D"/>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44F83AC-3ECD-EB97-0F1F-140740049962}"/>
              </a:ext>
            </a:extLst>
          </p:cNvPr>
          <p:cNvSpPr/>
          <p:nvPr/>
        </p:nvSpPr>
        <p:spPr>
          <a:xfrm>
            <a:off x="865587" y="6473490"/>
            <a:ext cx="835455" cy="2160000"/>
          </a:xfrm>
          <a:prstGeom prst="rect">
            <a:avLst/>
          </a:prstGeom>
          <a:solidFill>
            <a:srgbClr val="1D1F3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800" b="1"/>
              <a:t>LEADING</a:t>
            </a:r>
          </a:p>
          <a:p>
            <a:pPr>
              <a:spcAft>
                <a:spcPts val="600"/>
              </a:spcAft>
            </a:pPr>
            <a:r>
              <a:rPr lang="en-GB" sz="800"/>
              <a:t>Focus on retention and innovation</a:t>
            </a:r>
          </a:p>
        </p:txBody>
      </p:sp>
      <p:sp>
        <p:nvSpPr>
          <p:cNvPr id="16" name="TextBox 15">
            <a:extLst>
              <a:ext uri="{FF2B5EF4-FFF2-40B4-BE49-F238E27FC236}">
                <a16:creationId xmlns:a16="http://schemas.microsoft.com/office/drawing/2014/main" id="{F59072D5-0278-FA83-35AC-CA83AC8763D2}"/>
              </a:ext>
            </a:extLst>
          </p:cNvPr>
          <p:cNvSpPr txBox="1"/>
          <p:nvPr/>
        </p:nvSpPr>
        <p:spPr>
          <a:xfrm>
            <a:off x="865587" y="8677005"/>
            <a:ext cx="835455" cy="349702"/>
          </a:xfrm>
          <a:prstGeom prst="rect">
            <a:avLst/>
          </a:prstGeom>
          <a:noFill/>
        </p:spPr>
        <p:txBody>
          <a:bodyPr wrap="square" lIns="0" tIns="36000" rIns="0" bIns="36000">
            <a:spAutoFit/>
          </a:bodyPr>
          <a:lstStyle/>
          <a:p>
            <a:pPr algn="ctr"/>
            <a:r>
              <a:rPr lang="en-GB" sz="900">
                <a:solidFill>
                  <a:srgbClr val="1D1F3D"/>
                </a:solidFill>
              </a:rPr>
              <a:t>Technology</a:t>
            </a:r>
            <a:br>
              <a:rPr lang="en-GB" sz="900">
                <a:solidFill>
                  <a:srgbClr val="1D1F3D"/>
                </a:solidFill>
              </a:rPr>
            </a:br>
            <a:r>
              <a:rPr lang="en-GB" sz="900">
                <a:solidFill>
                  <a:srgbClr val="1D1F3D"/>
                </a:solidFill>
              </a:rPr>
              <a:t>&amp; Telecoms</a:t>
            </a:r>
          </a:p>
        </p:txBody>
      </p:sp>
      <p:sp>
        <p:nvSpPr>
          <p:cNvPr id="18" name="Rectangle 17">
            <a:extLst>
              <a:ext uri="{FF2B5EF4-FFF2-40B4-BE49-F238E27FC236}">
                <a16:creationId xmlns:a16="http://schemas.microsoft.com/office/drawing/2014/main" id="{C9846A2C-F819-9FA4-712C-3D4FCF92B75A}"/>
              </a:ext>
            </a:extLst>
          </p:cNvPr>
          <p:cNvSpPr/>
          <p:nvPr/>
        </p:nvSpPr>
        <p:spPr>
          <a:xfrm>
            <a:off x="1786646" y="6653490"/>
            <a:ext cx="835455" cy="1980000"/>
          </a:xfrm>
          <a:prstGeom prst="rect">
            <a:avLst/>
          </a:prstGeom>
          <a:solidFill>
            <a:srgbClr val="09ADA5"/>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800" b="1">
                <a:solidFill>
                  <a:schemeClr val="bg1"/>
                </a:solidFill>
              </a:rPr>
              <a:t>CHALLENGING</a:t>
            </a:r>
          </a:p>
          <a:p>
            <a:pPr>
              <a:spcAft>
                <a:spcPts val="600"/>
              </a:spcAft>
            </a:pPr>
            <a:r>
              <a:rPr lang="en-GB" sz="800">
                <a:solidFill>
                  <a:schemeClr val="bg1"/>
                </a:solidFill>
              </a:rPr>
              <a:t>Focus on engagement and loyalty</a:t>
            </a:r>
          </a:p>
        </p:txBody>
      </p:sp>
      <p:sp>
        <p:nvSpPr>
          <p:cNvPr id="19" name="TextBox 18">
            <a:extLst>
              <a:ext uri="{FF2B5EF4-FFF2-40B4-BE49-F238E27FC236}">
                <a16:creationId xmlns:a16="http://schemas.microsoft.com/office/drawing/2014/main" id="{E1BA2262-C93E-3A68-79D5-4182AC613FB1}"/>
              </a:ext>
            </a:extLst>
          </p:cNvPr>
          <p:cNvSpPr txBox="1"/>
          <p:nvPr/>
        </p:nvSpPr>
        <p:spPr>
          <a:xfrm>
            <a:off x="1786646" y="8677005"/>
            <a:ext cx="835455" cy="349702"/>
          </a:xfrm>
          <a:prstGeom prst="rect">
            <a:avLst/>
          </a:prstGeom>
          <a:noFill/>
        </p:spPr>
        <p:txBody>
          <a:bodyPr wrap="square" lIns="0" tIns="36000" rIns="0" bIns="36000">
            <a:spAutoFit/>
          </a:bodyPr>
          <a:lstStyle/>
          <a:p>
            <a:pPr algn="ctr"/>
            <a:r>
              <a:rPr lang="en-GB" sz="900">
                <a:solidFill>
                  <a:srgbClr val="1D1F3D"/>
                </a:solidFill>
              </a:rPr>
              <a:t>Financial Services</a:t>
            </a:r>
          </a:p>
        </p:txBody>
      </p:sp>
      <p:sp>
        <p:nvSpPr>
          <p:cNvPr id="20" name="Rectangle 19">
            <a:extLst>
              <a:ext uri="{FF2B5EF4-FFF2-40B4-BE49-F238E27FC236}">
                <a16:creationId xmlns:a16="http://schemas.microsoft.com/office/drawing/2014/main" id="{D49320DD-7752-14EA-3E60-1AFF7B1B9046}"/>
              </a:ext>
            </a:extLst>
          </p:cNvPr>
          <p:cNvSpPr/>
          <p:nvPr/>
        </p:nvSpPr>
        <p:spPr>
          <a:xfrm>
            <a:off x="2707705" y="7013490"/>
            <a:ext cx="835455" cy="1620000"/>
          </a:xfrm>
          <a:prstGeom prst="rect">
            <a:avLst/>
          </a:prstGeom>
          <a:solidFill>
            <a:srgbClr val="1D1F3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800" b="1"/>
              <a:t>INCREASING</a:t>
            </a:r>
          </a:p>
          <a:p>
            <a:pPr>
              <a:spcAft>
                <a:spcPts val="600"/>
              </a:spcAft>
            </a:pPr>
            <a:r>
              <a:rPr lang="en-GB" sz="800"/>
              <a:t>Focus on loyalty and experience</a:t>
            </a:r>
          </a:p>
        </p:txBody>
      </p:sp>
      <p:sp>
        <p:nvSpPr>
          <p:cNvPr id="22" name="Rectangle 21">
            <a:extLst>
              <a:ext uri="{FF2B5EF4-FFF2-40B4-BE49-F238E27FC236}">
                <a16:creationId xmlns:a16="http://schemas.microsoft.com/office/drawing/2014/main" id="{B4A5F798-B4EA-7FB5-5C76-6AB219B01760}"/>
              </a:ext>
            </a:extLst>
          </p:cNvPr>
          <p:cNvSpPr/>
          <p:nvPr/>
        </p:nvSpPr>
        <p:spPr>
          <a:xfrm>
            <a:off x="3628764" y="7193490"/>
            <a:ext cx="835455" cy="1440000"/>
          </a:xfrm>
          <a:prstGeom prst="rect">
            <a:avLst/>
          </a:prstGeom>
          <a:solidFill>
            <a:srgbClr val="09ADA5"/>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800" b="1">
                <a:solidFill>
                  <a:schemeClr val="bg1"/>
                </a:solidFill>
              </a:rPr>
              <a:t>GROWING</a:t>
            </a:r>
          </a:p>
          <a:p>
            <a:pPr>
              <a:spcAft>
                <a:spcPts val="600"/>
              </a:spcAft>
            </a:pPr>
            <a:r>
              <a:rPr lang="en-GB" sz="800">
                <a:solidFill>
                  <a:schemeClr val="bg1"/>
                </a:solidFill>
              </a:rPr>
              <a:t>Focus on satisfaction and experience</a:t>
            </a:r>
          </a:p>
        </p:txBody>
      </p:sp>
      <p:sp>
        <p:nvSpPr>
          <p:cNvPr id="23" name="TextBox 22">
            <a:extLst>
              <a:ext uri="{FF2B5EF4-FFF2-40B4-BE49-F238E27FC236}">
                <a16:creationId xmlns:a16="http://schemas.microsoft.com/office/drawing/2014/main" id="{9DDB79C5-C376-FB13-E38F-E21ED10E49B1}"/>
              </a:ext>
            </a:extLst>
          </p:cNvPr>
          <p:cNvSpPr txBox="1"/>
          <p:nvPr/>
        </p:nvSpPr>
        <p:spPr>
          <a:xfrm>
            <a:off x="2684866" y="8677005"/>
            <a:ext cx="835455" cy="349702"/>
          </a:xfrm>
          <a:prstGeom prst="rect">
            <a:avLst/>
          </a:prstGeom>
          <a:noFill/>
        </p:spPr>
        <p:txBody>
          <a:bodyPr wrap="square" lIns="0" tIns="36000" rIns="0" bIns="36000">
            <a:spAutoFit/>
          </a:bodyPr>
          <a:lstStyle/>
          <a:p>
            <a:pPr algn="ctr"/>
            <a:r>
              <a:rPr lang="en-GB" sz="900">
                <a:solidFill>
                  <a:srgbClr val="1D1F3D"/>
                </a:solidFill>
              </a:rPr>
              <a:t>Retail &amp;</a:t>
            </a:r>
            <a:br>
              <a:rPr lang="en-GB" sz="900">
                <a:solidFill>
                  <a:srgbClr val="1D1F3D"/>
                </a:solidFill>
              </a:rPr>
            </a:br>
            <a:r>
              <a:rPr lang="en-GB" sz="900">
                <a:solidFill>
                  <a:srgbClr val="1D1F3D"/>
                </a:solidFill>
              </a:rPr>
              <a:t>E-commerce</a:t>
            </a:r>
          </a:p>
        </p:txBody>
      </p:sp>
      <p:sp>
        <p:nvSpPr>
          <p:cNvPr id="24" name="Rectangle 23">
            <a:extLst>
              <a:ext uri="{FF2B5EF4-FFF2-40B4-BE49-F238E27FC236}">
                <a16:creationId xmlns:a16="http://schemas.microsoft.com/office/drawing/2014/main" id="{A50032C9-DFD3-ED53-5DD8-3CAB471B190D}"/>
              </a:ext>
            </a:extLst>
          </p:cNvPr>
          <p:cNvSpPr/>
          <p:nvPr/>
        </p:nvSpPr>
        <p:spPr>
          <a:xfrm>
            <a:off x="4549823" y="7373490"/>
            <a:ext cx="835455" cy="1260000"/>
          </a:xfrm>
          <a:prstGeom prst="rect">
            <a:avLst/>
          </a:prstGeom>
          <a:solidFill>
            <a:srgbClr val="1D1F3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800" b="1"/>
              <a:t>RECOGNISING</a:t>
            </a:r>
          </a:p>
          <a:p>
            <a:pPr>
              <a:spcAft>
                <a:spcPts val="600"/>
              </a:spcAft>
            </a:pPr>
            <a:r>
              <a:rPr lang="en-GB" sz="800"/>
              <a:t>Focus on service and differentiation</a:t>
            </a:r>
          </a:p>
        </p:txBody>
      </p:sp>
      <p:sp>
        <p:nvSpPr>
          <p:cNvPr id="25" name="TextBox 24">
            <a:extLst>
              <a:ext uri="{FF2B5EF4-FFF2-40B4-BE49-F238E27FC236}">
                <a16:creationId xmlns:a16="http://schemas.microsoft.com/office/drawing/2014/main" id="{5B47206F-2C6E-2008-FBF6-7E27DE3B2BB4}"/>
              </a:ext>
            </a:extLst>
          </p:cNvPr>
          <p:cNvSpPr txBox="1"/>
          <p:nvPr/>
        </p:nvSpPr>
        <p:spPr>
          <a:xfrm>
            <a:off x="4549823" y="8677005"/>
            <a:ext cx="835455" cy="211203"/>
          </a:xfrm>
          <a:prstGeom prst="rect">
            <a:avLst/>
          </a:prstGeom>
          <a:noFill/>
        </p:spPr>
        <p:txBody>
          <a:bodyPr wrap="square" lIns="0" tIns="36000" rIns="0" bIns="36000">
            <a:spAutoFit/>
          </a:bodyPr>
          <a:lstStyle/>
          <a:p>
            <a:pPr algn="ctr"/>
            <a:r>
              <a:rPr lang="en-GB" sz="900">
                <a:solidFill>
                  <a:srgbClr val="1D1F3D"/>
                </a:solidFill>
              </a:rPr>
              <a:t>Manufacturing</a:t>
            </a:r>
          </a:p>
        </p:txBody>
      </p:sp>
      <p:sp>
        <p:nvSpPr>
          <p:cNvPr id="26" name="Rectangle 25">
            <a:extLst>
              <a:ext uri="{FF2B5EF4-FFF2-40B4-BE49-F238E27FC236}">
                <a16:creationId xmlns:a16="http://schemas.microsoft.com/office/drawing/2014/main" id="{E92E50AD-2473-12BF-6E78-67E0FD36AA99}"/>
              </a:ext>
            </a:extLst>
          </p:cNvPr>
          <p:cNvSpPr/>
          <p:nvPr/>
        </p:nvSpPr>
        <p:spPr>
          <a:xfrm>
            <a:off x="5466605" y="7553490"/>
            <a:ext cx="835455" cy="1080000"/>
          </a:xfrm>
          <a:prstGeom prst="rect">
            <a:avLst/>
          </a:prstGeom>
          <a:solidFill>
            <a:srgbClr val="09ADA5"/>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800" b="1">
                <a:solidFill>
                  <a:schemeClr val="bg1"/>
                </a:solidFill>
              </a:rPr>
              <a:t>VARYING</a:t>
            </a:r>
          </a:p>
          <a:p>
            <a:pPr>
              <a:spcAft>
                <a:spcPts val="600"/>
              </a:spcAft>
            </a:pPr>
            <a:r>
              <a:rPr lang="en-GB" sz="800">
                <a:solidFill>
                  <a:schemeClr val="bg1"/>
                </a:solidFill>
              </a:rPr>
              <a:t>Focus on engagement and accessibility</a:t>
            </a:r>
          </a:p>
        </p:txBody>
      </p:sp>
      <p:sp>
        <p:nvSpPr>
          <p:cNvPr id="27" name="TextBox 26">
            <a:extLst>
              <a:ext uri="{FF2B5EF4-FFF2-40B4-BE49-F238E27FC236}">
                <a16:creationId xmlns:a16="http://schemas.microsoft.com/office/drawing/2014/main" id="{C5B8952A-2DB0-C1B4-3968-B07A4837CE7B}"/>
              </a:ext>
            </a:extLst>
          </p:cNvPr>
          <p:cNvSpPr txBox="1"/>
          <p:nvPr/>
        </p:nvSpPr>
        <p:spPr>
          <a:xfrm>
            <a:off x="5466605" y="8677005"/>
            <a:ext cx="835455" cy="211203"/>
          </a:xfrm>
          <a:prstGeom prst="rect">
            <a:avLst/>
          </a:prstGeom>
          <a:noFill/>
        </p:spPr>
        <p:txBody>
          <a:bodyPr wrap="square" lIns="0" tIns="36000" rIns="0" bIns="36000">
            <a:spAutoFit/>
          </a:bodyPr>
          <a:lstStyle/>
          <a:p>
            <a:pPr algn="ctr"/>
            <a:r>
              <a:rPr lang="en-GB" sz="900">
                <a:solidFill>
                  <a:srgbClr val="1D1F3D"/>
                </a:solidFill>
              </a:rPr>
              <a:t>Public Sector</a:t>
            </a:r>
          </a:p>
        </p:txBody>
      </p:sp>
      <p:sp>
        <p:nvSpPr>
          <p:cNvPr id="28" name="TextBox 27">
            <a:extLst>
              <a:ext uri="{FF2B5EF4-FFF2-40B4-BE49-F238E27FC236}">
                <a16:creationId xmlns:a16="http://schemas.microsoft.com/office/drawing/2014/main" id="{F9EB85E3-8000-FC65-928F-4F6EC3C30592}"/>
              </a:ext>
            </a:extLst>
          </p:cNvPr>
          <p:cNvSpPr txBox="1"/>
          <p:nvPr/>
        </p:nvSpPr>
        <p:spPr>
          <a:xfrm>
            <a:off x="3628764" y="8677005"/>
            <a:ext cx="835455" cy="211203"/>
          </a:xfrm>
          <a:prstGeom prst="rect">
            <a:avLst/>
          </a:prstGeom>
          <a:noFill/>
        </p:spPr>
        <p:txBody>
          <a:bodyPr wrap="square" lIns="0" tIns="36000" rIns="0" bIns="36000">
            <a:spAutoFit/>
          </a:bodyPr>
          <a:lstStyle/>
          <a:p>
            <a:pPr algn="ctr"/>
            <a:r>
              <a:rPr lang="en-GB" sz="900">
                <a:solidFill>
                  <a:srgbClr val="1D1F3D"/>
                </a:solidFill>
              </a:rPr>
              <a:t>Healthcare</a:t>
            </a:r>
          </a:p>
        </p:txBody>
      </p:sp>
      <p:sp>
        <p:nvSpPr>
          <p:cNvPr id="32" name="TextBox 31">
            <a:extLst>
              <a:ext uri="{FF2B5EF4-FFF2-40B4-BE49-F238E27FC236}">
                <a16:creationId xmlns:a16="http://schemas.microsoft.com/office/drawing/2014/main" id="{4C975485-9809-45CD-BD1A-B3779BAD54E2}"/>
              </a:ext>
            </a:extLst>
          </p:cNvPr>
          <p:cNvSpPr txBox="1"/>
          <p:nvPr/>
        </p:nvSpPr>
        <p:spPr>
          <a:xfrm rot="16200000">
            <a:off x="-766275" y="7320642"/>
            <a:ext cx="2648585" cy="246221"/>
          </a:xfrm>
          <a:prstGeom prst="rect">
            <a:avLst/>
          </a:prstGeom>
          <a:noFill/>
        </p:spPr>
        <p:txBody>
          <a:bodyPr wrap="square">
            <a:spAutoFit/>
          </a:bodyPr>
          <a:lstStyle/>
          <a:p>
            <a:pPr algn="ctr"/>
            <a:r>
              <a:rPr lang="en-GB" sz="1000" b="1">
                <a:solidFill>
                  <a:srgbClr val="1D1F3D"/>
                </a:solidFill>
              </a:rPr>
              <a:t>Relative Maturity in Customer Strategy</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272841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7710488"/>
          </a:xfrm>
        </p:spPr>
        <p:txBody>
          <a:bodyPr>
            <a:noAutofit/>
          </a:bodyPr>
          <a:lstStyle/>
          <a:p>
            <a:r>
              <a:rPr lang="en-GB"/>
              <a:t>The choice of a customer base approach often depends on the overarching business strategy. A focus on market share, revenue growth, or profit optimisation will dictate distinct strategies to achieve each. </a:t>
            </a:r>
          </a:p>
          <a:p>
            <a:r>
              <a:rPr lang="en-GB"/>
              <a:t>Key considerations are balancing immediate sales goals with strategic objectives for the future and leveraging data to assess opportunities and plan customer interactions </a:t>
            </a:r>
          </a:p>
          <a:p>
            <a:r>
              <a:rPr lang="en-GB"/>
              <a:t>Identifying growth opportunities is about segmenting customers into groups based on their characteristics and behaviours, determining the relative value of the different customer segments, and then focusing on the customer segments and strategies with the greatest potential for growth.</a:t>
            </a:r>
          </a:p>
          <a:p>
            <a:r>
              <a:rPr lang="en-GB"/>
              <a:t>A successful customer base strategy requires a careful balance of short-term and long-term objectives, analytical insights, and a focus on customer value drivers. </a:t>
            </a:r>
          </a:p>
          <a:p>
            <a:r>
              <a:rPr lang="en-GB"/>
              <a:t>By understanding the unique needs of your business and your customers, you can develop a strategy that drives sustainable growth and profitability.</a:t>
            </a:r>
          </a:p>
          <a:p>
            <a:r>
              <a:rPr lang="en-GB"/>
              <a:t>Common customer value levers include:</a:t>
            </a:r>
          </a:p>
          <a:p>
            <a:endParaRPr lang="en-GB"/>
          </a:p>
          <a:p>
            <a:endParaRPr lang="en-GB"/>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4</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CUSTOMER VALUE DRIVERS</a:t>
            </a:r>
          </a:p>
        </p:txBody>
      </p:sp>
      <p:sp>
        <p:nvSpPr>
          <p:cNvPr id="2" name="Text Placeholder 2">
            <a:extLst>
              <a:ext uri="{FF2B5EF4-FFF2-40B4-BE49-F238E27FC236}">
                <a16:creationId xmlns:a16="http://schemas.microsoft.com/office/drawing/2014/main" id="{F4AE6952-055A-00E7-9553-7E2457075DA0}"/>
              </a:ext>
            </a:extLst>
          </p:cNvPr>
          <p:cNvSpPr txBox="1">
            <a:spLocks/>
          </p:cNvSpPr>
          <p:nvPr/>
        </p:nvSpPr>
        <p:spPr>
          <a:xfrm>
            <a:off x="908898" y="5118830"/>
            <a:ext cx="5661236" cy="1483900"/>
          </a:xfrm>
          <a:prstGeom prst="rect">
            <a:avLst/>
          </a:prstGeom>
        </p:spPr>
        <p:txBody>
          <a:bodyPr vert="horz" lIns="91440" tIns="45720" rIns="91440" bIns="45720" numCol="1" spcCol="36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solidFill>
                  <a:srgbClr val="1D1F3D"/>
                </a:solidFill>
              </a:rPr>
              <a:t>New Customer Acquisition</a:t>
            </a:r>
            <a:br>
              <a:rPr lang="en-GB" b="1">
                <a:solidFill>
                  <a:srgbClr val="13486D"/>
                </a:solidFill>
              </a:rPr>
            </a:br>
            <a:r>
              <a:rPr lang="en-GB"/>
              <a:t>Attracting new customers to the brand.</a:t>
            </a:r>
          </a:p>
          <a:p>
            <a:endParaRPr lang="en-GB"/>
          </a:p>
          <a:p>
            <a:r>
              <a:rPr lang="en-GB" b="1">
                <a:solidFill>
                  <a:srgbClr val="1D1F3D"/>
                </a:solidFill>
              </a:rPr>
              <a:t>Existing Customer Growth</a:t>
            </a:r>
            <a:br>
              <a:rPr lang="en-GB" b="1">
                <a:solidFill>
                  <a:srgbClr val="13486D"/>
                </a:solidFill>
              </a:rPr>
            </a:br>
            <a:r>
              <a:rPr lang="en-GB"/>
              <a:t>Increasing the value of existing customers through upselling and cross-selling.</a:t>
            </a:r>
          </a:p>
          <a:p>
            <a:endParaRPr lang="en-GB" b="1">
              <a:solidFill>
                <a:srgbClr val="13486D"/>
              </a:solidFill>
            </a:endParaRPr>
          </a:p>
          <a:p>
            <a:r>
              <a:rPr lang="en-GB" b="1">
                <a:solidFill>
                  <a:srgbClr val="1D1F3D"/>
                </a:solidFill>
              </a:rPr>
              <a:t>Customer Retention</a:t>
            </a:r>
            <a:br>
              <a:rPr lang="en-GB" b="1">
                <a:solidFill>
                  <a:srgbClr val="13486D"/>
                </a:solidFill>
              </a:rPr>
            </a:br>
            <a:r>
              <a:rPr lang="en-GB"/>
              <a:t>Retaining existing customers and preventing churn.</a:t>
            </a:r>
          </a:p>
          <a:p>
            <a:endParaRPr lang="en-GB" b="1">
              <a:solidFill>
                <a:srgbClr val="13486D"/>
              </a:solidFill>
            </a:endParaRPr>
          </a:p>
          <a:p>
            <a:r>
              <a:rPr lang="en-GB" b="1">
                <a:solidFill>
                  <a:srgbClr val="1D1F3D"/>
                </a:solidFill>
              </a:rPr>
              <a:t>Customer Win-Back</a:t>
            </a:r>
            <a:br>
              <a:rPr lang="en-GB" b="1">
                <a:solidFill>
                  <a:srgbClr val="13486D"/>
                </a:solidFill>
              </a:rPr>
            </a:br>
            <a:r>
              <a:rPr lang="en-GB"/>
              <a:t>Re-engaging lost customers.</a:t>
            </a:r>
          </a:p>
        </p:txBody>
      </p:sp>
      <p:sp>
        <p:nvSpPr>
          <p:cNvPr id="8" name="Rectangle: Rounded Corners 7">
            <a:extLst>
              <a:ext uri="{FF2B5EF4-FFF2-40B4-BE49-F238E27FC236}">
                <a16:creationId xmlns:a16="http://schemas.microsoft.com/office/drawing/2014/main" id="{719D75A5-99C3-59BE-44A1-EBDAAD9D9FBE}"/>
              </a:ext>
            </a:extLst>
          </p:cNvPr>
          <p:cNvSpPr>
            <a:spLocks noChangeAspect="1"/>
          </p:cNvSpPr>
          <p:nvPr/>
        </p:nvSpPr>
        <p:spPr>
          <a:xfrm>
            <a:off x="363316" y="511883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9" name="Graphic 8" descr="Handshake outline">
            <a:extLst>
              <a:ext uri="{FF2B5EF4-FFF2-40B4-BE49-F238E27FC236}">
                <a16:creationId xmlns:a16="http://schemas.microsoft.com/office/drawing/2014/main" id="{ED5D9738-56C2-78BD-3C91-1E83D5F567D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12690" y="5167487"/>
            <a:ext cx="406686" cy="406686"/>
          </a:xfrm>
          <a:prstGeom prst="rect">
            <a:avLst/>
          </a:prstGeom>
          <a:effectLst>
            <a:outerShdw blurRad="63500" sx="102000" sy="102000" algn="ctr" rotWithShape="0">
              <a:prstClr val="black">
                <a:alpha val="40000"/>
              </a:prstClr>
            </a:outerShdw>
          </a:effectLst>
        </p:spPr>
      </p:pic>
      <p:sp>
        <p:nvSpPr>
          <p:cNvPr id="11" name="Rectangle: Rounded Corners 10">
            <a:extLst>
              <a:ext uri="{FF2B5EF4-FFF2-40B4-BE49-F238E27FC236}">
                <a16:creationId xmlns:a16="http://schemas.microsoft.com/office/drawing/2014/main" id="{CE7BCCF9-082B-1D4D-803F-43DF4F20ED0D}"/>
              </a:ext>
            </a:extLst>
          </p:cNvPr>
          <p:cNvSpPr>
            <a:spLocks noChangeAspect="1"/>
          </p:cNvSpPr>
          <p:nvPr/>
        </p:nvSpPr>
        <p:spPr>
          <a:xfrm>
            <a:off x="363316" y="593798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2" name="Graphic 11" descr="Bar graph with upward trend outline">
            <a:extLst>
              <a:ext uri="{FF2B5EF4-FFF2-40B4-BE49-F238E27FC236}">
                <a16:creationId xmlns:a16="http://schemas.microsoft.com/office/drawing/2014/main" id="{2483635C-BD77-236D-CBF4-0D4C9BB66DE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2690" y="5986637"/>
            <a:ext cx="406686" cy="406686"/>
          </a:xfrm>
          <a:prstGeom prst="rect">
            <a:avLst/>
          </a:prstGeom>
          <a:effectLst>
            <a:outerShdw blurRad="63500" sx="102000" sy="102000" algn="ctr" rotWithShape="0">
              <a:prstClr val="black">
                <a:alpha val="40000"/>
              </a:prstClr>
            </a:outerShdw>
          </a:effectLst>
        </p:spPr>
      </p:pic>
      <p:sp>
        <p:nvSpPr>
          <p:cNvPr id="13" name="Rectangle: Rounded Corners 12">
            <a:extLst>
              <a:ext uri="{FF2B5EF4-FFF2-40B4-BE49-F238E27FC236}">
                <a16:creationId xmlns:a16="http://schemas.microsoft.com/office/drawing/2014/main" id="{11CBE562-4E96-C152-D2FC-064F8054696C}"/>
              </a:ext>
            </a:extLst>
          </p:cNvPr>
          <p:cNvSpPr>
            <a:spLocks noChangeAspect="1"/>
          </p:cNvSpPr>
          <p:nvPr/>
        </p:nvSpPr>
        <p:spPr>
          <a:xfrm>
            <a:off x="363316" y="6804112"/>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4" name="Graphic 13" descr="Raised hand outline">
            <a:extLst>
              <a:ext uri="{FF2B5EF4-FFF2-40B4-BE49-F238E27FC236}">
                <a16:creationId xmlns:a16="http://schemas.microsoft.com/office/drawing/2014/main" id="{1A939664-A9D2-40EF-3C76-5EBD5BD9D1A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2690" y="6852769"/>
            <a:ext cx="406686" cy="406686"/>
          </a:xfrm>
          <a:prstGeom prst="rect">
            <a:avLst/>
          </a:prstGeom>
          <a:effectLst>
            <a:outerShdw blurRad="63500" sx="102000" sy="102000" algn="ctr" rotWithShape="0">
              <a:prstClr val="black">
                <a:alpha val="40000"/>
              </a:prstClr>
            </a:outerShdw>
          </a:effectLst>
        </p:spPr>
      </p:pic>
      <p:sp>
        <p:nvSpPr>
          <p:cNvPr id="15" name="Rectangle: Rounded Corners 14">
            <a:extLst>
              <a:ext uri="{FF2B5EF4-FFF2-40B4-BE49-F238E27FC236}">
                <a16:creationId xmlns:a16="http://schemas.microsoft.com/office/drawing/2014/main" id="{CC2D4748-9315-FB40-94B2-2916708607FA}"/>
              </a:ext>
            </a:extLst>
          </p:cNvPr>
          <p:cNvSpPr>
            <a:spLocks noChangeAspect="1"/>
          </p:cNvSpPr>
          <p:nvPr/>
        </p:nvSpPr>
        <p:spPr>
          <a:xfrm>
            <a:off x="363316" y="7655913"/>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6" name="Graphic 15" descr="Arrow: Horizontal U-turn outline">
            <a:extLst>
              <a:ext uri="{FF2B5EF4-FFF2-40B4-BE49-F238E27FC236}">
                <a16:creationId xmlns:a16="http://schemas.microsoft.com/office/drawing/2014/main" id="{D06F9DE3-D1E8-4607-BBE0-09AA4F0C949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12690" y="7704570"/>
            <a:ext cx="406686" cy="406686"/>
          </a:xfrm>
          <a:prstGeom prst="rect">
            <a:avLst/>
          </a:prstGeom>
          <a:effectLst>
            <a:outerShdw blurRad="63500" sx="102000" sy="102000" algn="ctr" rotWithShape="0">
              <a:prstClr val="black">
                <a:alpha val="40000"/>
              </a:prstClr>
            </a:outerShdw>
          </a:effectLst>
        </p:spPr>
      </p:pic>
      <p:pic>
        <p:nvPicPr>
          <p:cNvPr id="6" name="Picture 5" descr="A group of people with arms around each other&#10;&#10;Description automatically generated">
            <a:extLst>
              <a:ext uri="{FF2B5EF4-FFF2-40B4-BE49-F238E27FC236}">
                <a16:creationId xmlns:a16="http://schemas.microsoft.com/office/drawing/2014/main" id="{6F3C84A5-9E41-5B56-90E4-239610E24A25}"/>
              </a:ext>
            </a:extLst>
          </p:cNvPr>
          <p:cNvPicPr>
            <a:picLocks noChangeAspect="1"/>
          </p:cNvPicPr>
          <p:nvPr/>
        </p:nvPicPr>
        <p:blipFill>
          <a:blip r:embed="rId10">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17" name="Picture 16" descr="A group of people with arms around each other&#10;&#10;Description automatically generated">
            <a:extLst>
              <a:ext uri="{FF2B5EF4-FFF2-40B4-BE49-F238E27FC236}">
                <a16:creationId xmlns:a16="http://schemas.microsoft.com/office/drawing/2014/main" id="{4FA88679-27B9-E6F0-7901-DBB9E1BB00CE}"/>
              </a:ext>
            </a:extLst>
          </p:cNvPr>
          <p:cNvPicPr>
            <a:picLocks noChangeAspect="1"/>
          </p:cNvPicPr>
          <p:nvPr/>
        </p:nvPicPr>
        <p:blipFill>
          <a:blip r:embed="rId10">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8" name="Picture 17" descr="A group of people with arms around each other&#10;&#10;Description automatically generated">
            <a:extLst>
              <a:ext uri="{FF2B5EF4-FFF2-40B4-BE49-F238E27FC236}">
                <a16:creationId xmlns:a16="http://schemas.microsoft.com/office/drawing/2014/main" id="{21A7C047-16F0-0EA3-2712-6F5A744E0B67}"/>
              </a:ext>
            </a:extLst>
          </p:cNvPr>
          <p:cNvPicPr>
            <a:picLocks noChangeAspect="1"/>
          </p:cNvPicPr>
          <p:nvPr/>
        </p:nvPicPr>
        <p:blipFill>
          <a:blip r:embed="rId10">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9" name="Picture 18" descr="A group of people with arms around each other&#10;&#10;Description automatically generated">
            <a:extLst>
              <a:ext uri="{FF2B5EF4-FFF2-40B4-BE49-F238E27FC236}">
                <a16:creationId xmlns:a16="http://schemas.microsoft.com/office/drawing/2014/main" id="{749692B7-EA9A-EEDF-2C5B-0AE8D6B04E7C}"/>
              </a:ext>
            </a:extLst>
          </p:cNvPr>
          <p:cNvPicPr>
            <a:picLocks noChangeAspect="1"/>
          </p:cNvPicPr>
          <p:nvPr/>
        </p:nvPicPr>
        <p:blipFill>
          <a:blip r:embed="rId10">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20" name="Picture 19" descr="A group of people with arms around each other&#10;&#10;Description automatically generated">
            <a:extLst>
              <a:ext uri="{FF2B5EF4-FFF2-40B4-BE49-F238E27FC236}">
                <a16:creationId xmlns:a16="http://schemas.microsoft.com/office/drawing/2014/main" id="{B6B9F4E3-DD98-D403-19CE-FB81C45F17C4}"/>
              </a:ext>
            </a:extLst>
          </p:cNvPr>
          <p:cNvPicPr>
            <a:picLocks noChangeAspect="1"/>
          </p:cNvPicPr>
          <p:nvPr/>
        </p:nvPicPr>
        <p:blipFill>
          <a:blip r:embed="rId10">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21" name="Picture 20" descr="A group of people with arms around each other&#10;&#10;Description automatically generated">
            <a:extLst>
              <a:ext uri="{FF2B5EF4-FFF2-40B4-BE49-F238E27FC236}">
                <a16:creationId xmlns:a16="http://schemas.microsoft.com/office/drawing/2014/main" id="{9829427C-B871-7BB2-4B1B-6A948EC113DB}"/>
              </a:ext>
            </a:extLst>
          </p:cNvPr>
          <p:cNvPicPr>
            <a:picLocks noChangeAspect="1"/>
          </p:cNvPicPr>
          <p:nvPr/>
        </p:nvPicPr>
        <p:blipFill>
          <a:blip r:embed="rId10">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100574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9AC170-C8F4-7A24-B284-E94433B5F53F}"/>
              </a:ext>
            </a:extLst>
          </p:cNvPr>
          <p:cNvSpPr txBox="1"/>
          <p:nvPr/>
        </p:nvSpPr>
        <p:spPr>
          <a:xfrm rot="16200000">
            <a:off x="-11468" y="2589523"/>
            <a:ext cx="7050958" cy="5153502"/>
          </a:xfrm>
          <a:prstGeom prst="rect">
            <a:avLst/>
          </a:prstGeom>
          <a:noFill/>
          <a:ln>
            <a:solidFill>
              <a:srgbClr val="13486D"/>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t" anchorCtr="0"/>
          <a:lstStyle>
            <a:defPPr>
              <a:defRPr lang="en-US"/>
            </a:defPPr>
            <a:lvl1pPr algn="ctr">
              <a:lnSpc>
                <a:spcPct val="100000"/>
              </a:lnSpc>
              <a:defRPr sz="1600">
                <a:solidFill>
                  <a:srgbClr val="13486D"/>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a:solidFill>
                <a:srgbClr val="09ADA5"/>
              </a:solidFill>
            </a:endParaRPr>
          </a:p>
        </p:txBody>
      </p:sp>
      <p:sp>
        <p:nvSpPr>
          <p:cNvPr id="2" name="Title 1">
            <a:extLst>
              <a:ext uri="{FF2B5EF4-FFF2-40B4-BE49-F238E27FC236}">
                <a16:creationId xmlns:a16="http://schemas.microsoft.com/office/drawing/2014/main" id="{4CAD2F64-78A1-9777-0751-EB70AC1089E2}"/>
              </a:ext>
            </a:extLst>
          </p:cNvPr>
          <p:cNvSpPr>
            <a:spLocks noGrp="1"/>
          </p:cNvSpPr>
          <p:nvPr>
            <p:ph type="title"/>
          </p:nvPr>
        </p:nvSpPr>
        <p:spPr>
          <a:xfrm>
            <a:off x="270934" y="240556"/>
            <a:ext cx="4751378" cy="634020"/>
          </a:xfrm>
        </p:spPr>
        <p:txBody>
          <a:bodyPr wrap="square">
            <a:spAutoFit/>
          </a:bodyPr>
          <a:lstStyle/>
          <a:p>
            <a:pPr>
              <a:lnSpc>
                <a:spcPct val="80000"/>
              </a:lnSpc>
            </a:pPr>
            <a:r>
              <a:rPr lang="en-GB" sz="2400">
                <a:solidFill>
                  <a:srgbClr val="09ADA5"/>
                </a:solidFill>
              </a:rPr>
              <a:t>CHEAT SHEET:</a:t>
            </a:r>
            <a:br>
              <a:rPr lang="en-GB" sz="2400">
                <a:solidFill>
                  <a:srgbClr val="09ADA5"/>
                </a:solidFill>
              </a:rPr>
            </a:br>
            <a:r>
              <a:rPr lang="en-GB">
                <a:solidFill>
                  <a:srgbClr val="1D1F3D"/>
                </a:solidFill>
              </a:rPr>
              <a:t>SIMPLE CUSTOMER MANAGEMENT MODEL</a:t>
            </a:r>
          </a:p>
        </p:txBody>
      </p:sp>
      <p:sp>
        <p:nvSpPr>
          <p:cNvPr id="6" name="Footer Placeholder 5">
            <a:extLst>
              <a:ext uri="{FF2B5EF4-FFF2-40B4-BE49-F238E27FC236}">
                <a16:creationId xmlns:a16="http://schemas.microsoft.com/office/drawing/2014/main" id="{678BD062-7E5B-A728-5831-9F9CDA8A5855}"/>
              </a:ext>
            </a:extLst>
          </p:cNvPr>
          <p:cNvSpPr>
            <a:spLocks noGrp="1"/>
          </p:cNvSpPr>
          <p:nvPr>
            <p:ph type="ftr" sz="quarter" idx="10"/>
          </p:nvPr>
        </p:nvSpPr>
        <p:spPr/>
        <p:txBody>
          <a:bodyPr/>
          <a:lstStyle/>
          <a:p>
            <a:r>
              <a:rPr lang="en-GB"/>
              <a:t>Whitepaper - Customer Strategy</a:t>
            </a:r>
          </a:p>
        </p:txBody>
      </p:sp>
      <p:sp>
        <p:nvSpPr>
          <p:cNvPr id="7" name="Slide Number Placeholder 6">
            <a:extLst>
              <a:ext uri="{FF2B5EF4-FFF2-40B4-BE49-F238E27FC236}">
                <a16:creationId xmlns:a16="http://schemas.microsoft.com/office/drawing/2014/main" id="{9BF031EB-05EB-05C2-432D-1AB918B00207}"/>
              </a:ext>
            </a:extLst>
          </p:cNvPr>
          <p:cNvSpPr>
            <a:spLocks noGrp="1"/>
          </p:cNvSpPr>
          <p:nvPr>
            <p:ph type="sldNum" sz="quarter" idx="11"/>
          </p:nvPr>
        </p:nvSpPr>
        <p:spPr/>
        <p:txBody>
          <a:bodyPr/>
          <a:lstStyle/>
          <a:p>
            <a:fld id="{458D18B0-4C75-443C-A72D-F18C817099F6}" type="slidenum">
              <a:rPr lang="en-GB" smtClean="0"/>
              <a:pPr/>
              <a:t>5</a:t>
            </a:fld>
            <a:endParaRPr lang="en-GB"/>
          </a:p>
        </p:txBody>
      </p:sp>
      <p:sp>
        <p:nvSpPr>
          <p:cNvPr id="5" name="TextBox 4">
            <a:extLst>
              <a:ext uri="{FF2B5EF4-FFF2-40B4-BE49-F238E27FC236}">
                <a16:creationId xmlns:a16="http://schemas.microsoft.com/office/drawing/2014/main" id="{37119F00-5825-A6EF-75D2-BBC40EA0E49E}"/>
              </a:ext>
            </a:extLst>
          </p:cNvPr>
          <p:cNvSpPr txBox="1"/>
          <p:nvPr/>
        </p:nvSpPr>
        <p:spPr>
          <a:xfrm>
            <a:off x="1638768" y="1798357"/>
            <a:ext cx="1545674" cy="683264"/>
          </a:xfrm>
          <a:prstGeom prst="rect">
            <a:avLst/>
          </a:prstGeom>
          <a:noFill/>
        </p:spPr>
        <p:txBody>
          <a:bodyPr wrap="square" rtlCol="0">
            <a:spAutoFit/>
          </a:bodyPr>
          <a:lstStyle/>
          <a:p>
            <a:pPr algn="ctr">
              <a:lnSpc>
                <a:spcPct val="80000"/>
              </a:lnSpc>
            </a:pPr>
            <a:r>
              <a:rPr lang="en-GB" sz="1600">
                <a:solidFill>
                  <a:srgbClr val="1D1F3D"/>
                </a:solidFill>
                <a:latin typeface="+mj-lt"/>
              </a:rPr>
              <a:t>INFLOW</a:t>
            </a:r>
            <a:br>
              <a:rPr lang="en-GB" sz="1600">
                <a:solidFill>
                  <a:srgbClr val="1D1F3D"/>
                </a:solidFill>
                <a:latin typeface="+mj-lt"/>
              </a:rPr>
            </a:br>
            <a:r>
              <a:rPr lang="en-GB" sz="1600">
                <a:solidFill>
                  <a:srgbClr val="1D1F3D"/>
                </a:solidFill>
                <a:latin typeface="+mj-lt"/>
              </a:rPr>
              <a:t>NEW</a:t>
            </a:r>
            <a:br>
              <a:rPr lang="en-GB" sz="1600">
                <a:solidFill>
                  <a:srgbClr val="1D1F3D"/>
                </a:solidFill>
                <a:latin typeface="+mj-lt"/>
              </a:rPr>
            </a:br>
            <a:r>
              <a:rPr lang="en-GB" sz="1600">
                <a:solidFill>
                  <a:srgbClr val="1D1F3D"/>
                </a:solidFill>
                <a:latin typeface="+mj-lt"/>
              </a:rPr>
              <a:t>CUSTOMERS</a:t>
            </a:r>
          </a:p>
        </p:txBody>
      </p:sp>
      <p:sp>
        <p:nvSpPr>
          <p:cNvPr id="9" name="TextBox 8">
            <a:extLst>
              <a:ext uri="{FF2B5EF4-FFF2-40B4-BE49-F238E27FC236}">
                <a16:creationId xmlns:a16="http://schemas.microsoft.com/office/drawing/2014/main" id="{AEC72CF2-4014-21C3-E9B0-1243CB3FC04D}"/>
              </a:ext>
            </a:extLst>
          </p:cNvPr>
          <p:cNvSpPr txBox="1"/>
          <p:nvPr/>
        </p:nvSpPr>
        <p:spPr>
          <a:xfrm>
            <a:off x="1638768" y="7890719"/>
            <a:ext cx="1545674" cy="683264"/>
          </a:xfrm>
          <a:prstGeom prst="rect">
            <a:avLst/>
          </a:prstGeom>
          <a:noFill/>
        </p:spPr>
        <p:txBody>
          <a:bodyPr wrap="square" rtlCol="0">
            <a:spAutoFit/>
          </a:bodyPr>
          <a:lstStyle/>
          <a:p>
            <a:pPr algn="ctr">
              <a:lnSpc>
                <a:spcPct val="80000"/>
              </a:lnSpc>
            </a:pPr>
            <a:r>
              <a:rPr lang="en-GB" sz="1600">
                <a:solidFill>
                  <a:srgbClr val="1D1F3D"/>
                </a:solidFill>
                <a:latin typeface="+mj-lt"/>
              </a:rPr>
              <a:t>OUTFLOW CUSTOMERS</a:t>
            </a:r>
            <a:br>
              <a:rPr lang="en-GB" sz="1600">
                <a:solidFill>
                  <a:srgbClr val="1D1F3D"/>
                </a:solidFill>
                <a:latin typeface="+mj-lt"/>
              </a:rPr>
            </a:br>
            <a:r>
              <a:rPr lang="en-GB" sz="1600">
                <a:solidFill>
                  <a:srgbClr val="1D1F3D"/>
                </a:solidFill>
                <a:latin typeface="+mj-lt"/>
              </a:rPr>
              <a:t>LOST</a:t>
            </a:r>
          </a:p>
        </p:txBody>
      </p:sp>
      <p:sp>
        <p:nvSpPr>
          <p:cNvPr id="16" name="Rectangle: Rounded Corners 15">
            <a:extLst>
              <a:ext uri="{FF2B5EF4-FFF2-40B4-BE49-F238E27FC236}">
                <a16:creationId xmlns:a16="http://schemas.microsoft.com/office/drawing/2014/main" id="{472B8B77-FD9B-48C3-1102-A5B2BC0ED0E5}"/>
              </a:ext>
            </a:extLst>
          </p:cNvPr>
          <p:cNvSpPr/>
          <p:nvPr/>
        </p:nvSpPr>
        <p:spPr>
          <a:xfrm>
            <a:off x="1065529" y="2795826"/>
            <a:ext cx="2692152" cy="1384094"/>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ACQUISITION</a:t>
            </a:r>
          </a:p>
          <a:p>
            <a:pPr algn="ctr">
              <a:lnSpc>
                <a:spcPct val="90000"/>
              </a:lnSpc>
              <a:spcAft>
                <a:spcPts val="300"/>
              </a:spcAft>
            </a:pPr>
            <a:r>
              <a:rPr lang="en-GB" sz="1000">
                <a:solidFill>
                  <a:srgbClr val="1D1F3D"/>
                </a:solidFill>
              </a:rPr>
              <a:t>Volume and value acquired</a:t>
            </a:r>
          </a:p>
          <a:p>
            <a:pPr algn="ctr">
              <a:lnSpc>
                <a:spcPct val="90000"/>
              </a:lnSpc>
              <a:spcAft>
                <a:spcPts val="300"/>
              </a:spcAft>
            </a:pPr>
            <a:r>
              <a:rPr lang="en-GB" sz="1000">
                <a:solidFill>
                  <a:srgbClr val="1D1F3D"/>
                </a:solidFill>
              </a:rPr>
              <a:t>Return on investment</a:t>
            </a:r>
          </a:p>
          <a:p>
            <a:pPr algn="ctr">
              <a:lnSpc>
                <a:spcPct val="90000"/>
              </a:lnSpc>
              <a:spcAft>
                <a:spcPts val="300"/>
              </a:spcAft>
            </a:pPr>
            <a:r>
              <a:rPr lang="en-GB" sz="1000">
                <a:solidFill>
                  <a:srgbClr val="1D1F3D"/>
                </a:solidFill>
              </a:rPr>
              <a:t>Cost optimisation</a:t>
            </a:r>
          </a:p>
          <a:p>
            <a:pPr algn="ctr">
              <a:lnSpc>
                <a:spcPct val="90000"/>
              </a:lnSpc>
              <a:spcAft>
                <a:spcPts val="300"/>
              </a:spcAft>
            </a:pPr>
            <a:r>
              <a:rPr lang="en-GB" sz="1000">
                <a:solidFill>
                  <a:srgbClr val="1D1F3D"/>
                </a:solidFill>
              </a:rPr>
              <a:t>Channel mix &amp; activity</a:t>
            </a:r>
            <a:endParaRPr lang="en-GB" sz="1400">
              <a:solidFill>
                <a:srgbClr val="1D1F3D"/>
              </a:solidFill>
            </a:endParaRPr>
          </a:p>
        </p:txBody>
      </p:sp>
      <p:sp>
        <p:nvSpPr>
          <p:cNvPr id="39" name="Rectangle: Rounded Corners 38">
            <a:extLst>
              <a:ext uri="{FF2B5EF4-FFF2-40B4-BE49-F238E27FC236}">
                <a16:creationId xmlns:a16="http://schemas.microsoft.com/office/drawing/2014/main" id="{8D1293F2-8687-DEF5-005A-5F01DF2714F6}"/>
              </a:ext>
            </a:extLst>
          </p:cNvPr>
          <p:cNvSpPr/>
          <p:nvPr/>
        </p:nvSpPr>
        <p:spPr>
          <a:xfrm>
            <a:off x="1065529" y="6192424"/>
            <a:ext cx="2692152" cy="1384094"/>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CHURN</a:t>
            </a:r>
          </a:p>
          <a:p>
            <a:pPr algn="ctr">
              <a:lnSpc>
                <a:spcPct val="90000"/>
              </a:lnSpc>
              <a:spcAft>
                <a:spcPts val="300"/>
              </a:spcAft>
            </a:pPr>
            <a:r>
              <a:rPr lang="en-GB" sz="1000">
                <a:solidFill>
                  <a:srgbClr val="1D1F3D"/>
                </a:solidFill>
              </a:rPr>
              <a:t>Understand volume lost</a:t>
            </a:r>
          </a:p>
          <a:p>
            <a:pPr algn="ctr">
              <a:lnSpc>
                <a:spcPct val="90000"/>
              </a:lnSpc>
              <a:spcAft>
                <a:spcPts val="300"/>
              </a:spcAft>
            </a:pPr>
            <a:r>
              <a:rPr lang="en-GB" sz="1000">
                <a:solidFill>
                  <a:srgbClr val="1D1F3D"/>
                </a:solidFill>
              </a:rPr>
              <a:t>Understand value lost</a:t>
            </a:r>
          </a:p>
          <a:p>
            <a:pPr algn="ctr">
              <a:lnSpc>
                <a:spcPct val="90000"/>
              </a:lnSpc>
              <a:spcAft>
                <a:spcPts val="300"/>
              </a:spcAft>
            </a:pPr>
            <a:r>
              <a:rPr lang="en-GB" sz="1000">
                <a:solidFill>
                  <a:srgbClr val="1D1F3D"/>
                </a:solidFill>
              </a:rPr>
              <a:t>Why lost</a:t>
            </a:r>
          </a:p>
          <a:p>
            <a:pPr algn="ctr">
              <a:lnSpc>
                <a:spcPct val="90000"/>
              </a:lnSpc>
              <a:spcAft>
                <a:spcPts val="300"/>
              </a:spcAft>
            </a:pPr>
            <a:r>
              <a:rPr lang="en-GB" sz="1000">
                <a:solidFill>
                  <a:srgbClr val="1D1F3D"/>
                </a:solidFill>
              </a:rPr>
              <a:t>Customer win-back</a:t>
            </a:r>
          </a:p>
        </p:txBody>
      </p:sp>
      <p:sp>
        <p:nvSpPr>
          <p:cNvPr id="40" name="Rectangle: Rounded Corners 39">
            <a:extLst>
              <a:ext uri="{FF2B5EF4-FFF2-40B4-BE49-F238E27FC236}">
                <a16:creationId xmlns:a16="http://schemas.microsoft.com/office/drawing/2014/main" id="{8EBE2E76-35F5-4740-629C-91D8B308F250}"/>
              </a:ext>
            </a:extLst>
          </p:cNvPr>
          <p:cNvSpPr/>
          <p:nvPr/>
        </p:nvSpPr>
        <p:spPr>
          <a:xfrm>
            <a:off x="1065529" y="4494125"/>
            <a:ext cx="2692152" cy="1384094"/>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CUSTOMER VALUE MANAGEMENT</a:t>
            </a:r>
          </a:p>
          <a:p>
            <a:pPr algn="ctr">
              <a:lnSpc>
                <a:spcPct val="90000"/>
              </a:lnSpc>
              <a:spcAft>
                <a:spcPts val="300"/>
              </a:spcAft>
            </a:pPr>
            <a:r>
              <a:rPr lang="en-GB" sz="1000">
                <a:solidFill>
                  <a:srgbClr val="1D1F3D"/>
                </a:solidFill>
              </a:rPr>
              <a:t>In-life customer development</a:t>
            </a:r>
          </a:p>
          <a:p>
            <a:pPr algn="ctr">
              <a:lnSpc>
                <a:spcPct val="90000"/>
              </a:lnSpc>
              <a:spcAft>
                <a:spcPts val="300"/>
              </a:spcAft>
            </a:pPr>
            <a:r>
              <a:rPr lang="en-GB" sz="1000">
                <a:solidFill>
                  <a:srgbClr val="1D1F3D"/>
                </a:solidFill>
              </a:rPr>
              <a:t>Holistic view of share of wallet and headroom</a:t>
            </a:r>
          </a:p>
          <a:p>
            <a:pPr algn="ctr">
              <a:lnSpc>
                <a:spcPct val="90000"/>
              </a:lnSpc>
              <a:spcAft>
                <a:spcPts val="300"/>
              </a:spcAft>
            </a:pPr>
            <a:r>
              <a:rPr lang="en-GB" sz="1000">
                <a:solidFill>
                  <a:srgbClr val="1D1F3D"/>
                </a:solidFill>
              </a:rPr>
              <a:t>Service communications</a:t>
            </a:r>
          </a:p>
          <a:p>
            <a:pPr algn="ctr">
              <a:lnSpc>
                <a:spcPct val="90000"/>
              </a:lnSpc>
              <a:spcAft>
                <a:spcPts val="300"/>
              </a:spcAft>
            </a:pPr>
            <a:r>
              <a:rPr lang="en-GB" sz="1000">
                <a:solidFill>
                  <a:srgbClr val="1D1F3D"/>
                </a:solidFill>
              </a:rPr>
              <a:t>Other loyalty improvement strategies</a:t>
            </a:r>
          </a:p>
        </p:txBody>
      </p:sp>
      <p:sp>
        <p:nvSpPr>
          <p:cNvPr id="41" name="Rectangle: Rounded Corners 40">
            <a:extLst>
              <a:ext uri="{FF2B5EF4-FFF2-40B4-BE49-F238E27FC236}">
                <a16:creationId xmlns:a16="http://schemas.microsoft.com/office/drawing/2014/main" id="{290C55E8-5F31-D698-9963-56148AB97C30}"/>
              </a:ext>
            </a:extLst>
          </p:cNvPr>
          <p:cNvSpPr/>
          <p:nvPr/>
        </p:nvSpPr>
        <p:spPr>
          <a:xfrm>
            <a:off x="4092846" y="4494125"/>
            <a:ext cx="1888414" cy="140485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RETENTION</a:t>
            </a:r>
          </a:p>
          <a:p>
            <a:pPr algn="ctr">
              <a:lnSpc>
                <a:spcPct val="90000"/>
              </a:lnSpc>
              <a:spcAft>
                <a:spcPts val="300"/>
              </a:spcAft>
            </a:pPr>
            <a:r>
              <a:rPr lang="en-GB" sz="1000">
                <a:solidFill>
                  <a:srgbClr val="1D1F3D"/>
                </a:solidFill>
              </a:rPr>
              <a:t>Understand risk &amp; loss</a:t>
            </a:r>
          </a:p>
          <a:p>
            <a:pPr algn="ctr">
              <a:lnSpc>
                <a:spcPct val="90000"/>
              </a:lnSpc>
              <a:spcAft>
                <a:spcPts val="300"/>
              </a:spcAft>
            </a:pPr>
            <a:r>
              <a:rPr lang="en-GB" sz="1000">
                <a:solidFill>
                  <a:srgbClr val="1D1F3D"/>
                </a:solidFill>
              </a:rPr>
              <a:t>Identify and fix pain points</a:t>
            </a:r>
          </a:p>
          <a:p>
            <a:pPr algn="ctr">
              <a:lnSpc>
                <a:spcPct val="90000"/>
              </a:lnSpc>
              <a:spcAft>
                <a:spcPts val="300"/>
              </a:spcAft>
            </a:pPr>
            <a:r>
              <a:rPr lang="en-GB" sz="1000">
                <a:solidFill>
                  <a:srgbClr val="1D1F3D"/>
                </a:solidFill>
              </a:rPr>
              <a:t>Proactive risk management</a:t>
            </a:r>
          </a:p>
        </p:txBody>
      </p:sp>
      <p:sp>
        <p:nvSpPr>
          <p:cNvPr id="19" name="Isosceles Triangle 18">
            <a:extLst>
              <a:ext uri="{FF2B5EF4-FFF2-40B4-BE49-F238E27FC236}">
                <a16:creationId xmlns:a16="http://schemas.microsoft.com/office/drawing/2014/main" id="{3E5CFEC2-38A9-7939-DA55-E0EAD8D7AEED}"/>
              </a:ext>
            </a:extLst>
          </p:cNvPr>
          <p:cNvSpPr/>
          <p:nvPr/>
        </p:nvSpPr>
        <p:spPr>
          <a:xfrm rot="5400000">
            <a:off x="3747274" y="4857096"/>
            <a:ext cx="387509" cy="150189"/>
          </a:xfrm>
          <a:prstGeom prst="triangle">
            <a:avLst/>
          </a:prstGeom>
          <a:solidFill>
            <a:srgbClr val="1348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F79291AD-E460-52ED-86A9-435D0BBBF5E6}"/>
              </a:ext>
            </a:extLst>
          </p:cNvPr>
          <p:cNvSpPr/>
          <p:nvPr/>
        </p:nvSpPr>
        <p:spPr>
          <a:xfrm rot="16200000">
            <a:off x="3747274" y="5380511"/>
            <a:ext cx="387509" cy="150189"/>
          </a:xfrm>
          <a:prstGeom prst="triangle">
            <a:avLst/>
          </a:prstGeom>
          <a:solidFill>
            <a:srgbClr val="1348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79AA41BF-CA2C-F6C8-2332-91B233BD68B8}"/>
              </a:ext>
            </a:extLst>
          </p:cNvPr>
          <p:cNvSpPr/>
          <p:nvPr/>
        </p:nvSpPr>
        <p:spPr>
          <a:xfrm rot="10800000">
            <a:off x="2217851" y="4261928"/>
            <a:ext cx="387509" cy="150189"/>
          </a:xfrm>
          <a:prstGeom prst="triangle">
            <a:avLst/>
          </a:prstGeom>
          <a:solidFill>
            <a:srgbClr val="1348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FFC11375-566B-09A7-79B7-A00FD1372892}"/>
              </a:ext>
            </a:extLst>
          </p:cNvPr>
          <p:cNvSpPr/>
          <p:nvPr/>
        </p:nvSpPr>
        <p:spPr>
          <a:xfrm rot="10800000">
            <a:off x="2217850" y="5960227"/>
            <a:ext cx="387509" cy="150189"/>
          </a:xfrm>
          <a:prstGeom prst="triangle">
            <a:avLst/>
          </a:prstGeom>
          <a:solidFill>
            <a:srgbClr val="1348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4287E066-5712-9D9D-3BB9-A8EB8837F25C}"/>
              </a:ext>
            </a:extLst>
          </p:cNvPr>
          <p:cNvSpPr/>
          <p:nvPr/>
        </p:nvSpPr>
        <p:spPr>
          <a:xfrm rot="10800000">
            <a:off x="2217851" y="2563629"/>
            <a:ext cx="387509" cy="150189"/>
          </a:xfrm>
          <a:prstGeom prst="triangle">
            <a:avLst/>
          </a:prstGeom>
          <a:solidFill>
            <a:srgbClr val="1348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EBAD6CAE-27F8-20E1-CA3E-AFE1ECF3DEBB}"/>
              </a:ext>
            </a:extLst>
          </p:cNvPr>
          <p:cNvSpPr/>
          <p:nvPr/>
        </p:nvSpPr>
        <p:spPr>
          <a:xfrm rot="10800000">
            <a:off x="2217851" y="7658526"/>
            <a:ext cx="387509" cy="150189"/>
          </a:xfrm>
          <a:prstGeom prst="triangle">
            <a:avLst/>
          </a:prstGeom>
          <a:solidFill>
            <a:srgbClr val="1348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DDBC334-FE24-ADA3-03DA-EB998F055CF0}"/>
              </a:ext>
            </a:extLst>
          </p:cNvPr>
          <p:cNvSpPr txBox="1"/>
          <p:nvPr/>
        </p:nvSpPr>
        <p:spPr>
          <a:xfrm rot="16200000">
            <a:off x="-2773507" y="4980988"/>
            <a:ext cx="7050958" cy="370573"/>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t" anchorCtr="0"/>
          <a:lstStyle>
            <a:defPPr>
              <a:defRPr lang="en-US"/>
            </a:defPPr>
            <a:lvl1pPr algn="ctr">
              <a:lnSpc>
                <a:spcPct val="100000"/>
              </a:lnSpc>
              <a:defRPr sz="1600">
                <a:solidFill>
                  <a:srgbClr val="13486D"/>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solidFill>
                  <a:srgbClr val="1D1F3D"/>
                </a:solidFill>
              </a:rPr>
              <a:t>OVERALL CUSTOMER VALUE</a:t>
            </a:r>
          </a:p>
        </p:txBody>
      </p:sp>
      <p:pic>
        <p:nvPicPr>
          <p:cNvPr id="12" name="Picture 11" descr="A blue letter on a black background&#10;&#10;Description automatically generated">
            <a:extLst>
              <a:ext uri="{FF2B5EF4-FFF2-40B4-BE49-F238E27FC236}">
                <a16:creationId xmlns:a16="http://schemas.microsoft.com/office/drawing/2014/main" id="{8AB652B0-CDB9-ED4F-CB0E-1C0A3E529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33" y="381520"/>
            <a:ext cx="1947333" cy="367961"/>
          </a:xfrm>
          <a:prstGeom prst="rect">
            <a:avLst/>
          </a:prstGeom>
        </p:spPr>
      </p:pic>
    </p:spTree>
    <p:extLst>
      <p:ext uri="{BB962C8B-B14F-4D97-AF65-F5344CB8AC3E}">
        <p14:creationId xmlns:p14="http://schemas.microsoft.com/office/powerpoint/2010/main" val="348349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1233678"/>
          </a:xfrm>
        </p:spPr>
        <p:txBody>
          <a:bodyPr>
            <a:noAutofit/>
          </a:bodyPr>
          <a:lstStyle/>
          <a:p>
            <a:pPr>
              <a:spcAft>
                <a:spcPts val="300"/>
              </a:spcAft>
            </a:pPr>
            <a:r>
              <a:rPr lang="en-GB"/>
              <a:t>Effective customer journey management requires a comprehensive approach that addresses various tactical objectives and activities. While traditionally viewed as separate stages, a more sophisticated approach considers the entire customer lifecycle and tailors the strategies to individual customer needs. By adopting a holistic approach to customer journey management, businesses can enhance customer satisfaction, loyalty, and lifetime value.</a:t>
            </a:r>
          </a:p>
          <a:p>
            <a:pPr>
              <a:spcAft>
                <a:spcPts val="300"/>
              </a:spcAft>
            </a:pPr>
            <a:endParaRPr lang="en-GB"/>
          </a:p>
          <a:p>
            <a:pPr>
              <a:spcAft>
                <a:spcPts val="300"/>
              </a:spcAft>
            </a:pPr>
            <a:r>
              <a:rPr lang="en-GB"/>
              <a:t>Key stages and considerations:</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6</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CUSTOMER INTERACTION PLANNING</a:t>
            </a:r>
          </a:p>
        </p:txBody>
      </p:sp>
      <p:sp>
        <p:nvSpPr>
          <p:cNvPr id="2" name="Text Placeholder 2">
            <a:extLst>
              <a:ext uri="{FF2B5EF4-FFF2-40B4-BE49-F238E27FC236}">
                <a16:creationId xmlns:a16="http://schemas.microsoft.com/office/drawing/2014/main" id="{EDA45AF6-FF86-B9A2-B18B-B2CE4C04310C}"/>
              </a:ext>
            </a:extLst>
          </p:cNvPr>
          <p:cNvSpPr txBox="1">
            <a:spLocks/>
          </p:cNvSpPr>
          <p:nvPr/>
        </p:nvSpPr>
        <p:spPr>
          <a:xfrm>
            <a:off x="287866" y="7451026"/>
            <a:ext cx="6299200" cy="1712024"/>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300"/>
              </a:spcAft>
            </a:pPr>
            <a:r>
              <a:rPr lang="en-GB"/>
              <a:t>Challenges and opportunities:</a:t>
            </a:r>
          </a:p>
          <a:p>
            <a:pPr>
              <a:spcAft>
                <a:spcPts val="300"/>
              </a:spcAft>
            </a:pPr>
            <a:endParaRPr lang="en-GB" b="1">
              <a:solidFill>
                <a:srgbClr val="13486D"/>
              </a:solidFill>
            </a:endParaRPr>
          </a:p>
          <a:p>
            <a:pPr>
              <a:spcAft>
                <a:spcPts val="600"/>
              </a:spcAft>
            </a:pPr>
            <a:r>
              <a:rPr lang="en-GB" b="1">
                <a:solidFill>
                  <a:srgbClr val="1D1F3D"/>
                </a:solidFill>
              </a:rPr>
              <a:t>Siloes: </a:t>
            </a:r>
            <a:r>
              <a:rPr lang="en-GB"/>
              <a:t>Overcoming legacy infrastructure to enable a unified customer view.</a:t>
            </a:r>
          </a:p>
          <a:p>
            <a:pPr>
              <a:spcAft>
                <a:spcPts val="600"/>
              </a:spcAft>
            </a:pPr>
            <a:r>
              <a:rPr lang="en-GB" b="1">
                <a:solidFill>
                  <a:srgbClr val="1D1F3D"/>
                </a:solidFill>
              </a:rPr>
              <a:t>Data-Driven Insights: </a:t>
            </a:r>
            <a:r>
              <a:rPr lang="en-GB"/>
              <a:t>Leveraging customer data to personalise communications and optimise the customer experience.</a:t>
            </a:r>
          </a:p>
          <a:p>
            <a:pPr>
              <a:spcAft>
                <a:spcPts val="600"/>
              </a:spcAft>
            </a:pPr>
            <a:r>
              <a:rPr lang="en-GB" b="1">
                <a:solidFill>
                  <a:srgbClr val="1D1F3D"/>
                </a:solidFill>
              </a:rPr>
              <a:t>Channel Optimisation: </a:t>
            </a:r>
            <a:r>
              <a:rPr lang="en-GB"/>
              <a:t>Selecting the most appropriate channels for each stage of the customer journey.</a:t>
            </a:r>
          </a:p>
        </p:txBody>
      </p:sp>
      <p:sp>
        <p:nvSpPr>
          <p:cNvPr id="6" name="Text Placeholder 2">
            <a:extLst>
              <a:ext uri="{FF2B5EF4-FFF2-40B4-BE49-F238E27FC236}">
                <a16:creationId xmlns:a16="http://schemas.microsoft.com/office/drawing/2014/main" id="{9E94D516-E125-6FDF-CDAB-7275328E4A47}"/>
              </a:ext>
            </a:extLst>
          </p:cNvPr>
          <p:cNvSpPr txBox="1">
            <a:spLocks/>
          </p:cNvSpPr>
          <p:nvPr/>
        </p:nvSpPr>
        <p:spPr>
          <a:xfrm>
            <a:off x="287866" y="3129028"/>
            <a:ext cx="6299200" cy="4321998"/>
          </a:xfrm>
          <a:prstGeom prst="rect">
            <a:avLst/>
          </a:prstGeom>
        </p:spPr>
        <p:txBody>
          <a:bodyPr vert="horz" lIns="91440" tIns="45720" rIns="91440" bIns="45720" numCol="2" spcCol="36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solidFill>
                  <a:srgbClr val="1D1F3D"/>
                </a:solidFill>
              </a:rPr>
              <a:t>Onboarding</a:t>
            </a:r>
            <a:r>
              <a:rPr lang="en-GB" b="1">
                <a:solidFill>
                  <a:srgbClr val="13486D"/>
                </a:solidFill>
              </a:rPr>
              <a:t>: </a:t>
            </a:r>
            <a:r>
              <a:rPr lang="en-GB"/>
              <a:t>Create a seamless welcome experience by providing relevant information and addressing customer needs. Collect necessary data and permissions for future interactions.</a:t>
            </a:r>
          </a:p>
          <a:p>
            <a:r>
              <a:rPr lang="en-GB" b="1">
                <a:solidFill>
                  <a:srgbClr val="1D1F3D"/>
                </a:solidFill>
              </a:rPr>
              <a:t>Engagement</a:t>
            </a:r>
            <a:r>
              <a:rPr lang="en-GB" b="1">
                <a:solidFill>
                  <a:srgbClr val="13486D"/>
                </a:solidFill>
              </a:rPr>
              <a:t>: </a:t>
            </a:r>
            <a:r>
              <a:rPr lang="en-GB"/>
              <a:t>Foster ongoing engagement through personalised communications and value-added services. Encourage customer satisfaction, loyalty, and advocacy.</a:t>
            </a:r>
          </a:p>
          <a:p>
            <a:r>
              <a:rPr lang="en-GB" b="1">
                <a:solidFill>
                  <a:srgbClr val="1D1F3D"/>
                </a:solidFill>
              </a:rPr>
              <a:t>Cost Deflection</a:t>
            </a:r>
            <a:r>
              <a:rPr lang="en-GB" b="1">
                <a:solidFill>
                  <a:srgbClr val="13486D"/>
                </a:solidFill>
              </a:rPr>
              <a:t>: </a:t>
            </a:r>
            <a:r>
              <a:rPr lang="en-GB"/>
              <a:t>Optimise customer interactions by promoting self-service channels. Reduce costs associated with human-intensive service channels.</a:t>
            </a:r>
          </a:p>
          <a:p>
            <a:r>
              <a:rPr lang="en-GB" b="1">
                <a:solidFill>
                  <a:srgbClr val="1D1F3D"/>
                </a:solidFill>
              </a:rPr>
              <a:t>Service</a:t>
            </a:r>
            <a:r>
              <a:rPr lang="en-GB" b="1">
                <a:solidFill>
                  <a:srgbClr val="13486D"/>
                </a:solidFill>
              </a:rPr>
              <a:t>: </a:t>
            </a:r>
            <a:r>
              <a:rPr lang="en-GB"/>
              <a:t>Integrate service communications into the overall customer journey. Ensure timely and effective delivery of important messages, such as billing updates or satisfaction surveys.</a:t>
            </a:r>
          </a:p>
          <a:p>
            <a:r>
              <a:rPr lang="en-GB" b="1">
                <a:solidFill>
                  <a:srgbClr val="1D1F3D"/>
                </a:solidFill>
              </a:rPr>
              <a:t>Cross-Selling and Up-Selling</a:t>
            </a:r>
            <a:r>
              <a:rPr lang="en-GB" b="1">
                <a:solidFill>
                  <a:srgbClr val="13486D"/>
                </a:solidFill>
              </a:rPr>
              <a:t>: </a:t>
            </a:r>
            <a:r>
              <a:rPr lang="en-GB"/>
              <a:t>Introduce complementary products or services to enhance customer value. Encourage customers to upgrade to premium offerings.</a:t>
            </a:r>
          </a:p>
          <a:p>
            <a:r>
              <a:rPr lang="en-GB" b="1">
                <a:solidFill>
                  <a:srgbClr val="1D1F3D"/>
                </a:solidFill>
              </a:rPr>
              <a:t>Retention and Renewal</a:t>
            </a:r>
            <a:r>
              <a:rPr lang="en-GB" b="1">
                <a:solidFill>
                  <a:srgbClr val="13486D"/>
                </a:solidFill>
              </a:rPr>
              <a:t>: </a:t>
            </a:r>
            <a:r>
              <a:rPr lang="en-GB"/>
              <a:t>Retain existing customers and ensure timely renewals. Optimise pricing, communication, and service to address customer needs.</a:t>
            </a:r>
          </a:p>
          <a:p>
            <a:r>
              <a:rPr lang="en-GB" b="1">
                <a:solidFill>
                  <a:srgbClr val="1D1F3D"/>
                </a:solidFill>
              </a:rPr>
              <a:t>Lead Management: </a:t>
            </a:r>
            <a:r>
              <a:rPr lang="en-GB"/>
              <a:t>Nurture potential customers from initial interest to conversion. Utilise lead scoring and targeted communication to maximise conversion rates.</a:t>
            </a:r>
          </a:p>
          <a:p>
            <a:r>
              <a:rPr lang="en-GB" b="1">
                <a:solidFill>
                  <a:srgbClr val="1D1F3D"/>
                </a:solidFill>
              </a:rPr>
              <a:t>Win-Back: </a:t>
            </a:r>
            <a:r>
              <a:rPr lang="en-GB"/>
              <a:t>Re-engage lost customers by understanding their reasons for churn and offering tailored solutions.</a:t>
            </a:r>
            <a:endParaRPr lang="en-GB" sz="1100"/>
          </a:p>
        </p:txBody>
      </p:sp>
      <p:pic>
        <p:nvPicPr>
          <p:cNvPr id="8" name="Picture 7" descr="A group of people with arms around each other&#10;&#10;Description automatically generated">
            <a:extLst>
              <a:ext uri="{FF2B5EF4-FFF2-40B4-BE49-F238E27FC236}">
                <a16:creationId xmlns:a16="http://schemas.microsoft.com/office/drawing/2014/main" id="{377ED461-4E67-F59E-C3EA-72BB00041E1D}"/>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319C0295-A5E8-B6C0-7578-417A0B907E0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A04D5E4C-C167-AB0B-8AA1-EDA617D03AA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2" name="Picture 11" descr="A group of people with arms around each other&#10;&#10;Description automatically generated">
            <a:extLst>
              <a:ext uri="{FF2B5EF4-FFF2-40B4-BE49-F238E27FC236}">
                <a16:creationId xmlns:a16="http://schemas.microsoft.com/office/drawing/2014/main" id="{CF4087B9-FA8E-14D0-EBFF-EF30E16489A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C94966D8-DA2D-6182-45A2-8BFB7C38E44B}"/>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5CE98C08-44FC-8ECE-163A-90AB42AA6653}"/>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40823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649224"/>
          </a:xfrm>
        </p:spPr>
        <p:txBody>
          <a:bodyPr>
            <a:noAutofit/>
          </a:bodyPr>
          <a:lstStyle/>
          <a:p>
            <a:pPr>
              <a:spcAft>
                <a:spcPts val="300"/>
              </a:spcAft>
            </a:pPr>
            <a:r>
              <a:rPr lang="en-GB"/>
              <a:t>A sophisticated customer strategy requires seamless integration with channel execution. Leveraging advanced marketing automation platforms, customer-centric decision-making can be automated and delivered across various channels.</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7</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CHANNEL INTEGRATION</a:t>
            </a:r>
          </a:p>
        </p:txBody>
      </p:sp>
      <p:sp>
        <p:nvSpPr>
          <p:cNvPr id="11" name="Text Placeholder 2">
            <a:extLst>
              <a:ext uri="{FF2B5EF4-FFF2-40B4-BE49-F238E27FC236}">
                <a16:creationId xmlns:a16="http://schemas.microsoft.com/office/drawing/2014/main" id="{F51A76FF-8CA9-E603-C1CD-5328C8EA771E}"/>
              </a:ext>
            </a:extLst>
          </p:cNvPr>
          <p:cNvSpPr txBox="1">
            <a:spLocks/>
          </p:cNvSpPr>
          <p:nvPr/>
        </p:nvSpPr>
        <p:spPr>
          <a:xfrm>
            <a:off x="916690" y="5313179"/>
            <a:ext cx="5653444" cy="76530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Inbound Channels </a:t>
            </a:r>
            <a:r>
              <a:rPr lang="en-GB"/>
              <a:t>include all customer-initiated interactions through retail shops or branches, ecommerce sites, logged-in portals, website chat, service app, social messaging, and human service centre. Considerations for using inbound channels:</a:t>
            </a:r>
          </a:p>
          <a:p>
            <a:pPr marL="171450" indent="-171450">
              <a:spcAft>
                <a:spcPts val="600"/>
              </a:spcAft>
              <a:buFont typeface="Arial" panose="020B0604020202020204" pitchFamily="34" charset="0"/>
              <a:buChar char="•"/>
            </a:pPr>
            <a:r>
              <a:rPr lang="en-GB" b="1">
                <a:solidFill>
                  <a:srgbClr val="1D1F3D"/>
                </a:solidFill>
              </a:rPr>
              <a:t>Initial cost </a:t>
            </a:r>
            <a:r>
              <a:rPr lang="en-GB"/>
              <a:t>– e.g., creating the mechanisms to create, manage, execute and monitor content and messaging requires significant effort and time.</a:t>
            </a:r>
          </a:p>
          <a:p>
            <a:pPr marL="171450" indent="-171450">
              <a:spcAft>
                <a:spcPts val="600"/>
              </a:spcAft>
              <a:buFont typeface="Arial" panose="020B0604020202020204" pitchFamily="34" charset="0"/>
              <a:buChar char="•"/>
            </a:pPr>
            <a:r>
              <a:rPr lang="en-GB" b="1">
                <a:solidFill>
                  <a:srgbClr val="1D1F3D"/>
                </a:solidFill>
              </a:rPr>
              <a:t>Relative cost per use </a:t>
            </a:r>
            <a:r>
              <a:rPr lang="en-GB"/>
              <a:t>– e.g., any additional prompts or actions will increase handling time for human interactions and may frustrate customers.</a:t>
            </a:r>
          </a:p>
          <a:p>
            <a:pPr marL="171450" indent="-171450">
              <a:spcAft>
                <a:spcPts val="600"/>
              </a:spcAft>
              <a:buFont typeface="Arial" panose="020B0604020202020204" pitchFamily="34" charset="0"/>
              <a:buChar char="•"/>
            </a:pPr>
            <a:r>
              <a:rPr lang="en-GB" b="1">
                <a:solidFill>
                  <a:srgbClr val="1D1F3D"/>
                </a:solidFill>
              </a:rPr>
              <a:t>Dependency on customer behaviour </a:t>
            </a:r>
            <a:r>
              <a:rPr lang="en-GB"/>
              <a:t>– e.g., not all customers use channels enabled for inbound marketing, which limits reach.</a:t>
            </a:r>
          </a:p>
          <a:p>
            <a:pPr marL="171450" indent="-171450">
              <a:spcAft>
                <a:spcPts val="600"/>
              </a:spcAft>
              <a:buFont typeface="Arial" panose="020B0604020202020204" pitchFamily="34" charset="0"/>
              <a:buChar char="•"/>
            </a:pPr>
            <a:r>
              <a:rPr lang="en-GB" b="1">
                <a:solidFill>
                  <a:srgbClr val="1D1F3D"/>
                </a:solidFill>
              </a:rPr>
              <a:t>Level of control over the message </a:t>
            </a:r>
            <a:r>
              <a:rPr lang="en-GB"/>
              <a:t>– e.g., assisted service channels rely on the variability of human skills, whereas message control is easier in digital channels.</a:t>
            </a:r>
          </a:p>
          <a:p>
            <a:pPr marL="171450" indent="-171450">
              <a:spcAft>
                <a:spcPts val="600"/>
              </a:spcAft>
              <a:buFont typeface="Arial" panose="020B0604020202020204" pitchFamily="34" charset="0"/>
              <a:buChar char="•"/>
            </a:pPr>
            <a:r>
              <a:rPr lang="en-GB" b="1">
                <a:solidFill>
                  <a:srgbClr val="1D1F3D"/>
                </a:solidFill>
              </a:rPr>
              <a:t>Ability to track different types of success </a:t>
            </a:r>
            <a:r>
              <a:rPr lang="en-GB"/>
              <a:t>– e.g., tracking the customer journey and attributing conversions to specific channels can be difficult.</a:t>
            </a:r>
          </a:p>
          <a:p>
            <a:pPr marL="171450" indent="-171450">
              <a:spcAft>
                <a:spcPts val="600"/>
              </a:spcAft>
              <a:buFont typeface="Arial" panose="020B0604020202020204" pitchFamily="34" charset="0"/>
              <a:buChar char="•"/>
            </a:pPr>
            <a:endParaRPr lang="en-GB"/>
          </a:p>
        </p:txBody>
      </p:sp>
      <p:sp>
        <p:nvSpPr>
          <p:cNvPr id="8" name="Rectangle: Rounded Corners 7">
            <a:extLst>
              <a:ext uri="{FF2B5EF4-FFF2-40B4-BE49-F238E27FC236}">
                <a16:creationId xmlns:a16="http://schemas.microsoft.com/office/drawing/2014/main" id="{48D0FE3D-1360-FC37-A3C4-176CFC6B1886}"/>
              </a:ext>
            </a:extLst>
          </p:cNvPr>
          <p:cNvSpPr>
            <a:spLocks noChangeAspect="1"/>
          </p:cNvSpPr>
          <p:nvPr/>
        </p:nvSpPr>
        <p:spPr>
          <a:xfrm>
            <a:off x="363316" y="2194989"/>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2" name="Graphic 11" descr="User outline">
            <a:extLst>
              <a:ext uri="{FF2B5EF4-FFF2-40B4-BE49-F238E27FC236}">
                <a16:creationId xmlns:a16="http://schemas.microsoft.com/office/drawing/2014/main" id="{CDB8CA79-A9A5-CB6D-86DC-8314173AA82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8650" y="2243646"/>
            <a:ext cx="406686" cy="406686"/>
          </a:xfrm>
          <a:prstGeom prst="rect">
            <a:avLst/>
          </a:prstGeom>
          <a:effectLst>
            <a:outerShdw blurRad="63500" sx="102000" sy="102000" algn="ctr" rotWithShape="0">
              <a:prstClr val="black">
                <a:alpha val="40000"/>
              </a:prstClr>
            </a:outerShdw>
          </a:effectLst>
        </p:spPr>
      </p:pic>
      <p:sp>
        <p:nvSpPr>
          <p:cNvPr id="16" name="Text Placeholder 2">
            <a:extLst>
              <a:ext uri="{FF2B5EF4-FFF2-40B4-BE49-F238E27FC236}">
                <a16:creationId xmlns:a16="http://schemas.microsoft.com/office/drawing/2014/main" id="{F93F017A-A7A7-87DE-6E98-C977925481B6}"/>
              </a:ext>
            </a:extLst>
          </p:cNvPr>
          <p:cNvSpPr txBox="1">
            <a:spLocks/>
          </p:cNvSpPr>
          <p:nvPr/>
        </p:nvSpPr>
        <p:spPr>
          <a:xfrm>
            <a:off x="916690" y="2122380"/>
            <a:ext cx="5653444" cy="616839"/>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Outbound Channels </a:t>
            </a:r>
            <a:r>
              <a:rPr lang="en-GB"/>
              <a:t>include traditional push channels such as email, direct mail, outbound telesales, app push, private messaging and text messages.  Considerations for using outbound channels:</a:t>
            </a:r>
          </a:p>
          <a:p>
            <a:pPr marL="171450" indent="-171450">
              <a:spcAft>
                <a:spcPts val="600"/>
              </a:spcAft>
              <a:buFont typeface="Arial" panose="020B0604020202020204" pitchFamily="34" charset="0"/>
              <a:buChar char="•"/>
            </a:pPr>
            <a:r>
              <a:rPr lang="en-GB" b="1">
                <a:solidFill>
                  <a:srgbClr val="1D1F3D"/>
                </a:solidFill>
              </a:rPr>
              <a:t>Relative cost per use </a:t>
            </a:r>
            <a:r>
              <a:rPr lang="en-GB"/>
              <a:t>– e.g. digital often being viewed as free whereas telesales &amp; direct mail being most expensive.</a:t>
            </a:r>
          </a:p>
          <a:p>
            <a:pPr marL="171450" indent="-171450">
              <a:spcAft>
                <a:spcPts val="600"/>
              </a:spcAft>
              <a:buFont typeface="Arial" panose="020B0604020202020204" pitchFamily="34" charset="0"/>
              <a:buChar char="•"/>
            </a:pPr>
            <a:r>
              <a:rPr lang="en-GB" b="1">
                <a:solidFill>
                  <a:srgbClr val="1D1F3D"/>
                </a:solidFill>
              </a:rPr>
              <a:t>Ability to track different types of success </a:t>
            </a:r>
            <a:r>
              <a:rPr lang="en-GB"/>
              <a:t>– e.g., emails giving feedback on open and click through, whereas direct mail having little feedback other than ‘gone aways’.</a:t>
            </a:r>
          </a:p>
          <a:p>
            <a:pPr marL="171450" indent="-171450">
              <a:spcAft>
                <a:spcPts val="600"/>
              </a:spcAft>
              <a:buFont typeface="Arial" panose="020B0604020202020204" pitchFamily="34" charset="0"/>
              <a:buChar char="•"/>
            </a:pPr>
            <a:r>
              <a:rPr lang="en-GB" b="1">
                <a:solidFill>
                  <a:srgbClr val="1D1F3D"/>
                </a:solidFill>
              </a:rPr>
              <a:t>Level of control over the message </a:t>
            </a:r>
            <a:r>
              <a:rPr lang="en-GB"/>
              <a:t>– e.g., telesales channels rely on the variability of human skills, whereas message control is easier in digital.</a:t>
            </a:r>
          </a:p>
          <a:p>
            <a:pPr marL="171450" indent="-171450">
              <a:spcAft>
                <a:spcPts val="600"/>
              </a:spcAft>
              <a:buFont typeface="Arial" panose="020B0604020202020204" pitchFamily="34" charset="0"/>
              <a:buChar char="•"/>
            </a:pPr>
            <a:r>
              <a:rPr lang="en-GB" b="1">
                <a:solidFill>
                  <a:srgbClr val="1D1F3D"/>
                </a:solidFill>
              </a:rPr>
              <a:t>Alignment with the transaction journey </a:t>
            </a:r>
            <a:r>
              <a:rPr lang="en-GB"/>
              <a:t>– e.g., a digital ‘call to action’ is more seamless when communicated via the digital channel, whereas digital is less useful when the transaction cannot be undertaken online.</a:t>
            </a:r>
          </a:p>
        </p:txBody>
      </p:sp>
      <p:sp>
        <p:nvSpPr>
          <p:cNvPr id="28" name="Isosceles Triangle 27">
            <a:extLst>
              <a:ext uri="{FF2B5EF4-FFF2-40B4-BE49-F238E27FC236}">
                <a16:creationId xmlns:a16="http://schemas.microsoft.com/office/drawing/2014/main" id="{2F92CD5A-5930-84B4-789E-8697E259EC42}"/>
              </a:ext>
            </a:extLst>
          </p:cNvPr>
          <p:cNvSpPr/>
          <p:nvPr/>
        </p:nvSpPr>
        <p:spPr>
          <a:xfrm rot="5400000">
            <a:off x="334108" y="2404104"/>
            <a:ext cx="269081" cy="90029"/>
          </a:xfrm>
          <a:prstGeom prst="triangle">
            <a:avLst/>
          </a:prstGeom>
          <a:noFill/>
          <a:ln w="6350">
            <a:solidFill>
              <a:srgbClr val="FDFB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20F1DA8-CB0A-C49D-887E-F63AC7B3DDB2}"/>
              </a:ext>
            </a:extLst>
          </p:cNvPr>
          <p:cNvSpPr>
            <a:spLocks noChangeAspect="1"/>
          </p:cNvSpPr>
          <p:nvPr/>
        </p:nvSpPr>
        <p:spPr>
          <a:xfrm>
            <a:off x="363316" y="5361364"/>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30" name="Graphic 29" descr="User outline">
            <a:extLst>
              <a:ext uri="{FF2B5EF4-FFF2-40B4-BE49-F238E27FC236}">
                <a16:creationId xmlns:a16="http://schemas.microsoft.com/office/drawing/2014/main" id="{9DDAEB8E-769F-8B95-EF0B-28994BF5D2D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7293" y="5410021"/>
            <a:ext cx="406686" cy="406686"/>
          </a:xfrm>
          <a:prstGeom prst="rect">
            <a:avLst/>
          </a:prstGeom>
          <a:effectLst>
            <a:outerShdw blurRad="63500" sx="102000" sy="102000" algn="ctr" rotWithShape="0">
              <a:prstClr val="black">
                <a:alpha val="40000"/>
              </a:prstClr>
            </a:outerShdw>
          </a:effectLst>
        </p:spPr>
      </p:pic>
      <p:sp>
        <p:nvSpPr>
          <p:cNvPr id="31" name="Isosceles Triangle 30">
            <a:extLst>
              <a:ext uri="{FF2B5EF4-FFF2-40B4-BE49-F238E27FC236}">
                <a16:creationId xmlns:a16="http://schemas.microsoft.com/office/drawing/2014/main" id="{DF1E97B7-C948-6E7B-EA21-253DDCC551F4}"/>
              </a:ext>
            </a:extLst>
          </p:cNvPr>
          <p:cNvSpPr/>
          <p:nvPr/>
        </p:nvSpPr>
        <p:spPr>
          <a:xfrm rot="5400000">
            <a:off x="636525" y="5575929"/>
            <a:ext cx="273844" cy="90029"/>
          </a:xfrm>
          <a:prstGeom prst="triangle">
            <a:avLst/>
          </a:prstGeom>
          <a:noFill/>
          <a:ln w="6350">
            <a:solidFill>
              <a:srgbClr val="FDFB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group of people with arms around each other&#10;&#10;Description automatically generated">
            <a:extLst>
              <a:ext uri="{FF2B5EF4-FFF2-40B4-BE49-F238E27FC236}">
                <a16:creationId xmlns:a16="http://schemas.microsoft.com/office/drawing/2014/main" id="{7A0FB6A8-AC1F-6873-A0B5-869FD346E8DA}"/>
              </a:ext>
            </a:extLst>
          </p:cNvPr>
          <p:cNvPicPr>
            <a:picLocks noChangeAspect="1"/>
          </p:cNvPicPr>
          <p:nvPr/>
        </p:nvPicPr>
        <p:blipFill>
          <a:blip r:embed="rId5">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79694394-0A77-8BBC-7AAE-5761549BD3BF}"/>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22372A3B-10DE-4847-F485-543B6C81489E}"/>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B501F580-EECE-ED09-52FD-E12E200A482B}"/>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08E14004-4361-8C70-BAAB-9704229D3D63}"/>
              </a:ext>
            </a:extLst>
          </p:cNvPr>
          <p:cNvPicPr>
            <a:picLocks noChangeAspect="1"/>
          </p:cNvPicPr>
          <p:nvPr/>
        </p:nvPicPr>
        <p:blipFill>
          <a:blip r:embed="rId5">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D6FBEA27-9DBF-2DFA-0BB5-36C6B332D93A}"/>
              </a:ext>
            </a:extLst>
          </p:cNvPr>
          <p:cNvPicPr>
            <a:picLocks noChangeAspect="1"/>
          </p:cNvPicPr>
          <p:nvPr/>
        </p:nvPicPr>
        <p:blipFill>
          <a:blip r:embed="rId5">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385219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8</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PERSONALISATION</a:t>
            </a:r>
          </a:p>
        </p:txBody>
      </p:sp>
      <p:sp>
        <p:nvSpPr>
          <p:cNvPr id="14" name="Text Placeholder 2">
            <a:extLst>
              <a:ext uri="{FF2B5EF4-FFF2-40B4-BE49-F238E27FC236}">
                <a16:creationId xmlns:a16="http://schemas.microsoft.com/office/drawing/2014/main" id="{16055DC6-713D-9056-51AC-CCB6F2F8EE52}"/>
              </a:ext>
            </a:extLst>
          </p:cNvPr>
          <p:cNvSpPr txBox="1">
            <a:spLocks/>
          </p:cNvSpPr>
          <p:nvPr/>
        </p:nvSpPr>
        <p:spPr>
          <a:xfrm>
            <a:off x="2857499" y="5323242"/>
            <a:ext cx="3716643" cy="76530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Do you really need real-time data and decisions?</a:t>
            </a:r>
          </a:p>
          <a:p>
            <a:pPr>
              <a:spcAft>
                <a:spcPts val="600"/>
              </a:spcAft>
            </a:pPr>
            <a:r>
              <a:rPr lang="en-GB"/>
              <a:t>If you don’t need a Ferrari, don’t buy one. This is similarly true when it comes to data, particularly in inbound channels, an automated marketing decision needs to be called upon in real-time as the customer visits the website or talks to staff.</a:t>
            </a:r>
          </a:p>
          <a:p>
            <a:pPr>
              <a:spcAft>
                <a:spcPts val="600"/>
              </a:spcAft>
            </a:pPr>
            <a:r>
              <a:rPr lang="en-GB"/>
              <a:t>However, real-time data and decisions are costly to build and maintain so, determine what’s appropriate for your business to balance efficiency and effectiveness. </a:t>
            </a:r>
          </a:p>
          <a:p>
            <a:pPr>
              <a:spcAft>
                <a:spcPts val="600"/>
              </a:spcAft>
            </a:pPr>
            <a:r>
              <a:rPr lang="en-GB"/>
              <a:t>Avoid unnecessary complexity and focus on the data that will drive meaningful personalisation for your customers. </a:t>
            </a:r>
          </a:p>
          <a:p>
            <a:pPr>
              <a:spcAft>
                <a:spcPts val="600"/>
              </a:spcAft>
            </a:pPr>
            <a:r>
              <a:rPr lang="en-GB"/>
              <a:t>Does digital personalisation of a retailer’s website need an up-to-date view of browsing history? Almost certainly. Does an insurer need any real time data when up-selling on an annual renewal call? Probably not.</a:t>
            </a:r>
          </a:p>
          <a:p>
            <a:pPr>
              <a:spcAft>
                <a:spcPts val="600"/>
              </a:spcAft>
            </a:pPr>
            <a:endParaRPr lang="en-GB"/>
          </a:p>
        </p:txBody>
      </p:sp>
      <p:sp>
        <p:nvSpPr>
          <p:cNvPr id="15" name="Text Placeholder 2">
            <a:extLst>
              <a:ext uri="{FF2B5EF4-FFF2-40B4-BE49-F238E27FC236}">
                <a16:creationId xmlns:a16="http://schemas.microsoft.com/office/drawing/2014/main" id="{BDCBBD57-2EF7-8B95-98E2-77E3B04BD438}"/>
              </a:ext>
            </a:extLst>
          </p:cNvPr>
          <p:cNvSpPr txBox="1">
            <a:spLocks/>
          </p:cNvSpPr>
          <p:nvPr/>
        </p:nvSpPr>
        <p:spPr>
          <a:xfrm>
            <a:off x="270934" y="1391093"/>
            <a:ext cx="3798146"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Personalisation</a:t>
            </a:r>
          </a:p>
          <a:p>
            <a:pPr>
              <a:spcAft>
                <a:spcPts val="600"/>
              </a:spcAft>
            </a:pPr>
            <a:r>
              <a:rPr lang="en-GB"/>
              <a:t>One of the most loosely defined terms in marketing, personalisation broadly means aiming for 1:1 marketing – a strategy that identifies the right message, timing and channel for each customer.</a:t>
            </a:r>
          </a:p>
          <a:p>
            <a:pPr>
              <a:spcAft>
                <a:spcPts val="600"/>
              </a:spcAft>
            </a:pPr>
            <a:r>
              <a:rPr lang="en-GB"/>
              <a:t>Data is critical for enabling personalisation. It is used to determine, for example which creative content, layout, script, tone, offer, information, sequencing, frequency and call to action etc is likely to resonate best with a specific customer, either when they choose to contact you, or you plan to contact them.</a:t>
            </a:r>
          </a:p>
        </p:txBody>
      </p:sp>
      <p:pic>
        <p:nvPicPr>
          <p:cNvPr id="2" name="Picture 1" descr="A group of people with arms around each other&#10;&#10;Description automatically generated">
            <a:extLst>
              <a:ext uri="{FF2B5EF4-FFF2-40B4-BE49-F238E27FC236}">
                <a16:creationId xmlns:a16="http://schemas.microsoft.com/office/drawing/2014/main" id="{B0DD9785-E24F-20D2-8287-0D105C60E6F2}"/>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3" name="Picture 2" descr="A group of people with arms around each other&#10;&#10;Description automatically generated">
            <a:extLst>
              <a:ext uri="{FF2B5EF4-FFF2-40B4-BE49-F238E27FC236}">
                <a16:creationId xmlns:a16="http://schemas.microsoft.com/office/drawing/2014/main" id="{2C1EC340-11F7-A38D-7FFD-62896695588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F27E34D0-1C1B-31F3-7762-86E4E68AB87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71454638-A3AA-40B6-C1A4-32D5B87301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3F080471-8103-E332-7E4C-DEABC6E01FEE}"/>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3596963C-13CE-D9CA-33AF-935F8CF1EE1A}"/>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pic>
        <p:nvPicPr>
          <p:cNvPr id="23" name="Picture 22" descr="A group of people looking at their phones&#10;&#10;Description automatically generated">
            <a:extLst>
              <a:ext uri="{FF2B5EF4-FFF2-40B4-BE49-F238E27FC236}">
                <a16:creationId xmlns:a16="http://schemas.microsoft.com/office/drawing/2014/main" id="{2A321BFE-A2C8-45E7-5D20-13790ADEF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317" y="1419905"/>
            <a:ext cx="2299817" cy="3448443"/>
          </a:xfrm>
          <a:prstGeom prst="rect">
            <a:avLst/>
          </a:prstGeom>
        </p:spPr>
      </p:pic>
      <p:pic>
        <p:nvPicPr>
          <p:cNvPr id="25" name="Picture 24" descr="A clock on a sign&#10;&#10;Description automatically generated">
            <a:extLst>
              <a:ext uri="{FF2B5EF4-FFF2-40B4-BE49-F238E27FC236}">
                <a16:creationId xmlns:a16="http://schemas.microsoft.com/office/drawing/2014/main" id="{4C91BFFD-C700-58EC-180E-74AA7F43D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535" y="5380392"/>
            <a:ext cx="2303413" cy="3448443"/>
          </a:xfrm>
          <a:prstGeom prst="rect">
            <a:avLst/>
          </a:prstGeom>
        </p:spPr>
      </p:pic>
      <p:pic>
        <p:nvPicPr>
          <p:cNvPr id="27" name="Picture 26" descr="A group of people with arms around each other&#10;&#10;Description automatically generated">
            <a:extLst>
              <a:ext uri="{FF2B5EF4-FFF2-40B4-BE49-F238E27FC236}">
                <a16:creationId xmlns:a16="http://schemas.microsoft.com/office/drawing/2014/main" id="{F3CBE0DA-9082-4AEA-A838-2083494AE3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845190" y="1488684"/>
            <a:ext cx="699013" cy="699013"/>
          </a:xfrm>
          <a:prstGeom prst="rect">
            <a:avLst/>
          </a:prstGeom>
        </p:spPr>
      </p:pic>
      <p:pic>
        <p:nvPicPr>
          <p:cNvPr id="28" name="Picture 27" descr="A group of people with arms around each other&#10;&#10;Description automatically generated">
            <a:extLst>
              <a:ext uri="{FF2B5EF4-FFF2-40B4-BE49-F238E27FC236}">
                <a16:creationId xmlns:a16="http://schemas.microsoft.com/office/drawing/2014/main" id="{12C1D3ED-736B-8A41-D877-15D0D0C5ADA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711574" y="1488684"/>
            <a:ext cx="699013" cy="699013"/>
          </a:xfrm>
          <a:prstGeom prst="rect">
            <a:avLst/>
          </a:prstGeom>
        </p:spPr>
      </p:pic>
      <p:pic>
        <p:nvPicPr>
          <p:cNvPr id="29" name="Picture 28" descr="A group of people with arms around each other&#10;&#10;Description automatically generated">
            <a:extLst>
              <a:ext uri="{FF2B5EF4-FFF2-40B4-BE49-F238E27FC236}">
                <a16:creationId xmlns:a16="http://schemas.microsoft.com/office/drawing/2014/main" id="{37329254-9041-53CD-DB92-EF74C41CDD2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931069" y="5405569"/>
            <a:ext cx="699013" cy="699013"/>
          </a:xfrm>
          <a:prstGeom prst="rect">
            <a:avLst/>
          </a:prstGeom>
        </p:spPr>
      </p:pic>
      <p:pic>
        <p:nvPicPr>
          <p:cNvPr id="30" name="Picture 29" descr="A group of people with arms around each other&#10;&#10;Description automatically generated">
            <a:extLst>
              <a:ext uri="{FF2B5EF4-FFF2-40B4-BE49-F238E27FC236}">
                <a16:creationId xmlns:a16="http://schemas.microsoft.com/office/drawing/2014/main" id="{D502DF22-0DDA-A579-FC5B-9DCDC0BFB59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162734" y="5405569"/>
            <a:ext cx="699013" cy="699013"/>
          </a:xfrm>
          <a:prstGeom prst="rect">
            <a:avLst/>
          </a:prstGeom>
        </p:spPr>
      </p:pic>
      <p:pic>
        <p:nvPicPr>
          <p:cNvPr id="31" name="Picture 30" descr="A group of people with arms around each other&#10;&#10;Description automatically generated">
            <a:extLst>
              <a:ext uri="{FF2B5EF4-FFF2-40B4-BE49-F238E27FC236}">
                <a16:creationId xmlns:a16="http://schemas.microsoft.com/office/drawing/2014/main" id="{925CDAD9-B8C7-A973-C49F-D65E3E2925B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394399" y="5405569"/>
            <a:ext cx="699013" cy="699013"/>
          </a:xfrm>
          <a:prstGeom prst="rect">
            <a:avLst/>
          </a:prstGeom>
        </p:spPr>
      </p:pic>
      <p:pic>
        <p:nvPicPr>
          <p:cNvPr id="35" name="Picture 34" descr="A group of people with arms around each other&#10;&#10;Description automatically generated">
            <a:extLst>
              <a:ext uri="{FF2B5EF4-FFF2-40B4-BE49-F238E27FC236}">
                <a16:creationId xmlns:a16="http://schemas.microsoft.com/office/drawing/2014/main" id="{6E885D1E-FC22-3493-6C1B-8ECDF68B78F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l="40584"/>
          <a:stretch/>
        </p:blipFill>
        <p:spPr>
          <a:xfrm>
            <a:off x="4270317" y="1488684"/>
            <a:ext cx="415326" cy="699013"/>
          </a:xfrm>
          <a:prstGeom prst="rect">
            <a:avLst/>
          </a:prstGeom>
        </p:spPr>
      </p:pic>
    </p:spTree>
    <p:extLst>
      <p:ext uri="{BB962C8B-B14F-4D97-AF65-F5344CB8AC3E}">
        <p14:creationId xmlns:p14="http://schemas.microsoft.com/office/powerpoint/2010/main" val="344087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Customer Strategy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9</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TRENDS AFFECTING CUSTOMER STRATEGY</a:t>
            </a:r>
          </a:p>
        </p:txBody>
      </p:sp>
      <p:sp>
        <p:nvSpPr>
          <p:cNvPr id="15" name="Text Placeholder 2">
            <a:extLst>
              <a:ext uri="{FF2B5EF4-FFF2-40B4-BE49-F238E27FC236}">
                <a16:creationId xmlns:a16="http://schemas.microsoft.com/office/drawing/2014/main" id="{BDCBBD57-2EF7-8B95-98E2-77E3B04BD438}"/>
              </a:ext>
            </a:extLst>
          </p:cNvPr>
          <p:cNvSpPr txBox="1">
            <a:spLocks/>
          </p:cNvSpPr>
          <p:nvPr/>
        </p:nvSpPr>
        <p:spPr>
          <a:xfrm>
            <a:off x="270934" y="1391093"/>
            <a:ext cx="6299200" cy="7455727"/>
          </a:xfrm>
          <a:prstGeom prst="rect">
            <a:avLst/>
          </a:prstGeom>
        </p:spPr>
        <p:txBody>
          <a:bodyPr vert="horz" lIns="91440" tIns="45720" rIns="91440" bIns="45720" numCol="2" spcCol="36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800"/>
              </a:spcAft>
            </a:pPr>
            <a:r>
              <a:rPr lang="en-GB" b="1">
                <a:solidFill>
                  <a:srgbClr val="1D1F3D"/>
                </a:solidFill>
              </a:rPr>
              <a:t>Focus on customer base management. </a:t>
            </a:r>
            <a:r>
              <a:rPr lang="en-GB"/>
              <a:t>Sectors that historically dealt with anonymous customers are now enabled by digital channels to understand data, manage the base as a holistic asset, and communicate with customers in a personalised way.</a:t>
            </a:r>
          </a:p>
          <a:p>
            <a:pPr>
              <a:spcAft>
                <a:spcPts val="1800"/>
              </a:spcAft>
            </a:pPr>
            <a:r>
              <a:rPr lang="en-GB" b="1">
                <a:solidFill>
                  <a:srgbClr val="1D1F3D"/>
                </a:solidFill>
              </a:rPr>
              <a:t>Exploitation of inbound channels. </a:t>
            </a:r>
            <a:r>
              <a:rPr lang="en-GB"/>
              <a:t>Enabled by software, over the last decade more brands are personalising offer delivery in both digital and human channels (such as retail stores and customer service) where decisioning technology can be used to aid the front-line staff.</a:t>
            </a:r>
          </a:p>
          <a:p>
            <a:pPr>
              <a:spcAft>
                <a:spcPts val="1800"/>
              </a:spcAft>
            </a:pPr>
            <a:r>
              <a:rPr lang="en-GB" b="1">
                <a:solidFill>
                  <a:srgbClr val="1D1F3D"/>
                </a:solidFill>
              </a:rPr>
              <a:t>Alignment and integration of digital and CRM teams. </a:t>
            </a:r>
            <a:r>
              <a:rPr lang="en-GB"/>
              <a:t>Digital grew quickly – and often in its own team that had end to end ownership of sales, marketing and IT. The customer just viewed digital as a channel though – and customer strategies are now being delivered more consistently across all channels.</a:t>
            </a:r>
          </a:p>
          <a:p>
            <a:pPr>
              <a:spcAft>
                <a:spcPts val="1800"/>
              </a:spcAft>
            </a:pPr>
            <a:r>
              <a:rPr lang="en-GB" b="1">
                <a:solidFill>
                  <a:srgbClr val="1D1F3D"/>
                </a:solidFill>
              </a:rPr>
              <a:t>Expansion of marketing automation into SMEs. </a:t>
            </a:r>
            <a:r>
              <a:rPr lang="en-GB"/>
              <a:t>Pay as you go SaaS and mid-tier tools now mean businesses of all sizes can deploy customer strategies at scale.</a:t>
            </a:r>
          </a:p>
          <a:p>
            <a:pPr>
              <a:spcAft>
                <a:spcPts val="1800"/>
              </a:spcAft>
            </a:pPr>
            <a:r>
              <a:rPr lang="en-GB" b="1">
                <a:solidFill>
                  <a:srgbClr val="1D1F3D"/>
                </a:solidFill>
              </a:rPr>
              <a:t>Targeting sophistication. </a:t>
            </a:r>
            <a:r>
              <a:rPr lang="en-GB"/>
              <a:t>More data, better models, integration of data science into marketing automation software means the customer gets a better, more relevant experience, and more likely leading to the brand achieving its objectives.</a:t>
            </a:r>
          </a:p>
          <a:p>
            <a:pPr>
              <a:spcAft>
                <a:spcPts val="1800"/>
              </a:spcAft>
            </a:pPr>
            <a:r>
              <a:rPr lang="en-GB" b="1">
                <a:solidFill>
                  <a:srgbClr val="1D1F3D"/>
                </a:solidFill>
              </a:rPr>
              <a:t>Always On Marketing. </a:t>
            </a:r>
            <a:r>
              <a:rPr lang="en-GB"/>
              <a:t>Many brands who historically operated calendar-based campaign plans are switching to ‘always-on’ strategies, where a set of pre-planned communications are triggered based on a customer undertaking a certain action in a certain context.</a:t>
            </a:r>
          </a:p>
          <a:p>
            <a:pPr>
              <a:spcAft>
                <a:spcPts val="1800"/>
              </a:spcAft>
            </a:pPr>
            <a:r>
              <a:rPr lang="en-GB" b="1">
                <a:solidFill>
                  <a:srgbClr val="1D1F3D"/>
                </a:solidFill>
              </a:rPr>
              <a:t>Ethical AI and data privacy.</a:t>
            </a:r>
            <a:r>
              <a:rPr lang="en-GB" b="1">
                <a:solidFill>
                  <a:srgbClr val="13486D"/>
                </a:solidFill>
              </a:rPr>
              <a:t> </a:t>
            </a:r>
            <a:r>
              <a:rPr lang="en-GB"/>
              <a:t>Businesses are increasingly focused on using AI ethically and ensuring customer data privacy.</a:t>
            </a:r>
          </a:p>
          <a:p>
            <a:pPr>
              <a:spcAft>
                <a:spcPts val="1800"/>
              </a:spcAft>
            </a:pPr>
            <a:r>
              <a:rPr lang="en-GB" b="1">
                <a:solidFill>
                  <a:srgbClr val="1D1F3D"/>
                </a:solidFill>
              </a:rPr>
              <a:t>Sustainability and social responsibility. </a:t>
            </a:r>
            <a:r>
              <a:rPr lang="en-GB"/>
              <a:t>Customers are becoming more conscious of sustainability and social responsibility, and businesses are incorporating these values into their marketing strategies.</a:t>
            </a:r>
          </a:p>
          <a:p>
            <a:pPr>
              <a:spcAft>
                <a:spcPts val="1800"/>
              </a:spcAft>
            </a:pPr>
            <a:r>
              <a:rPr lang="en-GB" b="1">
                <a:solidFill>
                  <a:srgbClr val="1D1F3D"/>
                </a:solidFill>
              </a:rPr>
              <a:t>Voice search and conversational commerce.</a:t>
            </a:r>
            <a:r>
              <a:rPr lang="en-GB" b="1">
                <a:solidFill>
                  <a:srgbClr val="13486D"/>
                </a:solidFill>
              </a:rPr>
              <a:t> </a:t>
            </a:r>
            <a:r>
              <a:rPr lang="en-GB"/>
              <a:t>The rise of voice-enabled devices is changing how customers interact with brands, leading to new opportunities for conversational commerce.</a:t>
            </a:r>
          </a:p>
          <a:p>
            <a:pPr>
              <a:spcAft>
                <a:spcPts val="1800"/>
              </a:spcAft>
            </a:pPr>
            <a:endParaRPr lang="en-GB"/>
          </a:p>
        </p:txBody>
      </p:sp>
      <p:pic>
        <p:nvPicPr>
          <p:cNvPr id="2" name="Picture 1" descr="A group of people with arms around each other&#10;&#10;Description automatically generated">
            <a:extLst>
              <a:ext uri="{FF2B5EF4-FFF2-40B4-BE49-F238E27FC236}">
                <a16:creationId xmlns:a16="http://schemas.microsoft.com/office/drawing/2014/main" id="{D9CC6D2E-4729-8706-B0EC-0148EB028C8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3" name="Picture 2" descr="A group of people with arms around each other&#10;&#10;Description automatically generated">
            <a:extLst>
              <a:ext uri="{FF2B5EF4-FFF2-40B4-BE49-F238E27FC236}">
                <a16:creationId xmlns:a16="http://schemas.microsoft.com/office/drawing/2014/main" id="{4AE9821F-CF56-6BCF-1ABC-71D05C4766D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42AA6CFC-34DA-7FA7-4ED8-D8E760D5975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06ED2D50-F523-922F-36FC-52112872B13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F79393AB-AF07-569D-E8AF-095DFEFB742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542EC46D-644D-83B5-064D-79C47E61536B}"/>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pic>
        <p:nvPicPr>
          <p:cNvPr id="13" name="Picture 12" descr="A crowd of people at a concert&#10;&#10;Description automatically generated">
            <a:extLst>
              <a:ext uri="{FF2B5EF4-FFF2-40B4-BE49-F238E27FC236}">
                <a16:creationId xmlns:a16="http://schemas.microsoft.com/office/drawing/2014/main" id="{062FBEA8-9314-9E87-5D7B-0E469D285293}"/>
              </a:ext>
            </a:extLst>
          </p:cNvPr>
          <p:cNvPicPr>
            <a:picLocks noChangeAspect="1"/>
          </p:cNvPicPr>
          <p:nvPr/>
        </p:nvPicPr>
        <p:blipFill rotWithShape="1">
          <a:blip r:embed="rId4">
            <a:extLst>
              <a:ext uri="{28A0092B-C50C-407E-A947-70E740481C1C}">
                <a14:useLocalDpi xmlns:a14="http://schemas.microsoft.com/office/drawing/2010/main" val="0"/>
              </a:ext>
            </a:extLst>
          </a:blip>
          <a:srcRect l="13043" t="-450" r="17086" b="450"/>
          <a:stretch/>
        </p:blipFill>
        <p:spPr>
          <a:xfrm>
            <a:off x="3598572" y="6469478"/>
            <a:ext cx="2971562" cy="2539338"/>
          </a:xfrm>
          <a:prstGeom prst="rect">
            <a:avLst/>
          </a:prstGeom>
        </p:spPr>
      </p:pic>
    </p:spTree>
    <p:extLst>
      <p:ext uri="{BB962C8B-B14F-4D97-AF65-F5344CB8AC3E}">
        <p14:creationId xmlns:p14="http://schemas.microsoft.com/office/powerpoint/2010/main" val="2768292016"/>
      </p:ext>
    </p:extLst>
  </p:cSld>
  <p:clrMapOvr>
    <a:masterClrMapping/>
  </p:clrMapOvr>
</p:sld>
</file>

<file path=ppt/theme/theme1.xml><?xml version="1.0" encoding="utf-8"?>
<a:theme xmlns:a="http://schemas.openxmlformats.org/drawingml/2006/main" name="Office Theme">
  <a:themeElements>
    <a:clrScheme name="CVM Colours">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VM Fonts">
      <a:majorFont>
        <a:latin typeface="Barlow Condensed Black"/>
        <a:ea typeface=""/>
        <a:cs typeface=""/>
      </a:majorFont>
      <a:minorFont>
        <a:latin typeface="Instrumen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irage">
      <a:srgbClr val="1D1F3D"/>
    </a:custClr>
    <a:custClr name="Prussian">
      <a:srgbClr val="013A4B"/>
    </a:custClr>
    <a:custClr name="Tradewind">
      <a:srgbClr val="60A7AC"/>
    </a:custClr>
    <a:custClr name="Sea Green">
      <a:srgbClr val="09ADA5"/>
    </a:custClr>
    <a:custClr name="Linen">
      <a:srgbClr val="FBF6EA"/>
    </a:custClr>
    <a:custClr name="Indigo">
      <a:srgbClr val="13486D"/>
    </a:custClr>
    <a:custClr name="Current">
      <a:srgbClr val="016364"/>
    </a:custClr>
    <a:custClr name="Data Turquoise">
      <a:srgbClr val="13E2BA"/>
    </a:custClr>
    <a:custClr name="Powder">
      <a:srgbClr val="FDFBF6"/>
    </a:custClr>
    <a:custClr name="Jasmine">
      <a:srgbClr val="FBE287"/>
    </a:custClr>
    <a:custClr name="Burgundy">
      <a:srgbClr val="821428"/>
    </a:custClr>
    <a:custClr name="Grape">
      <a:srgbClr val="6A12AF"/>
    </a:custClr>
    <a:custClr name="Crayola">
      <a:srgbClr val="2B78EE"/>
    </a:custClr>
    <a:custClr name="blank">
      <a:srgbClr val="FFFFFF"/>
    </a:custClr>
  </a:custClr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12</Slides>
  <Notes>7</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Customer Strategy 101</vt:lpstr>
      <vt:lpstr>CVM MATURITY MODEL</vt:lpstr>
      <vt:lpstr>CUSTOMER BASE STRATEGY</vt:lpstr>
      <vt:lpstr>CUSTOMER VALUE DRIVERS</vt:lpstr>
      <vt:lpstr>CHEAT SHEET: SIMPLE CUSTOMER MANAGEMENT MODEL</vt:lpstr>
      <vt:lpstr>CUSTOMER INTERACTION PLANNING</vt:lpstr>
      <vt:lpstr>CHANNEL INTEGRATION</vt:lpstr>
      <vt:lpstr>PERSONALISATION</vt:lpstr>
      <vt:lpstr>TRENDS AFFECTING CUSTOMER STRATEGY</vt:lpstr>
      <vt:lpstr>TRENDS AFFECTING CUSTOMER STRATEGY</vt:lpstr>
      <vt:lpstr>OUR RECOMMENDED APPROACH</vt:lpstr>
      <vt:lpstr>WE ARE HERE TO HELP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revision>1</cp:revision>
  <dcterms:created xsi:type="dcterms:W3CDTF">2024-09-12T12:33:26Z</dcterms:created>
  <dcterms:modified xsi:type="dcterms:W3CDTF">2024-09-17T14:58:45Z</dcterms:modified>
</cp:coreProperties>
</file>